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5ABF02-D3A1-612B-D931-BE7E4586A1B2}" v="18" dt="2023-11-20T18:30:45.278"/>
    <p1510:client id="{60FD3B5A-C64D-DE16-91F1-EBEEEAF18EDD}" v="2107" dt="2023-11-30T19:34:20.099"/>
    <p1510:client id="{77C4321A-2D9C-AA34-0585-AE281F6CAF8D}" v="1201" dt="2023-11-30T20:35:32.318"/>
    <p1510:client id="{A750F2A2-B94F-F984-21DE-9811A6E51821}" v="105" dt="2023-11-15T18:28:50.190"/>
    <p1510:client id="{D87E577D-5E17-0D1B-20B2-43E48FB48B64}" v="2965" dt="2023-11-20T01:25:38.435"/>
    <p1510:client id="{EA133B9A-02FE-F9B0-54B2-FC3158FCE23B}" v="65" dt="2023-11-29T18:25:58.8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6"/>
  </p:normalViewPr>
  <p:slideViewPr>
    <p:cSldViewPr snapToObjects="1" showGuides="1">
      <p:cViewPr varScale="1">
        <p:scale>
          <a:sx n="15" d="100"/>
          <a:sy n="15" d="100"/>
        </p:scale>
        <p:origin x="1548" y="10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11/30/2023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ja1999@uab.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mailto:valley@uab.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4889445" y="228600"/>
            <a:ext cx="38409618" cy="5181600"/>
          </a:xfrm>
        </p:spPr>
        <p:txBody>
          <a:bodyPr/>
          <a:lstStyle/>
          <a:p>
            <a:pPr algn="ctr"/>
            <a:r>
              <a:rPr lang="en-US" altLang="en-US" sz="8000" dirty="0">
                <a:latin typeface="Arial"/>
                <a:ea typeface="Cambria"/>
                <a:cs typeface="Arial"/>
              </a:rPr>
              <a:t>Social Media Use &amp; Self-esteem in Adolescent Girls </a:t>
            </a:r>
            <a:br>
              <a:rPr lang="en-US" altLang="en-US" sz="11500" dirty="0">
                <a:latin typeface="Arial"/>
                <a:ea typeface="Cambria"/>
                <a:cs typeface="Arial"/>
              </a:rPr>
            </a:br>
            <a:r>
              <a:rPr lang="en-US" altLang="en-US" sz="6000" dirty="0">
                <a:latin typeface="Arial"/>
                <a:ea typeface="Cambria"/>
                <a:cs typeface="Arial"/>
              </a:rPr>
              <a:t>Aja Amison ,OTS | Valley McCurry PhD, MBA,OTR/L,FAOTA</a:t>
            </a:r>
            <a:br>
              <a:rPr lang="en-US" altLang="en-US" sz="6000" dirty="0">
                <a:latin typeface="Arial" panose="020B0604020202020204" pitchFamily="34" charset="0"/>
                <a:cs typeface="Arial" panose="020B0604020202020204" pitchFamily="34" charset="0"/>
              </a:rPr>
            </a:br>
            <a:r>
              <a:rPr lang="en-US" altLang="en-US" sz="6000" dirty="0">
                <a:latin typeface="Arial"/>
                <a:ea typeface="Cambria"/>
                <a:cs typeface="Arial"/>
              </a:rPr>
              <a:t>Department of Occupational Therapy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a:ea typeface="Cambria"/>
                <a:cs typeface="Arial"/>
              </a:rPr>
              <a:t>Marlesa Willis, MBA |  Girls Inc. of Central Alabama</a:t>
            </a:r>
            <a:endParaRPr lang="en-US" altLang="en-US" sz="6600" baseline="30000" dirty="0">
              <a:latin typeface="Arial"/>
              <a:ea typeface="Cambria"/>
              <a:cs typeface="Arial"/>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293108" y="16164180"/>
            <a:ext cx="13358786"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8000" b="1" dirty="0">
                <a:solidFill>
                  <a:srgbClr val="1F7555"/>
                </a:solidFill>
                <a:latin typeface="Arial"/>
                <a:ea typeface="ヒラギノ角ゴ Pro W3"/>
                <a:cs typeface="Arial"/>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725554" y="5993581"/>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8000" b="1" dirty="0">
                <a:solidFill>
                  <a:srgbClr val="1F7555"/>
                </a:solidFill>
                <a:latin typeface="Arial"/>
                <a:ea typeface="ヒラギノ角ゴ Pro W3"/>
                <a:cs typeface="Arial"/>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850946" y="22904883"/>
            <a:ext cx="13475543" cy="11680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8000" b="1" dirty="0">
                <a:solidFill>
                  <a:srgbClr val="1F7555"/>
                </a:solidFill>
                <a:latin typeface="Arial"/>
                <a:ea typeface="ヒラギノ角ゴ Pro W3"/>
                <a:cs typeface="Arial"/>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250981" y="5993581"/>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8000" b="1" dirty="0">
                <a:solidFill>
                  <a:srgbClr val="1F7555"/>
                </a:solidFill>
                <a:latin typeface="Arial"/>
                <a:ea typeface="ヒラギノ角ゴ Pro W3"/>
                <a:cs typeface="Arial"/>
              </a:rPr>
              <a:t>Results </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20" name="Rectangle 19">
            <a:extLst>
              <a:ext uri="{FF2B5EF4-FFF2-40B4-BE49-F238E27FC236}">
                <a16:creationId xmlns:a16="http://schemas.microsoft.com/office/drawing/2014/main" id="{7FD6ABF4-D62C-8E92-E1BD-3778A7F41BE4}"/>
              </a:ext>
            </a:extLst>
          </p:cNvPr>
          <p:cNvSpPr/>
          <p:nvPr/>
        </p:nvSpPr>
        <p:spPr>
          <a:xfrm>
            <a:off x="29533050" y="27744656"/>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485332" y="5993581"/>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8000" b="1" dirty="0">
                <a:solidFill>
                  <a:srgbClr val="1F7555"/>
                </a:solidFill>
                <a:latin typeface="Arial"/>
                <a:ea typeface="ヒラギノ角ゴ Pro W3"/>
                <a:cs typeface="Arial"/>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900594" y="15452348"/>
            <a:ext cx="13262953" cy="1388903"/>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8000" b="1" dirty="0">
                <a:solidFill>
                  <a:srgbClr val="1F7555"/>
                </a:solidFill>
                <a:latin typeface="Arial"/>
                <a:ea typeface="ヒラギノ角ゴ Pro W3"/>
                <a:cs typeface="Arial"/>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4018852" y="21255001"/>
            <a:ext cx="14987934" cy="1484736"/>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8000" b="1" dirty="0">
                <a:solidFill>
                  <a:srgbClr val="1F7555"/>
                </a:solidFill>
                <a:latin typeface="Arial"/>
                <a:ea typeface="ヒラギノ角ゴ Pro W3"/>
                <a:cs typeface="Arial"/>
              </a:rPr>
              <a:t>Discussion</a:t>
            </a:r>
          </a:p>
        </p:txBody>
      </p:sp>
      <p:sp>
        <p:nvSpPr>
          <p:cNvPr id="5" name="TextBox 4">
            <a:extLst>
              <a:ext uri="{FF2B5EF4-FFF2-40B4-BE49-F238E27FC236}">
                <a16:creationId xmlns:a16="http://schemas.microsoft.com/office/drawing/2014/main" id="{B49D3A29-30C7-FA49-8CD5-730E88529515}"/>
              </a:ext>
            </a:extLst>
          </p:cNvPr>
          <p:cNvSpPr txBox="1"/>
          <p:nvPr/>
        </p:nvSpPr>
        <p:spPr>
          <a:xfrm>
            <a:off x="179451" y="7513438"/>
            <a:ext cx="13372606" cy="81406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en-US" sz="4300" dirty="0">
              <a:latin typeface="Times New Roman"/>
            </a:endParaRPr>
          </a:p>
          <a:p>
            <a:pPr algn="ctr"/>
            <a:r>
              <a:rPr lang="en-US" sz="4800" dirty="0">
                <a:latin typeface="Times New Roman"/>
                <a:cs typeface="Arial"/>
              </a:rPr>
              <a:t>Previous studies have shown that social media use is the number one leading cause of low self-esteem in adolescent girls. Occupational therapy (OT) can significantly improve adolescent girl's self-esteem by promoting meaningful activities such as coping strategies.</a:t>
            </a:r>
            <a:endParaRPr lang="en-US" sz="4800">
              <a:latin typeface="Times New Roman"/>
            </a:endParaRPr>
          </a:p>
          <a:p>
            <a:pPr algn="ctr"/>
            <a:r>
              <a:rPr lang="en-US" sz="4800" dirty="0">
                <a:latin typeface="Times New Roman"/>
                <a:cs typeface="Arial"/>
              </a:rPr>
              <a:t>This study aims to evaluate adolescent girl's response to behavioral modification approaches provided by an OT student using an educational seminar to increase their self-esteem. </a:t>
            </a:r>
          </a:p>
        </p:txBody>
      </p:sp>
      <p:sp>
        <p:nvSpPr>
          <p:cNvPr id="6" name="TextBox 5">
            <a:extLst>
              <a:ext uri="{FF2B5EF4-FFF2-40B4-BE49-F238E27FC236}">
                <a16:creationId xmlns:a16="http://schemas.microsoft.com/office/drawing/2014/main" id="{6EF55C3F-754A-CBE3-049B-DAB53666312B}"/>
              </a:ext>
            </a:extLst>
          </p:cNvPr>
          <p:cNvSpPr txBox="1"/>
          <p:nvPr/>
        </p:nvSpPr>
        <p:spPr>
          <a:xfrm>
            <a:off x="287635" y="17992614"/>
            <a:ext cx="13159900" cy="133882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dirty="0">
                <a:latin typeface="Times New Roman"/>
                <a:cs typeface="Arial"/>
              </a:rPr>
              <a:t>An OT student provided an educational seminar for adolescent girls and assessing maladaptive behaviors before and after the seminar, using a  questionnaire about social media. </a:t>
            </a:r>
            <a:endParaRPr lang="en-US" sz="4400">
              <a:latin typeface="Times New Roman"/>
              <a:cs typeface="Arial"/>
            </a:endParaRPr>
          </a:p>
          <a:p>
            <a:r>
              <a:rPr lang="en-US" sz="4800" b="1" dirty="0">
                <a:latin typeface="Times New Roman"/>
              </a:rPr>
              <a:t>Criteria for this study </a:t>
            </a:r>
            <a:endParaRPr lang="en-US" sz="4800" b="1">
              <a:latin typeface="Times New Roman"/>
            </a:endParaRPr>
          </a:p>
          <a:p>
            <a:r>
              <a:rPr lang="en-US" sz="4800" dirty="0">
                <a:latin typeface="Times New Roman"/>
              </a:rPr>
              <a:t>Adolecent ages 10-16 years of age </a:t>
            </a:r>
            <a:endParaRPr lang="en-US" sz="4800">
              <a:latin typeface="Times New Roman"/>
            </a:endParaRPr>
          </a:p>
          <a:p>
            <a:r>
              <a:rPr lang="en-US" sz="4800" dirty="0">
                <a:latin typeface="Times New Roman"/>
              </a:rPr>
              <a:t>A member of Girls Inc. of Central Alabama</a:t>
            </a:r>
            <a:endParaRPr lang="en-US" sz="4800">
              <a:latin typeface="Times New Roman"/>
            </a:endParaRPr>
          </a:p>
          <a:p>
            <a:r>
              <a:rPr lang="en-US" sz="4800" dirty="0">
                <a:latin typeface="Times New Roman"/>
              </a:rPr>
              <a:t>4th-10th grade</a:t>
            </a:r>
          </a:p>
          <a:p>
            <a:r>
              <a:rPr lang="en-US" sz="4800" dirty="0">
                <a:latin typeface="Times New Roman"/>
              </a:rPr>
              <a:t>Female</a:t>
            </a:r>
            <a:endParaRPr lang="en-US" sz="4800">
              <a:latin typeface="Times New Roman"/>
            </a:endParaRPr>
          </a:p>
          <a:p>
            <a:r>
              <a:rPr lang="en-US" sz="4800" b="1" dirty="0">
                <a:latin typeface="Times New Roman"/>
              </a:rPr>
              <a:t>Primary Measures </a:t>
            </a:r>
          </a:p>
          <a:p>
            <a:r>
              <a:rPr lang="en-US" sz="4000" dirty="0">
                <a:latin typeface="Times New Roman"/>
              </a:rPr>
              <a:t>Effects on Mood and self-esteem</a:t>
            </a:r>
            <a:endParaRPr lang="en-US" sz="4000">
              <a:latin typeface="Times New Roman"/>
            </a:endParaRPr>
          </a:p>
          <a:p>
            <a:r>
              <a:rPr lang="en-US" sz="4000" dirty="0">
                <a:latin typeface="Times New Roman"/>
              </a:rPr>
              <a:t>Frequency of use of social media apps</a:t>
            </a:r>
            <a:endParaRPr lang="en-US" sz="4000">
              <a:latin typeface="Times New Roman"/>
            </a:endParaRPr>
          </a:p>
          <a:p>
            <a:r>
              <a:rPr lang="en-US" sz="4000" dirty="0">
                <a:latin typeface="Times New Roman"/>
              </a:rPr>
              <a:t>Online Cyberbullying knowledge</a:t>
            </a:r>
            <a:endParaRPr lang="en-US" sz="4000">
              <a:latin typeface="Times New Roman"/>
            </a:endParaRPr>
          </a:p>
          <a:p>
            <a:r>
              <a:rPr lang="en-US" sz="4000" dirty="0">
                <a:latin typeface="Times New Roman"/>
              </a:rPr>
              <a:t>Level of confidence</a:t>
            </a:r>
            <a:endParaRPr lang="en-US" sz="4000" b="1">
              <a:latin typeface="Times New Roman"/>
            </a:endParaRPr>
          </a:p>
          <a:p>
            <a:endParaRPr lang="en-US" sz="4000" b="1" dirty="0">
              <a:latin typeface="Times New Roman"/>
            </a:endParaRPr>
          </a:p>
          <a:p>
            <a:r>
              <a:rPr lang="en-US" sz="4000" b="1" dirty="0">
                <a:latin typeface="Times New Roman"/>
              </a:rPr>
              <a:t>A total of 14 participants completed a questionnaire approved by UAB IRB were analyzed and categorized from excel spreadsheet into 4 themes. </a:t>
            </a:r>
          </a:p>
          <a:p>
            <a:pPr marL="685800" indent="-685800">
              <a:buFont typeface="Arial"/>
              <a:buChar char="•"/>
            </a:pPr>
            <a:endParaRPr lang="en-US" sz="4000" b="1" dirty="0"/>
          </a:p>
          <a:p>
            <a:pPr marL="685800" indent="-685800">
              <a:buFont typeface="Arial"/>
              <a:buChar char="•"/>
            </a:pPr>
            <a:endParaRPr lang="en-US" sz="4000" b="1" dirty="0"/>
          </a:p>
        </p:txBody>
      </p:sp>
      <p:sp>
        <p:nvSpPr>
          <p:cNvPr id="8" name="TextBox 7">
            <a:extLst>
              <a:ext uri="{FF2B5EF4-FFF2-40B4-BE49-F238E27FC236}">
                <a16:creationId xmlns:a16="http://schemas.microsoft.com/office/drawing/2014/main" id="{9676EA3F-0F10-43EB-5A0F-C48BB7451310}"/>
              </a:ext>
            </a:extLst>
          </p:cNvPr>
          <p:cNvSpPr txBox="1"/>
          <p:nvPr/>
        </p:nvSpPr>
        <p:spPr>
          <a:xfrm>
            <a:off x="13927259" y="8010939"/>
            <a:ext cx="6755340" cy="148963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200" dirty="0">
                <a:latin typeface="Times New Roman"/>
                <a:cs typeface="Arial"/>
              </a:rPr>
              <a:t>Initially respondents primarily</a:t>
            </a:r>
            <a:endParaRPr lang="en-US" sz="4200">
              <a:latin typeface="Times New Roman"/>
              <a:cs typeface="Times New Roman"/>
            </a:endParaRPr>
          </a:p>
          <a:p>
            <a:r>
              <a:rPr lang="en-US" sz="4200" dirty="0">
                <a:latin typeface="Times New Roman"/>
                <a:cs typeface="Arial"/>
              </a:rPr>
              <a:t> used four leading apps: YouTube, TikTok, Facebook, X (formerly Twitter), and Instagram, but in the final trial, they reduced the number to two.</a:t>
            </a:r>
            <a:endParaRPr lang="en-US" sz="4200">
              <a:latin typeface="Times New Roman"/>
              <a:cs typeface="Times New Roman"/>
            </a:endParaRPr>
          </a:p>
          <a:p>
            <a:r>
              <a:rPr lang="en-US" sz="4200" dirty="0">
                <a:latin typeface="Times New Roman"/>
                <a:cs typeface="Arial"/>
              </a:rPr>
              <a:t>Girls typically spent over two hours on social media platform, decreasing to at most one hour .</a:t>
            </a:r>
            <a:endParaRPr lang="en-US" sz="4200">
              <a:latin typeface="Times New Roman"/>
            </a:endParaRPr>
          </a:p>
          <a:p>
            <a:r>
              <a:rPr lang="en-US" sz="4200" dirty="0">
                <a:latin typeface="Times New Roman"/>
                <a:cs typeface="Arial"/>
              </a:rPr>
              <a:t> Participants understanding and perceptions of online cyberbullying with a significant increase from 57% to 79%.</a:t>
            </a:r>
            <a:endParaRPr lang="en-US" sz="4200">
              <a:latin typeface="Times New Roman"/>
            </a:endParaRPr>
          </a:p>
          <a:p>
            <a:r>
              <a:rPr lang="en-US" sz="4200" dirty="0">
                <a:latin typeface="Times New Roman"/>
                <a:cs typeface="Arial"/>
              </a:rPr>
              <a:t>Respondents had a significate increase in their confidence after a three-month period using meaningful activities to increase their self-esteem</a:t>
            </a:r>
            <a:r>
              <a:rPr lang="en-US" sz="4000" dirty="0">
                <a:latin typeface="Times New Roman"/>
                <a:cs typeface="Arial"/>
              </a:rPr>
              <a:t>.</a:t>
            </a:r>
            <a:endParaRPr lang="en-US"/>
          </a:p>
          <a:p>
            <a:pPr marL="685800" indent="-685800">
              <a:buFont typeface="Arial"/>
              <a:buChar char="•"/>
            </a:pPr>
            <a:endParaRPr lang="en-US" sz="4000" dirty="0">
              <a:latin typeface="Times New Roman"/>
            </a:endParaRPr>
          </a:p>
          <a:p>
            <a:pPr marL="685800" indent="-685800">
              <a:buFont typeface="Arial"/>
              <a:buChar char="•"/>
            </a:pPr>
            <a:endParaRPr lang="en-US" sz="4000" dirty="0">
              <a:latin typeface="Times New Roman"/>
            </a:endParaRPr>
          </a:p>
        </p:txBody>
      </p:sp>
      <p:sp>
        <p:nvSpPr>
          <p:cNvPr id="12" name="TextBox 11">
            <a:extLst>
              <a:ext uri="{FF2B5EF4-FFF2-40B4-BE49-F238E27FC236}">
                <a16:creationId xmlns:a16="http://schemas.microsoft.com/office/drawing/2014/main" id="{723D2F86-B940-6B32-3E04-9BAA628F164E}"/>
              </a:ext>
            </a:extLst>
          </p:cNvPr>
          <p:cNvSpPr txBox="1"/>
          <p:nvPr/>
        </p:nvSpPr>
        <p:spPr>
          <a:xfrm>
            <a:off x="14010798" y="22921803"/>
            <a:ext cx="15512680" cy="114800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latin typeface="Times New Roman"/>
                <a:cs typeface="Times New Roman"/>
              </a:rPr>
              <a:t>Main Findings </a:t>
            </a:r>
          </a:p>
          <a:p>
            <a:r>
              <a:rPr lang="en-US" sz="4000" dirty="0">
                <a:latin typeface="Times New Roman"/>
                <a:cs typeface="Arial"/>
              </a:rPr>
              <a:t>Occupational therapy partitioners (OTPs) can use support groups to establish a safe place where girls can talk about issues about their self-worth, exchange coping mechanisms, and get advice. </a:t>
            </a:r>
            <a:endParaRPr lang="en-US" sz="4000">
              <a:latin typeface="Times New Roman"/>
            </a:endParaRPr>
          </a:p>
          <a:p>
            <a:r>
              <a:rPr lang="en-US" sz="4000" dirty="0">
                <a:latin typeface="Times New Roman"/>
                <a:cs typeface="Arial"/>
              </a:rPr>
              <a:t>OTPs can help young girls engage in non-screen activities to lower screening time, including mindfulness exercises, leisure, and self-care. This will help them achieve required psychological well-being, such as greater self-esteem.</a:t>
            </a:r>
            <a:endParaRPr lang="en-US" sz="4000" dirty="0">
              <a:latin typeface="Times New Roman"/>
            </a:endParaRPr>
          </a:p>
          <a:p>
            <a:r>
              <a:rPr lang="en-US" sz="4000" dirty="0">
                <a:latin typeface="Times New Roman"/>
                <a:cs typeface="Times New Roman"/>
              </a:rPr>
              <a:t>OTPs support groups can incorporate educational modules that address media literacy and assist adolescent girls in differentiating between curated online personas and real-life experiences.</a:t>
            </a:r>
            <a:endParaRPr lang="en-US" dirty="0"/>
          </a:p>
          <a:p>
            <a:endParaRPr lang="en-US" sz="4000" dirty="0">
              <a:latin typeface="Arial"/>
              <a:cs typeface="Arial"/>
            </a:endParaRPr>
          </a:p>
          <a:p>
            <a:endParaRPr lang="en-US" sz="4000" dirty="0">
              <a:latin typeface="Arial"/>
              <a:cs typeface="Arial"/>
            </a:endParaRPr>
          </a:p>
          <a:p>
            <a:endParaRPr lang="en-US" sz="4000" dirty="0">
              <a:latin typeface="Arial"/>
              <a:cs typeface="Arial"/>
            </a:endParaRPr>
          </a:p>
          <a:p>
            <a:endParaRPr lang="en-US" sz="4800" dirty="0">
              <a:latin typeface="Times New Roman"/>
              <a:cs typeface="Times New Roman"/>
            </a:endParaRPr>
          </a:p>
          <a:p>
            <a:endParaRPr lang="en-US" sz="4400" dirty="0">
              <a:latin typeface="Times New Roman"/>
              <a:cs typeface="Times New Roman"/>
            </a:endParaRPr>
          </a:p>
          <a:p>
            <a:endParaRPr lang="en-US" sz="4400" dirty="0">
              <a:latin typeface="Times New Roman"/>
              <a:cs typeface="Times New Roman"/>
            </a:endParaRPr>
          </a:p>
          <a:p>
            <a:pPr marL="457200" indent="-457200">
              <a:buFont typeface="Arial"/>
              <a:buChar char="•"/>
            </a:pPr>
            <a:endParaRPr lang="en-US" sz="3600" dirty="0">
              <a:latin typeface="Times New Roman"/>
              <a:cs typeface="Times New Roman"/>
            </a:endParaRPr>
          </a:p>
        </p:txBody>
      </p:sp>
      <p:sp>
        <p:nvSpPr>
          <p:cNvPr id="13" name="TextBox 12">
            <a:extLst>
              <a:ext uri="{FF2B5EF4-FFF2-40B4-BE49-F238E27FC236}">
                <a16:creationId xmlns:a16="http://schemas.microsoft.com/office/drawing/2014/main" id="{BE9418B1-E66A-C7E5-BF21-8EDF84225631}"/>
              </a:ext>
            </a:extLst>
          </p:cNvPr>
          <p:cNvSpPr txBox="1"/>
          <p:nvPr/>
        </p:nvSpPr>
        <p:spPr>
          <a:xfrm>
            <a:off x="29719333" y="7869705"/>
            <a:ext cx="13875952" cy="71096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dirty="0">
                <a:latin typeface="Times New Roman"/>
                <a:cs typeface="Arial"/>
              </a:rPr>
              <a:t>Regular feedback sessions in OTPs support groups allow participants to share changing views and preferences about social media, influencing the creation of more effective interventions for young girls.</a:t>
            </a:r>
          </a:p>
          <a:p>
            <a:r>
              <a:rPr lang="en-US" sz="4800" b="1" dirty="0">
                <a:latin typeface="Times New Roman"/>
                <a:cs typeface="Arial"/>
              </a:rPr>
              <a:t>Implications</a:t>
            </a:r>
          </a:p>
          <a:p>
            <a:r>
              <a:rPr lang="en-US" sz="4000" dirty="0">
                <a:latin typeface="Times New Roman"/>
                <a:cs typeface="Arial"/>
              </a:rPr>
              <a:t>Create a 14-question questionnaire to understand adolescent girl's views towards their self-esteem, online cyberbullying knowledge, frequency use of social media, and level of confidence.</a:t>
            </a:r>
          </a:p>
          <a:p>
            <a:r>
              <a:rPr lang="en-US" sz="4800" b="1" dirty="0">
                <a:latin typeface="Times New Roman"/>
                <a:cs typeface="Arial"/>
              </a:rPr>
              <a:t>Limitations</a:t>
            </a:r>
          </a:p>
          <a:p>
            <a:r>
              <a:rPr lang="en-US" sz="4000" dirty="0">
                <a:latin typeface="Times New Roman"/>
                <a:cs typeface="Arial"/>
              </a:rPr>
              <a:t>Small sample size </a:t>
            </a:r>
          </a:p>
          <a:p>
            <a:r>
              <a:rPr lang="en-US" sz="4000" dirty="0">
                <a:latin typeface="Times New Roman"/>
                <a:cs typeface="Arial"/>
              </a:rPr>
              <a:t>Anonymity in the study limits follow-up with participants .</a:t>
            </a:r>
          </a:p>
        </p:txBody>
      </p:sp>
      <p:sp>
        <p:nvSpPr>
          <p:cNvPr id="14" name="TextBox 13">
            <a:extLst>
              <a:ext uri="{FF2B5EF4-FFF2-40B4-BE49-F238E27FC236}">
                <a16:creationId xmlns:a16="http://schemas.microsoft.com/office/drawing/2014/main" id="{0CCE0A2B-35A9-5D4B-0D8B-EA6384FEAD52}"/>
              </a:ext>
            </a:extLst>
          </p:cNvPr>
          <p:cNvSpPr txBox="1"/>
          <p:nvPr/>
        </p:nvSpPr>
        <p:spPr>
          <a:xfrm>
            <a:off x="29875458" y="17121546"/>
            <a:ext cx="13723857" cy="57708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100" dirty="0">
                <a:latin typeface="Times New Roman"/>
                <a:cs typeface="Arial"/>
              </a:rPr>
              <a:t>This study offers valuable insights for OTs on helping adolescent girls navigate the digital world, particularly in the face of low self-esteem. It emphasizes the need for professional assistance and considering factors. This can also include social support networks, social media benefits, social comparison techniques, young girl's perspectives, and program constraints. The findings can guide the development of interventions for OTs to utilize to improve self-image satisfaction among adolescent girls.</a:t>
            </a:r>
            <a:endParaRPr lang="en-US" sz="4100">
              <a:latin typeface="Times New Roman"/>
              <a:cs typeface="Arial"/>
            </a:endParaRPr>
          </a:p>
        </p:txBody>
      </p:sp>
      <p:sp>
        <p:nvSpPr>
          <p:cNvPr id="21" name="TextBox 20">
            <a:extLst>
              <a:ext uri="{FF2B5EF4-FFF2-40B4-BE49-F238E27FC236}">
                <a16:creationId xmlns:a16="http://schemas.microsoft.com/office/drawing/2014/main" id="{F0E2DB6B-62B9-9FB5-7172-68828FF7F35D}"/>
              </a:ext>
            </a:extLst>
          </p:cNvPr>
          <p:cNvSpPr txBox="1"/>
          <p:nvPr/>
        </p:nvSpPr>
        <p:spPr>
          <a:xfrm>
            <a:off x="29011989" y="24405054"/>
            <a:ext cx="14766895" cy="34317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500" dirty="0">
                <a:solidFill>
                  <a:schemeClr val="tx1">
                    <a:lumMod val="95000"/>
                    <a:lumOff val="5000"/>
                  </a:schemeClr>
                </a:solidFill>
                <a:latin typeface="Arial"/>
                <a:cs typeface="Arial"/>
              </a:rPr>
              <a:t>Valkenburg, P., </a:t>
            </a:r>
            <a:r>
              <a:rPr lang="en-US" sz="2500" err="1">
                <a:solidFill>
                  <a:schemeClr val="tx1">
                    <a:lumMod val="95000"/>
                    <a:lumOff val="5000"/>
                  </a:schemeClr>
                </a:solidFill>
                <a:latin typeface="Arial"/>
                <a:cs typeface="Arial"/>
              </a:rPr>
              <a:t>Beyens</a:t>
            </a:r>
            <a:r>
              <a:rPr lang="en-US" sz="2500" dirty="0">
                <a:solidFill>
                  <a:schemeClr val="tx1">
                    <a:lumMod val="95000"/>
                    <a:lumOff val="5000"/>
                  </a:schemeClr>
                </a:solidFill>
                <a:latin typeface="Arial"/>
                <a:cs typeface="Arial"/>
              </a:rPr>
              <a:t>, I., </a:t>
            </a:r>
            <a:r>
              <a:rPr lang="en-US" sz="2500" err="1">
                <a:solidFill>
                  <a:schemeClr val="tx1">
                    <a:lumMod val="95000"/>
                    <a:lumOff val="5000"/>
                  </a:schemeClr>
                </a:solidFill>
                <a:latin typeface="Arial"/>
                <a:cs typeface="Arial"/>
              </a:rPr>
              <a:t>Pouwels</a:t>
            </a:r>
            <a:r>
              <a:rPr lang="en-US" sz="2500" dirty="0">
                <a:solidFill>
                  <a:schemeClr val="tx1">
                    <a:lumMod val="95000"/>
                    <a:lumOff val="5000"/>
                  </a:schemeClr>
                </a:solidFill>
                <a:latin typeface="Arial"/>
                <a:cs typeface="Arial"/>
              </a:rPr>
              <a:t>, J. L., van Driel, I. I., &amp; </a:t>
            </a:r>
            <a:r>
              <a:rPr lang="en-US" sz="2500" err="1">
                <a:solidFill>
                  <a:schemeClr val="tx1">
                    <a:lumMod val="95000"/>
                    <a:lumOff val="5000"/>
                  </a:schemeClr>
                </a:solidFill>
                <a:latin typeface="Arial"/>
                <a:cs typeface="Arial"/>
              </a:rPr>
              <a:t>Keijsers</a:t>
            </a:r>
            <a:r>
              <a:rPr lang="en-US" sz="2500" dirty="0">
                <a:solidFill>
                  <a:schemeClr val="tx1">
                    <a:lumMod val="95000"/>
                    <a:lumOff val="5000"/>
                  </a:schemeClr>
                </a:solidFill>
                <a:latin typeface="Arial"/>
                <a:cs typeface="Arial"/>
              </a:rPr>
              <a:t>, L. (2021). Social media use and adolescents’ self-esteem: Heading for a person-specific media effects paradigm. </a:t>
            </a:r>
            <a:r>
              <a:rPr lang="en-US" sz="2500" i="1" dirty="0">
                <a:solidFill>
                  <a:schemeClr val="tx1">
                    <a:lumMod val="95000"/>
                    <a:lumOff val="5000"/>
                  </a:schemeClr>
                </a:solidFill>
                <a:latin typeface="Arial"/>
                <a:cs typeface="Arial"/>
              </a:rPr>
              <a:t>Journal of Communication</a:t>
            </a:r>
            <a:r>
              <a:rPr lang="en-US" sz="2500" dirty="0">
                <a:solidFill>
                  <a:schemeClr val="tx1">
                    <a:lumMod val="95000"/>
                    <a:lumOff val="5000"/>
                  </a:schemeClr>
                </a:solidFill>
                <a:latin typeface="Arial"/>
                <a:cs typeface="Arial"/>
              </a:rPr>
              <a:t>, </a:t>
            </a:r>
            <a:r>
              <a:rPr lang="en-US" sz="2500" i="1" dirty="0">
                <a:solidFill>
                  <a:schemeClr val="tx1">
                    <a:lumMod val="95000"/>
                    <a:lumOff val="5000"/>
                  </a:schemeClr>
                </a:solidFill>
                <a:latin typeface="Arial"/>
                <a:cs typeface="Arial"/>
              </a:rPr>
              <a:t>71</a:t>
            </a:r>
            <a:r>
              <a:rPr lang="en-US" sz="2500" dirty="0">
                <a:solidFill>
                  <a:schemeClr val="tx1">
                    <a:lumMod val="95000"/>
                    <a:lumOff val="5000"/>
                  </a:schemeClr>
                </a:solidFill>
                <a:latin typeface="Arial"/>
                <a:cs typeface="Arial"/>
              </a:rPr>
              <a:t>(1), 56-78.</a:t>
            </a:r>
            <a:endParaRPr lang="en-US" sz="2500">
              <a:solidFill>
                <a:schemeClr val="tx1">
                  <a:lumMod val="95000"/>
                  <a:lumOff val="5000"/>
                </a:schemeClr>
              </a:solidFill>
              <a:latin typeface="Arial"/>
            </a:endParaRPr>
          </a:p>
          <a:p>
            <a:pPr algn="ctr"/>
            <a:r>
              <a:rPr lang="en-US" sz="2500" err="1">
                <a:solidFill>
                  <a:schemeClr val="tx1">
                    <a:lumMod val="95000"/>
                    <a:lumOff val="5000"/>
                  </a:schemeClr>
                </a:solidFill>
                <a:latin typeface="Arial"/>
                <a:cs typeface="Arial"/>
              </a:rPr>
              <a:t>Lokithasan</a:t>
            </a:r>
            <a:r>
              <a:rPr lang="en-US" sz="2500" dirty="0">
                <a:solidFill>
                  <a:schemeClr val="tx1">
                    <a:lumMod val="95000"/>
                    <a:lumOff val="5000"/>
                  </a:schemeClr>
                </a:solidFill>
                <a:latin typeface="Arial"/>
                <a:cs typeface="Arial"/>
              </a:rPr>
              <a:t>, K., Simon, S., Jasmin, N. Z. B., &amp; Othman, N. A. B. (2019). Male and female social media influencers: The impact of gender on emerging adults. International Journal of Modern Trends in Social Sciences, 2(9), 21-30. https://doi.org/10.35631/IJMTSS.29003 </a:t>
            </a:r>
            <a:endParaRPr lang="en-US" sz="2500">
              <a:solidFill>
                <a:schemeClr val="tx1">
                  <a:lumMod val="95000"/>
                  <a:lumOff val="5000"/>
                </a:schemeClr>
              </a:solidFill>
              <a:cs typeface="Arial"/>
            </a:endParaRPr>
          </a:p>
          <a:p>
            <a:pPr algn="ctr"/>
            <a:r>
              <a:rPr lang="en-US" sz="2500" dirty="0">
                <a:solidFill>
                  <a:schemeClr val="tx1">
                    <a:lumMod val="95000"/>
                    <a:lumOff val="5000"/>
                  </a:schemeClr>
                </a:solidFill>
                <a:latin typeface="Arial"/>
                <a:cs typeface="Arial"/>
              </a:rPr>
              <a:t>Kramer, P. (2018). </a:t>
            </a:r>
            <a:r>
              <a:rPr lang="en-US" sz="2500" i="1" dirty="0">
                <a:solidFill>
                  <a:schemeClr val="tx1">
                    <a:lumMod val="95000"/>
                    <a:lumOff val="5000"/>
                  </a:schemeClr>
                </a:solidFill>
                <a:latin typeface="Arial"/>
                <a:cs typeface="Arial"/>
              </a:rPr>
              <a:t>Frames of reference for pediatric occupational therapy</a:t>
            </a:r>
            <a:r>
              <a:rPr lang="en-US" sz="2500" dirty="0">
                <a:solidFill>
                  <a:schemeClr val="tx1">
                    <a:lumMod val="95000"/>
                    <a:lumOff val="5000"/>
                  </a:schemeClr>
                </a:solidFill>
                <a:latin typeface="Arial"/>
                <a:cs typeface="Arial"/>
              </a:rPr>
              <a:t>. Lippincott Williams &amp; Wilkins.</a:t>
            </a:r>
            <a:endParaRPr lang="en-US" sz="2500">
              <a:solidFill>
                <a:schemeClr val="tx1">
                  <a:lumMod val="95000"/>
                  <a:lumOff val="5000"/>
                </a:schemeClr>
              </a:solidFill>
              <a:latin typeface="Arial"/>
            </a:endParaRPr>
          </a:p>
          <a:p>
            <a:pPr algn="ctr"/>
            <a:endParaRPr lang="en-US" sz="2400" dirty="0">
              <a:solidFill>
                <a:schemeClr val="tx1">
                  <a:lumMod val="95000"/>
                  <a:lumOff val="5000"/>
                </a:schemeClr>
              </a:solidFill>
              <a:cs typeface="Arial"/>
            </a:endParaRPr>
          </a:p>
          <a:p>
            <a:endParaRPr lang="en-US" dirty="0">
              <a:cs typeface="Arial"/>
            </a:endParaRPr>
          </a:p>
        </p:txBody>
      </p:sp>
      <p:sp>
        <p:nvSpPr>
          <p:cNvPr id="24" name="TextBox 23">
            <a:extLst>
              <a:ext uri="{FF2B5EF4-FFF2-40B4-BE49-F238E27FC236}">
                <a16:creationId xmlns:a16="http://schemas.microsoft.com/office/drawing/2014/main" id="{5A85998C-8310-4276-2848-398CBD334334}"/>
              </a:ext>
            </a:extLst>
          </p:cNvPr>
          <p:cNvSpPr txBox="1"/>
          <p:nvPr/>
        </p:nvSpPr>
        <p:spPr>
          <a:xfrm>
            <a:off x="29228855" y="29133023"/>
            <a:ext cx="1418318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dirty="0">
                <a:latin typeface="Arial"/>
              </a:rPr>
              <a:t>Aja Amison </a:t>
            </a:r>
            <a:r>
              <a:rPr lang="en-US" sz="4000" dirty="0">
                <a:latin typeface="Arial"/>
                <a:hlinkClick r:id="rId3"/>
              </a:rPr>
              <a:t>Aja1999@uab.edu</a:t>
            </a:r>
            <a:r>
              <a:rPr lang="en-US" sz="4000" dirty="0">
                <a:latin typeface="Arial"/>
              </a:rPr>
              <a:t>   Dr. McCurry </a:t>
            </a:r>
            <a:r>
              <a:rPr lang="en-US" sz="4000" dirty="0">
                <a:latin typeface="Arial"/>
                <a:hlinkClick r:id="rId4"/>
              </a:rPr>
              <a:t>valley@uab.edu</a:t>
            </a:r>
            <a:r>
              <a:rPr lang="en-US" sz="4000" dirty="0">
                <a:latin typeface="Arial"/>
              </a:rPr>
              <a:t> </a:t>
            </a:r>
            <a:endParaRPr lang="en-US" sz="4000" dirty="0"/>
          </a:p>
        </p:txBody>
      </p:sp>
      <p:pic>
        <p:nvPicPr>
          <p:cNvPr id="2" name="Picture 1" descr="A graph with blue bars and red text&#10;&#10;Description automatically generated">
            <a:extLst>
              <a:ext uri="{FF2B5EF4-FFF2-40B4-BE49-F238E27FC236}">
                <a16:creationId xmlns:a16="http://schemas.microsoft.com/office/drawing/2014/main" id="{BE93F234-95C3-C1E9-280F-B522DF5E8CE3}"/>
              </a:ext>
            </a:extLst>
          </p:cNvPr>
          <p:cNvPicPr>
            <a:picLocks noChangeAspect="1"/>
          </p:cNvPicPr>
          <p:nvPr/>
        </p:nvPicPr>
        <p:blipFill>
          <a:blip r:embed="rId5"/>
          <a:stretch>
            <a:fillRect/>
          </a:stretch>
        </p:blipFill>
        <p:spPr>
          <a:xfrm>
            <a:off x="20669833" y="7858990"/>
            <a:ext cx="8828551" cy="6706782"/>
          </a:xfrm>
          <a:prstGeom prst="rect">
            <a:avLst/>
          </a:prstGeom>
        </p:spPr>
      </p:pic>
      <p:pic>
        <p:nvPicPr>
          <p:cNvPr id="4" name="Picture 3" descr="A graph with blue and white bars&#10;&#10;Description automatically generated">
            <a:extLst>
              <a:ext uri="{FF2B5EF4-FFF2-40B4-BE49-F238E27FC236}">
                <a16:creationId xmlns:a16="http://schemas.microsoft.com/office/drawing/2014/main" id="{783A73E1-D8A0-2413-1203-A8857F2FF27B}"/>
              </a:ext>
            </a:extLst>
          </p:cNvPr>
          <p:cNvPicPr>
            <a:picLocks noChangeAspect="1"/>
          </p:cNvPicPr>
          <p:nvPr/>
        </p:nvPicPr>
        <p:blipFill>
          <a:blip r:embed="rId6"/>
          <a:stretch>
            <a:fillRect/>
          </a:stretch>
        </p:blipFill>
        <p:spPr>
          <a:xfrm>
            <a:off x="20669831" y="14258547"/>
            <a:ext cx="8828552" cy="6605448"/>
          </a:xfrm>
          <a:prstGeom prst="rect">
            <a:avLst/>
          </a:prstGeom>
        </p:spPr>
      </p:pic>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1171</TotalTime>
  <Words>43</Words>
  <Application>Microsoft Office PowerPoint</Application>
  <PresentationFormat>Custom</PresentationFormat>
  <Paragraphs>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Watermark</vt:lpstr>
      <vt:lpstr>Social Media Use &amp; Self-esteem in Adolescent Girls  Aja Amison ,OTS | Valley McCurry PhD, MBA,OTR/L,FAOTA Department of Occupational Therapy  |  University of Alabama at Birmingham Marlesa Willis, MBA |  Girls Inc. of Central Alabama</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Carpenter, Kathryn Megan</cp:lastModifiedBy>
  <cp:revision>1329</cp:revision>
  <dcterms:created xsi:type="dcterms:W3CDTF">2012-03-16T13:05:22Z</dcterms:created>
  <dcterms:modified xsi:type="dcterms:W3CDTF">2023-11-30T20:36:54Z</dcterms:modified>
</cp:coreProperties>
</file>