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69B"/>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8546"/>
  </p:normalViewPr>
  <p:slideViewPr>
    <p:cSldViewPr snapToObjects="1" showGuides="1">
      <p:cViewPr>
        <p:scale>
          <a:sx n="50" d="100"/>
          <a:sy n="50" d="100"/>
        </p:scale>
        <p:origin x="-2224" y="-1888"/>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12/5/23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jfarmour@uab.edu" TargetMode="External"/><Relationship Id="rId7" Type="http://schemas.openxmlformats.org/officeDocument/2006/relationships/hyperlink" Target="https://doi.org/10.1002/oti.143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ncbi-nlm-nih-gov.uab.idm.oclc.org/pmc/articles/PMC6820137/" TargetMode="External"/><Relationship Id="rId5" Type="http://schemas.openxmlformats.org/officeDocument/2006/relationships/hyperlink" Target="https://doi.org/10.1016/j.childyouth.2018.02.007" TargetMode="External"/><Relationship Id="rId10" Type="http://schemas.openxmlformats.org/officeDocument/2006/relationships/image" Target="../media/image5.png"/><Relationship Id="rId4" Type="http://schemas.openxmlformats.org/officeDocument/2006/relationships/hyperlink" Target="https://study.com/academy/lesson/what-is-at-risk-youth-definition-statistics.html"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06386" y="156925"/>
            <a:ext cx="37355463" cy="5181600"/>
          </a:xfrm>
        </p:spPr>
        <p:txBody>
          <a:bodyPr/>
          <a:lstStyle/>
          <a:p>
            <a:pPr algn="ctr"/>
            <a:r>
              <a:rPr lang="en-US" altLang="en-US" sz="8500" dirty="0">
                <a:latin typeface="Times New Roman" panose="02020603050405020304" pitchFamily="18" charset="0"/>
              </a:rPr>
              <a:t>Life and Career Skills Impacting </a:t>
            </a:r>
            <a:br>
              <a:rPr lang="en-US" altLang="en-US" sz="8500" dirty="0">
                <a:latin typeface="Times New Roman" panose="02020603050405020304" pitchFamily="18" charset="0"/>
              </a:rPr>
            </a:br>
            <a:r>
              <a:rPr lang="en-US" altLang="en-US" sz="8500" dirty="0">
                <a:latin typeface="Times New Roman" panose="02020603050405020304" pitchFamily="18" charset="0"/>
              </a:rPr>
              <a:t>Self-Efficacy and Transition Planning of At- Risk Youth</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Jane Frances Armour, OTS; Dr. Sarah Tucker, Ph.D., OTR/L</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Dena Dickerson |  Offender Alumni Association </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75710" y="1843099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a:t>
            </a:r>
          </a:p>
        </p:txBody>
      </p:sp>
      <p:sp>
        <p:nvSpPr>
          <p:cNvPr id="17" name="Rectangle 16">
            <a:extLst>
              <a:ext uri="{FF2B5EF4-FFF2-40B4-BE49-F238E27FC236}">
                <a16:creationId xmlns:a16="http://schemas.microsoft.com/office/drawing/2014/main" id="{7050EB1D-3AB3-0F56-BA7D-BAC9C9557480}"/>
              </a:ext>
            </a:extLst>
          </p:cNvPr>
          <p:cNvSpPr/>
          <p:nvPr/>
        </p:nvSpPr>
        <p:spPr>
          <a:xfrm>
            <a:off x="29408263" y="20626887"/>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27499" y="27256410"/>
            <a:ext cx="13885863" cy="1179513"/>
          </a:xfrm>
          <a:prstGeom prst="rect">
            <a:avLst/>
          </a:prstGeom>
          <a:solidFill>
            <a:schemeClr val="accent3">
              <a:lumMod val="40000"/>
              <a:lumOff val="60000"/>
              <a:alpha val="96863"/>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408263" y="1760414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5" name="TextBox 4">
            <a:extLst>
              <a:ext uri="{FF2B5EF4-FFF2-40B4-BE49-F238E27FC236}">
                <a16:creationId xmlns:a16="http://schemas.microsoft.com/office/drawing/2014/main" id="{92A9CA88-E9D4-BE5E-E14D-A3B17628484E}"/>
              </a:ext>
            </a:extLst>
          </p:cNvPr>
          <p:cNvSpPr txBox="1"/>
          <p:nvPr/>
        </p:nvSpPr>
        <p:spPr>
          <a:xfrm>
            <a:off x="490171" y="8029697"/>
            <a:ext cx="13874751" cy="9694962"/>
          </a:xfrm>
          <a:prstGeom prst="rect">
            <a:avLst/>
          </a:prstGeom>
          <a:noFill/>
        </p:spPr>
        <p:txBody>
          <a:bodyPr wrap="square" rtlCol="0">
            <a:spAutoFit/>
          </a:bodyPr>
          <a:lstStyle/>
          <a:p>
            <a:r>
              <a:rPr lang="en-US" sz="2400" b="1" dirty="0">
                <a:latin typeface="Times" pitchFamily="2" charset="0"/>
              </a:rPr>
              <a:t>Literature Review</a:t>
            </a:r>
          </a:p>
          <a:p>
            <a:r>
              <a:rPr lang="en-US" sz="2400" i="1" dirty="0">
                <a:latin typeface="Times" pitchFamily="2" charset="0"/>
              </a:rPr>
              <a:t>At-risk Youth: </a:t>
            </a:r>
          </a:p>
          <a:p>
            <a:pPr marL="285750" indent="-285750">
              <a:buFont typeface="Arial" panose="020B0604020202020204" pitchFamily="34" charset="0"/>
              <a:buChar char="•"/>
            </a:pPr>
            <a:r>
              <a:rPr lang="en-US" sz="2400" dirty="0">
                <a:latin typeface="Times" pitchFamily="2" charset="0"/>
              </a:rPr>
              <a:t>Less likely to transition successfully into adulthood due to experiences and risk factors (Grell &amp; Smith, 2022); parental incarceration is the most strongly associated trauma with future criminal justice involvement, while physical abuse, sexual abuse, witnessed violence, and threatened with violence are also strongly associated (Scanlon et al., 2019). </a:t>
            </a:r>
          </a:p>
          <a:p>
            <a:endParaRPr lang="en-US" sz="2400" i="1" dirty="0">
              <a:latin typeface="Times" pitchFamily="2" charset="0"/>
            </a:endParaRPr>
          </a:p>
          <a:p>
            <a:r>
              <a:rPr lang="en-US" sz="2400" i="1" dirty="0">
                <a:latin typeface="Times" pitchFamily="2" charset="0"/>
              </a:rPr>
              <a:t>Occupational Therapy’s Role: </a:t>
            </a:r>
          </a:p>
          <a:p>
            <a:pPr marL="285750" indent="-285750">
              <a:buFont typeface="Arial" panose="020B0604020202020204" pitchFamily="34" charset="0"/>
              <a:buChar char="•"/>
            </a:pPr>
            <a:r>
              <a:rPr lang="en-US" sz="2400" dirty="0">
                <a:latin typeface="Times" pitchFamily="2" charset="0"/>
                <a:ea typeface="Calibri" panose="020F0502020204030204" pitchFamily="34" charset="0"/>
              </a:rPr>
              <a:t>H</a:t>
            </a:r>
            <a:r>
              <a:rPr lang="en-US" sz="2400" dirty="0">
                <a:effectLst/>
                <a:latin typeface="Times" pitchFamily="2" charset="0"/>
                <a:ea typeface="Calibri" panose="020F0502020204030204" pitchFamily="34" charset="0"/>
              </a:rPr>
              <a:t>elps empower individuals with independently participating in occupations and transition planning from one stage of life to another for groups and populations is within their scope of practice (AOTA, 2020). </a:t>
            </a:r>
            <a:endParaRPr lang="en-US" sz="2400" dirty="0">
              <a:latin typeface="Times" pitchFamily="2" charset="0"/>
            </a:endParaRPr>
          </a:p>
          <a:p>
            <a:endParaRPr lang="en-US" sz="2400" i="1" dirty="0">
              <a:latin typeface="Times" pitchFamily="2" charset="0"/>
            </a:endParaRPr>
          </a:p>
          <a:p>
            <a:r>
              <a:rPr lang="en-US" sz="2400" i="1" dirty="0">
                <a:latin typeface="Times" pitchFamily="2" charset="0"/>
              </a:rPr>
              <a:t>Mentorship Programs: </a:t>
            </a:r>
          </a:p>
          <a:p>
            <a:pPr marL="342900" indent="-342900">
              <a:buFont typeface="Arial" panose="020B0604020202020204" pitchFamily="34" charset="0"/>
              <a:buChar char="•"/>
            </a:pPr>
            <a:r>
              <a:rPr lang="en-US" sz="2400" dirty="0">
                <a:latin typeface="Times" pitchFamily="2" charset="0"/>
              </a:rPr>
              <a:t>Youth had an increase in skills, capabilities, confidence, and life satisfaction after mentoring program (Powers et al., 2018); youth valued </a:t>
            </a:r>
            <a:r>
              <a:rPr lang="en-US" sz="2400" dirty="0">
                <a:effectLst/>
                <a:latin typeface="Times" pitchFamily="2" charset="0"/>
                <a:ea typeface="Calibri" panose="020F0502020204030204" pitchFamily="34" charset="0"/>
              </a:rPr>
              <a:t>self-direction, self-determination, and the importance of quality and consistent support with mentors and peers</a:t>
            </a:r>
            <a:r>
              <a:rPr lang="en-US" sz="2400" dirty="0">
                <a:effectLst/>
                <a:latin typeface="Times" pitchFamily="2" charset="0"/>
              </a:rPr>
              <a:t> (Powers et al. 2018); i</a:t>
            </a:r>
            <a:r>
              <a:rPr lang="en-US" sz="2400" dirty="0">
                <a:effectLst/>
                <a:latin typeface="Times" pitchFamily="2" charset="0"/>
                <a:ea typeface="Calibri" panose="020F0502020204030204" pitchFamily="34" charset="0"/>
              </a:rPr>
              <a:t>ntervention topics of community, self-awareness, cultural celebration, and interpersonal relationships seemed to help participants in self-reflection and consider life skills (Shea &amp; Siu, 2016</a:t>
            </a:r>
            <a:r>
              <a:rPr lang="en-US" sz="2400" dirty="0">
                <a:latin typeface="Times" pitchFamily="2" charset="0"/>
                <a:ea typeface="Calibri" panose="020F0502020204030204" pitchFamily="34" charset="0"/>
              </a:rPr>
              <a:t>).</a:t>
            </a:r>
          </a:p>
          <a:p>
            <a:endParaRPr lang="en-US" sz="2400" dirty="0">
              <a:latin typeface="Times" pitchFamily="2" charset="0"/>
            </a:endParaRPr>
          </a:p>
          <a:p>
            <a:endParaRPr lang="en-US" sz="2400" dirty="0">
              <a:latin typeface="Times" pitchFamily="2" charset="0"/>
            </a:endParaRPr>
          </a:p>
          <a:p>
            <a:endParaRPr lang="en-US" sz="2400" dirty="0">
              <a:latin typeface="Times" pitchFamily="2" charset="0"/>
            </a:endParaRPr>
          </a:p>
          <a:p>
            <a:endParaRPr lang="en-US" sz="2400" dirty="0">
              <a:latin typeface="Times" pitchFamily="2" charset="0"/>
            </a:endParaRPr>
          </a:p>
          <a:p>
            <a:r>
              <a:rPr lang="en-US" sz="2400" b="1" dirty="0">
                <a:latin typeface="Times" pitchFamily="2" charset="0"/>
              </a:rPr>
              <a:t>Overview of Study</a:t>
            </a:r>
          </a:p>
          <a:p>
            <a:r>
              <a:rPr lang="en-US" sz="2400" i="1" dirty="0">
                <a:latin typeface="Times" pitchFamily="2" charset="0"/>
              </a:rPr>
              <a:t>Purpose: </a:t>
            </a:r>
          </a:p>
          <a:p>
            <a:pPr marL="342900" indent="-342900">
              <a:buFont typeface="Arial" panose="020B0604020202020204" pitchFamily="34" charset="0"/>
              <a:buChar char="•"/>
            </a:pPr>
            <a:r>
              <a:rPr lang="en-US" sz="2400" dirty="0">
                <a:latin typeface="Times" pitchFamily="2" charset="0"/>
                <a:ea typeface="Calibri" panose="020F0502020204030204" pitchFamily="34" charset="0"/>
              </a:rPr>
              <a:t>I</a:t>
            </a:r>
            <a:r>
              <a:rPr lang="en-US" sz="2400" dirty="0">
                <a:effectLst/>
                <a:latin typeface="Times" pitchFamily="2" charset="0"/>
                <a:ea typeface="Calibri" panose="020F0502020204030204" pitchFamily="34" charset="0"/>
              </a:rPr>
              <a:t>mplement a program of life and career skills training for at-risk youth to increase their self-efficacy and transition planning to help them successfully become independent adults.</a:t>
            </a:r>
            <a:r>
              <a:rPr lang="en-US" sz="2400" dirty="0">
                <a:effectLst/>
                <a:latin typeface="Times" pitchFamily="2" charset="0"/>
              </a:rPr>
              <a:t> </a:t>
            </a:r>
          </a:p>
          <a:p>
            <a:pPr marL="342900" indent="-342900">
              <a:buFont typeface="Arial" panose="020B0604020202020204" pitchFamily="34" charset="0"/>
              <a:buChar char="•"/>
            </a:pPr>
            <a:endParaRPr lang="en-US" sz="2400" dirty="0">
              <a:latin typeface="Times" pitchFamily="2" charset="0"/>
            </a:endParaRPr>
          </a:p>
        </p:txBody>
      </p:sp>
      <p:sp>
        <p:nvSpPr>
          <p:cNvPr id="7" name="TextBox 6">
            <a:extLst>
              <a:ext uri="{FF2B5EF4-FFF2-40B4-BE49-F238E27FC236}">
                <a16:creationId xmlns:a16="http://schemas.microsoft.com/office/drawing/2014/main" id="{32F0D5D0-47D9-B004-E91D-978FF46C4923}"/>
              </a:ext>
            </a:extLst>
          </p:cNvPr>
          <p:cNvSpPr txBox="1"/>
          <p:nvPr/>
        </p:nvSpPr>
        <p:spPr>
          <a:xfrm>
            <a:off x="29534588" y="28443472"/>
            <a:ext cx="13871686" cy="1569660"/>
          </a:xfrm>
          <a:prstGeom prst="rect">
            <a:avLst/>
          </a:prstGeom>
          <a:noFill/>
        </p:spPr>
        <p:txBody>
          <a:bodyPr wrap="square" rtlCol="0">
            <a:spAutoFit/>
          </a:bodyPr>
          <a:lstStyle/>
          <a:p>
            <a:r>
              <a:rPr lang="en-US" sz="2400" dirty="0">
                <a:latin typeface="Times" pitchFamily="2" charset="0"/>
              </a:rPr>
              <a:t>I would like to thank Dr. Sarah Tucker and Ms. Dena Dickerson for their assistance and guidance throughout this study, the mentors and mentees of Heroes in the Hood for investing in this program, and everyone involved in Offenders Alumni Association for their support. </a:t>
            </a:r>
          </a:p>
          <a:p>
            <a:r>
              <a:rPr lang="en-US" sz="2400" dirty="0">
                <a:latin typeface="Times" pitchFamily="2" charset="0"/>
              </a:rPr>
              <a:t>Contact Janey Armour at </a:t>
            </a:r>
            <a:r>
              <a:rPr lang="en-US" sz="2400" dirty="0">
                <a:latin typeface="Times" pitchFamily="2" charset="0"/>
                <a:hlinkClick r:id="rId3"/>
              </a:rPr>
              <a:t>jfarmour@uab.edu</a:t>
            </a:r>
            <a:r>
              <a:rPr lang="en-US" sz="2400" dirty="0">
                <a:latin typeface="Times" pitchFamily="2" charset="0"/>
              </a:rPr>
              <a:t> or (205) 799-9921</a:t>
            </a:r>
            <a:endParaRPr lang="en-US" dirty="0"/>
          </a:p>
        </p:txBody>
      </p:sp>
      <p:sp>
        <p:nvSpPr>
          <p:cNvPr id="8" name="TextBox 7">
            <a:extLst>
              <a:ext uri="{FF2B5EF4-FFF2-40B4-BE49-F238E27FC236}">
                <a16:creationId xmlns:a16="http://schemas.microsoft.com/office/drawing/2014/main" id="{D8DE61AD-CFE3-5F21-368C-652E068C3495}"/>
              </a:ext>
            </a:extLst>
          </p:cNvPr>
          <p:cNvSpPr txBox="1"/>
          <p:nvPr/>
        </p:nvSpPr>
        <p:spPr>
          <a:xfrm>
            <a:off x="29365320" y="22283213"/>
            <a:ext cx="13885862" cy="5010602"/>
          </a:xfrm>
          <a:prstGeom prst="rect">
            <a:avLst/>
          </a:prstGeom>
          <a:noFill/>
        </p:spPr>
        <p:txBody>
          <a:bodyPr wrap="square" rtlCol="0">
            <a:spAutoFit/>
          </a:bodyPr>
          <a:lstStyle/>
          <a:p>
            <a:pPr marL="342900" marR="0" lvl="0" indent="-342900">
              <a:lnSpc>
                <a:spcPct val="107000"/>
              </a:lnSpc>
              <a:spcBef>
                <a:spcPts val="0"/>
              </a:spcBef>
              <a:spcAft>
                <a:spcPts val="0"/>
              </a:spcAft>
              <a:buFont typeface="+mj-lt"/>
              <a:buAutoNum type="arabicPeriod"/>
            </a:pPr>
            <a:r>
              <a:rPr lang="en-US" sz="2000" dirty="0">
                <a:effectLst/>
                <a:latin typeface="Times" pitchFamily="2" charset="0"/>
                <a:ea typeface="Times New Roman" panose="02020603050405020304" pitchFamily="18" charset="0"/>
                <a:cs typeface="Times New Roman" panose="02020603050405020304" pitchFamily="18" charset="0"/>
              </a:rPr>
              <a:t>American Occupational Therapy Association. (2020). Occupational therapy practice framework: Domain and process (4th ed.). </a:t>
            </a:r>
            <a:r>
              <a:rPr lang="en-US" sz="2000" i="1" dirty="0">
                <a:effectLst/>
                <a:latin typeface="Times" pitchFamily="2" charset="0"/>
                <a:ea typeface="Times New Roman" panose="02020603050405020304" pitchFamily="18" charset="0"/>
                <a:cs typeface="Times New Roman" panose="02020603050405020304" pitchFamily="18" charset="0"/>
              </a:rPr>
              <a:t>American Journal of Occupational Therapy, 74</a:t>
            </a:r>
            <a:r>
              <a:rPr lang="en-US" sz="2000" dirty="0">
                <a:effectLst/>
                <a:latin typeface="Times" pitchFamily="2" charset="0"/>
                <a:ea typeface="Times New Roman" panose="02020603050405020304" pitchFamily="18" charset="0"/>
                <a:cs typeface="Times New Roman" panose="02020603050405020304" pitchFamily="18" charset="0"/>
              </a:rPr>
              <a:t>(Suppl. 2), 7412410010. https://doi.org/10.5014/ajot.2020.74S2001 </a:t>
            </a:r>
          </a:p>
          <a:p>
            <a:pPr marL="342900" marR="0" lvl="0" indent="-342900">
              <a:lnSpc>
                <a:spcPct val="107000"/>
              </a:lnSpc>
              <a:spcBef>
                <a:spcPts val="0"/>
              </a:spcBef>
              <a:spcAft>
                <a:spcPts val="0"/>
              </a:spcAft>
              <a:buFont typeface="+mj-lt"/>
              <a:buAutoNum type="arabicPeriod"/>
            </a:pPr>
            <a:r>
              <a:rPr lang="en-US" sz="2000" dirty="0">
                <a:effectLst/>
                <a:latin typeface="Times" pitchFamily="2" charset="0"/>
                <a:ea typeface="Times New Roman" panose="02020603050405020304" pitchFamily="18" charset="0"/>
                <a:cs typeface="Times New Roman" panose="02020603050405020304" pitchFamily="18" charset="0"/>
              </a:rPr>
              <a:t>Grell, B. &amp; Smith, R. (2022, March 1). </a:t>
            </a:r>
            <a:r>
              <a:rPr lang="en-US" sz="2000" i="1" dirty="0">
                <a:effectLst/>
                <a:latin typeface="Times" pitchFamily="2" charset="0"/>
                <a:ea typeface="Times New Roman" panose="02020603050405020304" pitchFamily="18" charset="0"/>
                <a:cs typeface="Times New Roman" panose="02020603050405020304" pitchFamily="18" charset="0"/>
              </a:rPr>
              <a:t>What is an at-risk youth?</a:t>
            </a:r>
            <a:r>
              <a:rPr lang="en-US" sz="2000" dirty="0">
                <a:effectLst/>
                <a:latin typeface="Times" pitchFamily="2" charset="0"/>
                <a:ea typeface="Times New Roman" panose="02020603050405020304" pitchFamily="18" charset="0"/>
                <a:cs typeface="Times New Roman" panose="02020603050405020304" pitchFamily="18" charset="0"/>
              </a:rPr>
              <a:t> Study.com. Retrieved from </a:t>
            </a:r>
            <a:r>
              <a:rPr lang="en-US" sz="2000" strike="noStrike" dirty="0">
                <a:effectLst/>
                <a:latin typeface="Times" pitchFamily="2"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https://study.com/academy/lesson/what-is-at-risk-youth-definition-statistics.html</a:t>
            </a:r>
            <a:r>
              <a:rPr lang="en-US" sz="2000" dirty="0">
                <a:effectLst/>
                <a:latin typeface="Times" pitchFamily="2" charset="0"/>
                <a:ea typeface="Times New Roman" panose="02020603050405020304" pitchFamily="18" charset="0"/>
                <a:cs typeface="Times New Roman" panose="02020603050405020304" pitchFamily="18" charset="0"/>
              </a:rPr>
              <a:t> </a:t>
            </a:r>
          </a:p>
          <a:p>
            <a:pPr marL="342900" indent="-342900">
              <a:lnSpc>
                <a:spcPct val="107000"/>
              </a:lnSpc>
              <a:spcBef>
                <a:spcPts val="0"/>
              </a:spcBef>
              <a:spcAft>
                <a:spcPts val="0"/>
              </a:spcAft>
              <a:buFont typeface="+mj-lt"/>
              <a:buAutoNum type="arabicPeriod"/>
            </a:pPr>
            <a:r>
              <a:rPr lang="en-US" sz="2000" b="0" i="0" dirty="0">
                <a:solidFill>
                  <a:srgbClr val="000000"/>
                </a:solidFill>
                <a:effectLst/>
                <a:latin typeface="Times" pitchFamily="2" charset="0"/>
              </a:rPr>
              <a:t>Powers, L. E., Fullerton, A., Schmidt, J., Geenen, S., Oberweiser-Kennedy, M., Dohn, J., Nelson, M., Iavanditti, R., Blakeslee, J., &amp; Research Consortium to Increase the Success of Youth in Foster Care. (2018). Perspectives of youth in foster care on essential ingredients for promoting self-determination and successful transition to adult life: My life model. </a:t>
            </a:r>
            <a:r>
              <a:rPr lang="en-US" sz="2000" b="0" i="1" dirty="0">
                <a:solidFill>
                  <a:srgbClr val="000000"/>
                </a:solidFill>
                <a:effectLst/>
                <a:latin typeface="Times" pitchFamily="2" charset="0"/>
              </a:rPr>
              <a:t>Children and Youth Services Review</a:t>
            </a:r>
            <a:r>
              <a:rPr lang="en-US" sz="2000" b="0" i="0" dirty="0">
                <a:solidFill>
                  <a:srgbClr val="000000"/>
                </a:solidFill>
                <a:effectLst/>
                <a:latin typeface="Times" pitchFamily="2" charset="0"/>
              </a:rPr>
              <a:t>, </a:t>
            </a:r>
            <a:r>
              <a:rPr lang="en-US" sz="2000" b="0" i="1" dirty="0">
                <a:solidFill>
                  <a:srgbClr val="000000"/>
                </a:solidFill>
                <a:effectLst/>
                <a:latin typeface="Times" pitchFamily="2" charset="0"/>
              </a:rPr>
              <a:t>86</a:t>
            </a:r>
            <a:r>
              <a:rPr lang="en-US" sz="2000" b="0" i="0" dirty="0">
                <a:solidFill>
                  <a:srgbClr val="000000"/>
                </a:solidFill>
                <a:effectLst/>
                <a:latin typeface="Times" pitchFamily="2" charset="0"/>
              </a:rPr>
              <a:t>, 277–286. </a:t>
            </a:r>
            <a:r>
              <a:rPr lang="en-US" sz="2000" b="0" i="0" u="sng" strike="noStrike" dirty="0">
                <a:solidFill>
                  <a:srgbClr val="0563C1"/>
                </a:solidFill>
                <a:effectLst/>
                <a:latin typeface="Times" pitchFamily="2" charset="0"/>
                <a:hlinkClick r:id="rId5"/>
              </a:rPr>
              <a:t>https://doi.org/10.1016/j.childyouth.2018.02.007</a:t>
            </a:r>
            <a:r>
              <a:rPr lang="en-US" sz="2000" b="0" i="0" dirty="0">
                <a:effectLst/>
                <a:latin typeface="Times" pitchFamily="2" charset="0"/>
              </a:rPr>
              <a:t> </a:t>
            </a:r>
            <a:endParaRPr lang="en-US" sz="2000" dirty="0">
              <a:latin typeface="Times" pitchFamily="2" charset="0"/>
            </a:endParaRPr>
          </a:p>
          <a:p>
            <a:pPr marL="342900" marR="0" lvl="0" indent="-342900">
              <a:lnSpc>
                <a:spcPct val="107000"/>
              </a:lnSpc>
              <a:spcBef>
                <a:spcPts val="0"/>
              </a:spcBef>
              <a:spcAft>
                <a:spcPts val="0"/>
              </a:spcAft>
              <a:buFont typeface="+mj-lt"/>
              <a:buAutoNum type="arabicPeriod"/>
            </a:pPr>
            <a:r>
              <a:rPr lang="en-US" sz="2000" dirty="0">
                <a:effectLst/>
                <a:latin typeface="Times" pitchFamily="2" charset="0"/>
                <a:ea typeface="Calibri" panose="020F0502020204030204" pitchFamily="34" charset="0"/>
                <a:cs typeface="Times New Roman" panose="02020603050405020304" pitchFamily="18" charset="0"/>
              </a:rPr>
              <a:t>Scanlon, F., Schatz, D., Scheidell, J. D., Cuddeback, G.S., Frueh B. C., &amp; Khan, M. R. (2019). National study of childhood traumatic events and adolescents and adulthood criminal justice involvement risk: Evaluating the protective role of social support from mentors during adolescence. </a:t>
            </a:r>
            <a:r>
              <a:rPr lang="en-US" sz="2000" i="1" dirty="0">
                <a:effectLst/>
                <a:latin typeface="Times" pitchFamily="2" charset="0"/>
                <a:ea typeface="Calibri" panose="020F0502020204030204" pitchFamily="34" charset="0"/>
                <a:cs typeface="Times New Roman" panose="02020603050405020304" pitchFamily="18" charset="0"/>
              </a:rPr>
              <a:t>The Journal of Clinical Psychiatry, 80</a:t>
            </a:r>
            <a:r>
              <a:rPr lang="en-US" sz="2000" dirty="0">
                <a:effectLst/>
                <a:latin typeface="Times" pitchFamily="2" charset="0"/>
                <a:ea typeface="Calibri" panose="020F0502020204030204" pitchFamily="34" charset="0"/>
                <a:cs typeface="Times New Roman" panose="02020603050405020304" pitchFamily="18" charset="0"/>
              </a:rPr>
              <a:t>(5). </a:t>
            </a:r>
            <a:r>
              <a:rPr lang="en-US" sz="2000" strike="noStrike" dirty="0">
                <a:effectLst/>
                <a:latin typeface="Times" pitchFamily="2"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https://www-ncbi-nlm-nih-gov.uab.idm.oclc.org/pmc/articles/PMC6820137/</a:t>
            </a:r>
            <a:endParaRPr lang="en-US" sz="2000" strike="noStrike" dirty="0">
              <a:effectLst/>
              <a:latin typeface="Times" pitchFamily="2" charset="0"/>
              <a:ea typeface="Calibri" panose="020F0502020204030204" pitchFamily="34" charset="0"/>
              <a:cs typeface="Times New Roman" panose="02020603050405020304" pitchFamily="18" charset="0"/>
            </a:endParaRPr>
          </a:p>
          <a:p>
            <a:pPr marL="342900" indent="-342900">
              <a:lnSpc>
                <a:spcPct val="107000"/>
              </a:lnSpc>
              <a:spcBef>
                <a:spcPts val="0"/>
              </a:spcBef>
              <a:spcAft>
                <a:spcPts val="0"/>
              </a:spcAft>
              <a:buFont typeface="+mj-lt"/>
              <a:buAutoNum type="arabicPeriod"/>
            </a:pPr>
            <a:r>
              <a:rPr lang="en-US" sz="2000" b="0" i="0" dirty="0">
                <a:solidFill>
                  <a:srgbClr val="000000"/>
                </a:solidFill>
                <a:effectLst/>
                <a:latin typeface="Times" pitchFamily="2" charset="0"/>
              </a:rPr>
              <a:t>Shea, C. K., &amp; Siu, A. M. (2016). Engagement in play activities as a means for youth in detention to acquire life skills. </a:t>
            </a:r>
            <a:r>
              <a:rPr lang="en-US" sz="2000" b="0" i="1" dirty="0">
                <a:solidFill>
                  <a:srgbClr val="000000"/>
                </a:solidFill>
                <a:effectLst/>
                <a:latin typeface="Times" pitchFamily="2" charset="0"/>
              </a:rPr>
              <a:t>Occupational Therapy International</a:t>
            </a:r>
            <a:r>
              <a:rPr lang="en-US" sz="2000" b="0" i="0" dirty="0">
                <a:solidFill>
                  <a:srgbClr val="000000"/>
                </a:solidFill>
                <a:effectLst/>
                <a:latin typeface="Times" pitchFamily="2" charset="0"/>
              </a:rPr>
              <a:t>, </a:t>
            </a:r>
            <a:r>
              <a:rPr lang="en-US" sz="2000" b="0" i="1" dirty="0">
                <a:solidFill>
                  <a:srgbClr val="000000"/>
                </a:solidFill>
                <a:effectLst/>
                <a:latin typeface="Times" pitchFamily="2" charset="0"/>
              </a:rPr>
              <a:t>23</a:t>
            </a:r>
            <a:r>
              <a:rPr lang="en-US" sz="2000" b="0" i="0" dirty="0">
                <a:solidFill>
                  <a:srgbClr val="000000"/>
                </a:solidFill>
                <a:effectLst/>
                <a:latin typeface="Times" pitchFamily="2" charset="0"/>
              </a:rPr>
              <a:t>(3), 276–286. </a:t>
            </a:r>
            <a:r>
              <a:rPr lang="en-US" sz="2000" b="0" i="0" u="sng" strike="noStrike" dirty="0">
                <a:solidFill>
                  <a:srgbClr val="0563C1"/>
                </a:solidFill>
                <a:effectLst/>
                <a:latin typeface="Times" pitchFamily="2" charset="0"/>
                <a:hlinkClick r:id="rId7"/>
              </a:rPr>
              <a:t>https://doi.org/10.1002/oti.1432</a:t>
            </a:r>
            <a:r>
              <a:rPr lang="en-US" sz="2000" b="0" i="0" dirty="0">
                <a:effectLst/>
                <a:latin typeface="Times" pitchFamily="2" charset="0"/>
              </a:rPr>
              <a:t> </a:t>
            </a:r>
          </a:p>
          <a:p>
            <a:endParaRPr lang="en-US" sz="2000" dirty="0"/>
          </a:p>
        </p:txBody>
      </p:sp>
      <p:pic>
        <p:nvPicPr>
          <p:cNvPr id="1025" name="Picture 1" descr="page81image3971584">
            <a:extLst>
              <a:ext uri="{FF2B5EF4-FFF2-40B4-BE49-F238E27FC236}">
                <a16:creationId xmlns:a16="http://schemas.microsoft.com/office/drawing/2014/main" id="{B1EC8F15-1808-F65E-3D17-68A9FBBB839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67800" y="14150876"/>
            <a:ext cx="2707035" cy="2308324"/>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BFD93FD-3228-28CE-F275-0D115625E891}"/>
              </a:ext>
            </a:extLst>
          </p:cNvPr>
          <p:cNvSpPr txBox="1"/>
          <p:nvPr/>
        </p:nvSpPr>
        <p:spPr>
          <a:xfrm>
            <a:off x="560054" y="20107398"/>
            <a:ext cx="6917992" cy="8217634"/>
          </a:xfrm>
          <a:prstGeom prst="rect">
            <a:avLst/>
          </a:prstGeom>
          <a:noFill/>
        </p:spPr>
        <p:txBody>
          <a:bodyPr wrap="square" rtlCol="0">
            <a:spAutoFit/>
          </a:bodyPr>
          <a:lstStyle/>
          <a:p>
            <a:r>
              <a:rPr lang="en-US" sz="2400" b="1" dirty="0">
                <a:latin typeface="Times" pitchFamily="2" charset="0"/>
              </a:rPr>
              <a:t>Steps </a:t>
            </a:r>
          </a:p>
          <a:p>
            <a:pPr marL="457200" indent="-457200">
              <a:buFont typeface="+mj-lt"/>
              <a:buAutoNum type="arabicPeriod"/>
            </a:pPr>
            <a:r>
              <a:rPr lang="en-US" sz="2400" dirty="0">
                <a:latin typeface="Times" pitchFamily="2" charset="0"/>
              </a:rPr>
              <a:t>Create “Mentor Training Manual” </a:t>
            </a:r>
          </a:p>
          <a:p>
            <a:r>
              <a:rPr lang="en-US" sz="2400" dirty="0">
                <a:latin typeface="Times" pitchFamily="2" charset="0"/>
              </a:rPr>
              <a:t>      - Contents of manual incorporated OT concepts,</a:t>
            </a:r>
          </a:p>
          <a:p>
            <a:r>
              <a:rPr lang="en-US" sz="2400" dirty="0">
                <a:latin typeface="Times" pitchFamily="2" charset="0"/>
              </a:rPr>
              <a:t>         evidence-based practice; informed by mentor</a:t>
            </a:r>
          </a:p>
          <a:p>
            <a:r>
              <a:rPr lang="en-US" sz="2400" dirty="0">
                <a:latin typeface="Times" pitchFamily="2" charset="0"/>
              </a:rPr>
              <a:t>         experiences and organization’s needs</a:t>
            </a:r>
          </a:p>
          <a:p>
            <a:r>
              <a:rPr lang="en-US" sz="2400" dirty="0">
                <a:latin typeface="Times" pitchFamily="2" charset="0"/>
              </a:rPr>
              <a:t>2.   Implement training with mentors</a:t>
            </a:r>
          </a:p>
          <a:p>
            <a:pPr marL="457200" indent="-457200">
              <a:buAutoNum type="arabicPeriod" startAt="3"/>
            </a:pPr>
            <a:r>
              <a:rPr lang="en-US" sz="2400" dirty="0">
                <a:latin typeface="Times" pitchFamily="2" charset="0"/>
              </a:rPr>
              <a:t>Implement program with mentees </a:t>
            </a:r>
          </a:p>
          <a:p>
            <a:endParaRPr lang="en-US" sz="2400" b="1" dirty="0">
              <a:latin typeface="Times" pitchFamily="2" charset="0"/>
            </a:endParaRPr>
          </a:p>
          <a:p>
            <a:r>
              <a:rPr lang="en-US" sz="2400" b="1" dirty="0">
                <a:latin typeface="Times" pitchFamily="2" charset="0"/>
              </a:rPr>
              <a:t>Discussion Topics</a:t>
            </a:r>
          </a:p>
          <a:p>
            <a:pPr marL="342900" indent="-342900">
              <a:buFont typeface="Arial" panose="020B0604020202020204" pitchFamily="34" charset="0"/>
              <a:buChar char="•"/>
            </a:pPr>
            <a:r>
              <a:rPr lang="en-US" sz="2400" dirty="0">
                <a:latin typeface="Times" pitchFamily="2" charset="0"/>
              </a:rPr>
              <a:t>Selected based on goals of OAA </a:t>
            </a:r>
          </a:p>
          <a:p>
            <a:endParaRPr lang="en-US" sz="2400" dirty="0">
              <a:latin typeface="Times" pitchFamily="2" charset="0"/>
            </a:endParaRPr>
          </a:p>
          <a:p>
            <a:r>
              <a:rPr lang="en-US" sz="2400" b="1" dirty="0">
                <a:latin typeface="Times" pitchFamily="2" charset="0"/>
              </a:rPr>
              <a:t>Data Collection</a:t>
            </a:r>
          </a:p>
          <a:p>
            <a:pPr marL="342900" indent="-342900">
              <a:buFont typeface="Arial" panose="020B0604020202020204" pitchFamily="34" charset="0"/>
              <a:buChar char="•"/>
            </a:pPr>
            <a:r>
              <a:rPr lang="en-US" sz="2400" dirty="0">
                <a:latin typeface="Times" pitchFamily="2" charset="0"/>
              </a:rPr>
              <a:t>Demographic and pre/post self-efficacy surveys for mentor and mentees </a:t>
            </a:r>
          </a:p>
          <a:p>
            <a:pPr marL="342900" indent="-342900">
              <a:buFont typeface="Arial" panose="020B0604020202020204" pitchFamily="34" charset="0"/>
              <a:buChar char="•"/>
            </a:pPr>
            <a:r>
              <a:rPr lang="en-US" sz="2400" dirty="0">
                <a:latin typeface="Times" pitchFamily="2" charset="0"/>
              </a:rPr>
              <a:t>Pre and post Transition Readiness Assessment Questionnaire and ranking of topics for mentees</a:t>
            </a:r>
          </a:p>
          <a:p>
            <a:r>
              <a:rPr lang="en-US" sz="2400" dirty="0">
                <a:latin typeface="Times" pitchFamily="2" charset="0"/>
              </a:rPr>
              <a:t>     - Assess youth health and healthcare readiness</a:t>
            </a:r>
          </a:p>
          <a:p>
            <a:r>
              <a:rPr lang="en-US" sz="2400" dirty="0">
                <a:latin typeface="Times" pitchFamily="2" charset="0"/>
              </a:rPr>
              <a:t>     - Ranking determined curriculum</a:t>
            </a:r>
          </a:p>
          <a:p>
            <a:pPr marL="342900" indent="-342900">
              <a:buFont typeface="Arial" panose="020B0604020202020204" pitchFamily="34" charset="0"/>
              <a:buChar char="•"/>
            </a:pPr>
            <a:r>
              <a:rPr lang="en-US" sz="2400" dirty="0">
                <a:latin typeface="Times" pitchFamily="2" charset="0"/>
              </a:rPr>
              <a:t>Post implementation semi-structured interviews for mentors and mentees</a:t>
            </a:r>
          </a:p>
          <a:p>
            <a:r>
              <a:rPr lang="en-US" sz="2400" dirty="0">
                <a:latin typeface="Times" pitchFamily="2" charset="0"/>
              </a:rPr>
              <a:t>*Unexpected small sample size and delayed start of program effected data retrieval. </a:t>
            </a:r>
          </a:p>
        </p:txBody>
      </p:sp>
      <p:pic>
        <p:nvPicPr>
          <p:cNvPr id="18" name="Picture 17" descr="A page of a book&#10;&#10;Description automatically generated with medium confidence">
            <a:extLst>
              <a:ext uri="{FF2B5EF4-FFF2-40B4-BE49-F238E27FC236}">
                <a16:creationId xmlns:a16="http://schemas.microsoft.com/office/drawing/2014/main" id="{25D9B348-5531-0505-3563-9AA14DB7F5BF}"/>
              </a:ext>
              <a:ext uri="{C183D7F6-B498-43B3-948B-1728B52AA6E4}">
                <adec:decorative xmlns:adec="http://schemas.microsoft.com/office/drawing/2017/decorative" val="0"/>
              </a:ext>
            </a:extLst>
          </p:cNvPr>
          <p:cNvPicPr>
            <a:picLocks noChangeAspect="1"/>
          </p:cNvPicPr>
          <p:nvPr/>
        </p:nvPicPr>
        <p:blipFill>
          <a:blip r:embed="rId9"/>
          <a:stretch>
            <a:fillRect/>
          </a:stretch>
        </p:blipFill>
        <p:spPr>
          <a:xfrm>
            <a:off x="7708901" y="20759351"/>
            <a:ext cx="6680200" cy="7505700"/>
          </a:xfrm>
          <a:prstGeom prst="rect">
            <a:avLst/>
          </a:prstGeom>
        </p:spPr>
      </p:pic>
      <p:sp>
        <p:nvSpPr>
          <p:cNvPr id="21" name="TextBox 20">
            <a:extLst>
              <a:ext uri="{FF2B5EF4-FFF2-40B4-BE49-F238E27FC236}">
                <a16:creationId xmlns:a16="http://schemas.microsoft.com/office/drawing/2014/main" id="{A1AF37C5-5EBF-E165-FDB0-FE97A6BF766A}"/>
              </a:ext>
            </a:extLst>
          </p:cNvPr>
          <p:cNvSpPr txBox="1"/>
          <p:nvPr/>
        </p:nvSpPr>
        <p:spPr>
          <a:xfrm>
            <a:off x="8184344" y="20297686"/>
            <a:ext cx="5947654" cy="461665"/>
          </a:xfrm>
          <a:prstGeom prst="rect">
            <a:avLst/>
          </a:prstGeom>
          <a:noFill/>
        </p:spPr>
        <p:txBody>
          <a:bodyPr wrap="none" rtlCol="0">
            <a:spAutoFit/>
          </a:bodyPr>
          <a:lstStyle/>
          <a:p>
            <a:r>
              <a:rPr lang="en-US" sz="2400" b="1" dirty="0">
                <a:latin typeface="Times" pitchFamily="2" charset="0"/>
              </a:rPr>
              <a:t>Mentor Training Manual, Table of Contents</a:t>
            </a:r>
          </a:p>
        </p:txBody>
      </p:sp>
      <p:sp>
        <p:nvSpPr>
          <p:cNvPr id="22" name="TextBox 21">
            <a:extLst>
              <a:ext uri="{FF2B5EF4-FFF2-40B4-BE49-F238E27FC236}">
                <a16:creationId xmlns:a16="http://schemas.microsoft.com/office/drawing/2014/main" id="{C3CADB8E-6A84-F331-B613-4DF01F5D8F90}"/>
              </a:ext>
            </a:extLst>
          </p:cNvPr>
          <p:cNvSpPr txBox="1"/>
          <p:nvPr/>
        </p:nvSpPr>
        <p:spPr>
          <a:xfrm>
            <a:off x="575710" y="17177995"/>
            <a:ext cx="13869436" cy="1569660"/>
          </a:xfrm>
          <a:prstGeom prst="rect">
            <a:avLst/>
          </a:prstGeom>
          <a:noFill/>
        </p:spPr>
        <p:txBody>
          <a:bodyPr wrap="square" rtlCol="0">
            <a:spAutoFit/>
          </a:bodyPr>
          <a:lstStyle/>
          <a:p>
            <a:r>
              <a:rPr lang="en-US" sz="2400" i="1" dirty="0">
                <a:latin typeface="Times" pitchFamily="2" charset="0"/>
              </a:rPr>
              <a:t>Heroes in the Hood youth program of Offender Alumni Association (OAA):</a:t>
            </a:r>
          </a:p>
          <a:p>
            <a:pPr marL="342900" indent="-342900">
              <a:buFont typeface="Arial" panose="020B0604020202020204" pitchFamily="34" charset="0"/>
              <a:buChar char="•"/>
            </a:pPr>
            <a:r>
              <a:rPr lang="en-US" sz="2400" dirty="0">
                <a:latin typeface="Times" pitchFamily="2" charset="0"/>
              </a:rPr>
              <a:t>One-year youth initiative program for young men between the ages of 13-18 who are either violence-impacted or justice-impacted; weekly 4-hour mentoring program to empower at-risk youth for independence.</a:t>
            </a:r>
          </a:p>
          <a:p>
            <a:endParaRPr lang="en-US" sz="2400" dirty="0"/>
          </a:p>
        </p:txBody>
      </p:sp>
      <p:sp>
        <p:nvSpPr>
          <p:cNvPr id="23" name="TextBox 22">
            <a:extLst>
              <a:ext uri="{FF2B5EF4-FFF2-40B4-BE49-F238E27FC236}">
                <a16:creationId xmlns:a16="http://schemas.microsoft.com/office/drawing/2014/main" id="{EA2079A8-EF39-031C-43AC-9B7528B1FD14}"/>
              </a:ext>
            </a:extLst>
          </p:cNvPr>
          <p:cNvSpPr txBox="1"/>
          <p:nvPr/>
        </p:nvSpPr>
        <p:spPr>
          <a:xfrm>
            <a:off x="14956126" y="8138503"/>
            <a:ext cx="6934200" cy="1938992"/>
          </a:xfrm>
          <a:prstGeom prst="rect">
            <a:avLst/>
          </a:prstGeom>
          <a:noFill/>
        </p:spPr>
        <p:txBody>
          <a:bodyPr wrap="square" rtlCol="0">
            <a:spAutoFit/>
          </a:bodyPr>
          <a:lstStyle/>
          <a:p>
            <a:r>
              <a:rPr lang="en-US" sz="2400" b="1" dirty="0">
                <a:latin typeface="Times" pitchFamily="2" charset="0"/>
              </a:rPr>
              <a:t>Mentor Results </a:t>
            </a:r>
          </a:p>
          <a:p>
            <a:r>
              <a:rPr lang="en-US" sz="2400" i="1" dirty="0">
                <a:latin typeface="Times" pitchFamily="2" charset="0"/>
              </a:rPr>
              <a:t>5 Participants: </a:t>
            </a:r>
          </a:p>
          <a:p>
            <a:pPr marL="342900" indent="-342900">
              <a:buFont typeface="Arial" panose="020B0604020202020204" pitchFamily="34" charset="0"/>
              <a:buChar char="•"/>
            </a:pPr>
            <a:r>
              <a:rPr lang="en-US" sz="2400" dirty="0">
                <a:latin typeface="Times" pitchFamily="2" charset="0"/>
              </a:rPr>
              <a:t>100% African-American and male </a:t>
            </a:r>
          </a:p>
          <a:p>
            <a:pPr marL="342900" indent="-342900">
              <a:buFont typeface="Arial" panose="020B0604020202020204" pitchFamily="34" charset="0"/>
              <a:buChar char="•"/>
            </a:pPr>
            <a:r>
              <a:rPr lang="en-US" sz="2400" dirty="0">
                <a:latin typeface="Times" pitchFamily="2" charset="0"/>
              </a:rPr>
              <a:t>2 = 35-49 years , 3 = &gt;50 years old</a:t>
            </a:r>
          </a:p>
          <a:p>
            <a:pPr marL="342900" indent="-342900">
              <a:buFont typeface="Arial" panose="020B0604020202020204" pitchFamily="34" charset="0"/>
              <a:buChar char="•"/>
            </a:pPr>
            <a:r>
              <a:rPr lang="en-US" sz="2400" dirty="0">
                <a:latin typeface="Times" pitchFamily="2" charset="0"/>
              </a:rPr>
              <a:t>All but 1 were existing mentors with OAA</a:t>
            </a:r>
          </a:p>
        </p:txBody>
      </p:sp>
      <p:sp>
        <p:nvSpPr>
          <p:cNvPr id="24" name="TextBox 23">
            <a:extLst>
              <a:ext uri="{FF2B5EF4-FFF2-40B4-BE49-F238E27FC236}">
                <a16:creationId xmlns:a16="http://schemas.microsoft.com/office/drawing/2014/main" id="{9837E406-33BE-B113-D6D6-91F5CF457821}"/>
              </a:ext>
            </a:extLst>
          </p:cNvPr>
          <p:cNvSpPr txBox="1"/>
          <p:nvPr/>
        </p:nvSpPr>
        <p:spPr>
          <a:xfrm>
            <a:off x="21792177" y="8154509"/>
            <a:ext cx="7045137" cy="1938992"/>
          </a:xfrm>
          <a:prstGeom prst="rect">
            <a:avLst/>
          </a:prstGeom>
          <a:noFill/>
        </p:spPr>
        <p:txBody>
          <a:bodyPr wrap="square" rtlCol="0">
            <a:spAutoFit/>
          </a:bodyPr>
          <a:lstStyle/>
          <a:p>
            <a:r>
              <a:rPr lang="en-US" sz="2400" b="1" dirty="0">
                <a:latin typeface="Times" pitchFamily="2" charset="0"/>
              </a:rPr>
              <a:t>Mentee Results </a:t>
            </a:r>
          </a:p>
          <a:p>
            <a:r>
              <a:rPr lang="en-US" sz="2400" i="1" dirty="0">
                <a:latin typeface="Times" pitchFamily="2" charset="0"/>
              </a:rPr>
              <a:t>5 Participants: </a:t>
            </a:r>
          </a:p>
          <a:p>
            <a:pPr marL="342900" indent="-342900">
              <a:buFont typeface="Arial" panose="020B0604020202020204" pitchFamily="34" charset="0"/>
              <a:buChar char="•"/>
            </a:pPr>
            <a:r>
              <a:rPr lang="en-US" sz="2400" dirty="0">
                <a:latin typeface="Times" pitchFamily="2" charset="0"/>
              </a:rPr>
              <a:t>100% African-American and male</a:t>
            </a:r>
          </a:p>
          <a:p>
            <a:pPr marL="342900" indent="-342900">
              <a:buFont typeface="Arial" panose="020B0604020202020204" pitchFamily="34" charset="0"/>
              <a:buChar char="•"/>
            </a:pPr>
            <a:r>
              <a:rPr lang="en-US" sz="2400" dirty="0">
                <a:latin typeface="Times" pitchFamily="2" charset="0"/>
              </a:rPr>
              <a:t>3 = 14 years, 1 = 16 years, 1= 18 years </a:t>
            </a:r>
          </a:p>
          <a:p>
            <a:pPr marL="342900" indent="-342900">
              <a:buFont typeface="Arial" panose="020B0604020202020204" pitchFamily="34" charset="0"/>
              <a:buChar char="•"/>
            </a:pPr>
            <a:r>
              <a:rPr lang="en-US" sz="2400" dirty="0">
                <a:latin typeface="Times" pitchFamily="2" charset="0"/>
              </a:rPr>
              <a:t>None had previously participated with OAA</a:t>
            </a:r>
          </a:p>
        </p:txBody>
      </p:sp>
      <p:sp>
        <p:nvSpPr>
          <p:cNvPr id="26" name="TextBox 25">
            <a:extLst>
              <a:ext uri="{FF2B5EF4-FFF2-40B4-BE49-F238E27FC236}">
                <a16:creationId xmlns:a16="http://schemas.microsoft.com/office/drawing/2014/main" id="{1B3F73A9-E0BE-AECD-4685-B90F01B6C64C}"/>
              </a:ext>
            </a:extLst>
          </p:cNvPr>
          <p:cNvSpPr txBox="1"/>
          <p:nvPr/>
        </p:nvSpPr>
        <p:spPr>
          <a:xfrm>
            <a:off x="29376864" y="13923103"/>
            <a:ext cx="13696249" cy="4154984"/>
          </a:xfrm>
          <a:prstGeom prst="rect">
            <a:avLst/>
          </a:prstGeom>
          <a:noFill/>
        </p:spPr>
        <p:txBody>
          <a:bodyPr wrap="square" rtlCol="0">
            <a:spAutoFit/>
          </a:bodyPr>
          <a:lstStyle/>
          <a:p>
            <a:r>
              <a:rPr lang="en-US" sz="2400" b="1" dirty="0">
                <a:latin typeface="Times" pitchFamily="2" charset="0"/>
              </a:rPr>
              <a:t>Limitations</a:t>
            </a:r>
            <a:r>
              <a:rPr lang="en-US" sz="2400" dirty="0">
                <a:latin typeface="Times" pitchFamily="2" charset="0"/>
              </a:rPr>
              <a:t> </a:t>
            </a:r>
          </a:p>
          <a:p>
            <a:r>
              <a:rPr lang="en-US" sz="2400" dirty="0">
                <a:latin typeface="Times" pitchFamily="2" charset="0"/>
              </a:rPr>
              <a:t>    Short-term study   Small sample size    Unable to generalize results </a:t>
            </a:r>
          </a:p>
          <a:p>
            <a:endParaRPr lang="en-US" sz="2400" dirty="0">
              <a:latin typeface="Times" pitchFamily="2" charset="0"/>
            </a:endParaRPr>
          </a:p>
          <a:p>
            <a:r>
              <a:rPr lang="en-US" sz="2400" b="1" dirty="0">
                <a:latin typeface="Times" pitchFamily="2" charset="0"/>
              </a:rPr>
              <a:t>Further Research</a:t>
            </a:r>
          </a:p>
          <a:p>
            <a:pPr marL="342900" indent="-342900" eaLnBrk="1" hangingPunct="1">
              <a:buFont typeface="Arial" panose="020B0604020202020204" pitchFamily="34" charset="0"/>
              <a:buChar char="•"/>
            </a:pPr>
            <a:r>
              <a:rPr lang="en-US" altLang="en-US" sz="2400" dirty="0">
                <a:latin typeface="Times" pitchFamily="2" charset="0"/>
              </a:rPr>
              <a:t>Use in depth interviews for small population size to assess self-efficacy and transition readiness. </a:t>
            </a:r>
          </a:p>
          <a:p>
            <a:pPr marL="342900" indent="-342900" eaLnBrk="1" hangingPunct="1">
              <a:buFont typeface="Arial" panose="020B0604020202020204" pitchFamily="34" charset="0"/>
              <a:buChar char="•"/>
            </a:pPr>
            <a:r>
              <a:rPr lang="en-US" altLang="en-US" sz="2400" dirty="0">
                <a:latin typeface="Times" pitchFamily="2" charset="0"/>
              </a:rPr>
              <a:t>Instead of using a Likert scale, change the formative and summative assessments with clarifying questions.</a:t>
            </a:r>
          </a:p>
          <a:p>
            <a:pPr marL="342900" indent="-342900" eaLnBrk="1" hangingPunct="1">
              <a:buFont typeface="Arial" panose="020B0604020202020204" pitchFamily="34" charset="0"/>
              <a:buChar char="•"/>
            </a:pPr>
            <a:r>
              <a:rPr lang="en-US" altLang="en-US" sz="2400" dirty="0">
                <a:latin typeface="Times" pitchFamily="2" charset="0"/>
              </a:rPr>
              <a:t>Complete pre and post survey after each day of the program.</a:t>
            </a:r>
          </a:p>
          <a:p>
            <a:pPr marL="342900" indent="-342900" eaLnBrk="1" hangingPunct="1">
              <a:buFont typeface="Arial" panose="020B0604020202020204" pitchFamily="34" charset="0"/>
              <a:buChar char="•"/>
            </a:pPr>
            <a:r>
              <a:rPr lang="en-US" altLang="en-US" sz="2400" dirty="0">
                <a:latin typeface="Times" pitchFamily="2" charset="0"/>
              </a:rPr>
              <a:t>Gather a larger population size with varying demographics</a:t>
            </a:r>
          </a:p>
          <a:p>
            <a:pPr marL="342900" indent="-342900" eaLnBrk="1" hangingPunct="1">
              <a:buFont typeface="Arial" panose="020B0604020202020204" pitchFamily="34" charset="0"/>
              <a:buChar char="•"/>
            </a:pPr>
            <a:r>
              <a:rPr lang="en-US" altLang="en-US" sz="2400" dirty="0">
                <a:latin typeface="Times" pitchFamily="2" charset="0"/>
              </a:rPr>
              <a:t>Administer post self-efficacy survey after training, assessing both knowledge and confidence of topics.</a:t>
            </a:r>
          </a:p>
          <a:p>
            <a:pPr marL="342900" indent="-342900" eaLnBrk="1" hangingPunct="1">
              <a:buFont typeface="Arial" panose="020B0604020202020204" pitchFamily="34" charset="0"/>
              <a:buChar char="•"/>
            </a:pPr>
            <a:r>
              <a:rPr lang="en-US" altLang="en-US" sz="2400" dirty="0">
                <a:latin typeface="Times" pitchFamily="2" charset="0"/>
              </a:rPr>
              <a:t>Focus on assessing the effectiveness of the mentor training manual and program evaluation. </a:t>
            </a:r>
          </a:p>
          <a:p>
            <a:endParaRPr lang="en-US" sz="2400" b="1" dirty="0">
              <a:latin typeface="Times" pitchFamily="2" charset="0"/>
            </a:endParaRPr>
          </a:p>
        </p:txBody>
      </p:sp>
      <p:sp>
        <p:nvSpPr>
          <p:cNvPr id="31" name="TextBox 30">
            <a:extLst>
              <a:ext uri="{FF2B5EF4-FFF2-40B4-BE49-F238E27FC236}">
                <a16:creationId xmlns:a16="http://schemas.microsoft.com/office/drawing/2014/main" id="{2170D9A9-9590-1194-E8C3-E833B097F3F9}"/>
              </a:ext>
            </a:extLst>
          </p:cNvPr>
          <p:cNvSpPr txBox="1"/>
          <p:nvPr/>
        </p:nvSpPr>
        <p:spPr>
          <a:xfrm>
            <a:off x="29370156" y="19382080"/>
            <a:ext cx="13960990"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Times" pitchFamily="2" charset="0"/>
              </a:rPr>
              <a:t>Occupational therapy has a role within transitional services for at-risk youth.</a:t>
            </a:r>
          </a:p>
          <a:p>
            <a:pPr marL="342900" indent="-342900">
              <a:buFont typeface="Arial" panose="020B0604020202020204" pitchFamily="34" charset="0"/>
              <a:buChar char="•"/>
            </a:pPr>
            <a:r>
              <a:rPr lang="en-US" sz="2400" dirty="0">
                <a:latin typeface="Times" pitchFamily="2" charset="0"/>
              </a:rPr>
              <a:t>Mentees will express themselves in a safe environment and think about their future with this type of program.</a:t>
            </a:r>
          </a:p>
          <a:p>
            <a:pPr marL="342900" indent="-342900">
              <a:buFont typeface="Arial" panose="020B0604020202020204" pitchFamily="34" charset="0"/>
              <a:buChar char="•"/>
            </a:pPr>
            <a:r>
              <a:rPr lang="en-US" sz="2400" dirty="0">
                <a:latin typeface="Times" pitchFamily="2" charset="0"/>
              </a:rPr>
              <a:t>Having a guide, like the manual, can amplify the confidence of the mentors and provides structure.</a:t>
            </a:r>
          </a:p>
        </p:txBody>
      </p:sp>
      <p:sp>
        <p:nvSpPr>
          <p:cNvPr id="32" name="TextBox 31">
            <a:extLst>
              <a:ext uri="{FF2B5EF4-FFF2-40B4-BE49-F238E27FC236}">
                <a16:creationId xmlns:a16="http://schemas.microsoft.com/office/drawing/2014/main" id="{B41251CE-B686-4773-C56E-500FD880211B}"/>
              </a:ext>
            </a:extLst>
          </p:cNvPr>
          <p:cNvSpPr txBox="1"/>
          <p:nvPr/>
        </p:nvSpPr>
        <p:spPr>
          <a:xfrm>
            <a:off x="705160" y="28726716"/>
            <a:ext cx="13885863" cy="830997"/>
          </a:xfrm>
          <a:prstGeom prst="rect">
            <a:avLst/>
          </a:prstGeom>
          <a:noFill/>
        </p:spPr>
        <p:txBody>
          <a:bodyPr wrap="square" rtlCol="0">
            <a:spAutoFit/>
          </a:bodyPr>
          <a:lstStyle/>
          <a:p>
            <a:r>
              <a:rPr lang="en-US" sz="2400" b="1" dirty="0">
                <a:latin typeface="Times" pitchFamily="2" charset="0"/>
              </a:rPr>
              <a:t>Discussion Topics Implemented: </a:t>
            </a:r>
            <a:r>
              <a:rPr lang="en-US" sz="2400" dirty="0">
                <a:latin typeface="Times" pitchFamily="2" charset="0"/>
              </a:rPr>
              <a:t>Goal Setting, Emotional Regulation, Healthy Leisure Time, Communication, Managing Finances, Write a Letter, Safety, Advocating, and Forgiveness</a:t>
            </a:r>
          </a:p>
        </p:txBody>
      </p:sp>
      <p:pic>
        <p:nvPicPr>
          <p:cNvPr id="25" name="Picture 24" descr="A table with text on it&#10;&#10;Description automatically generated">
            <a:extLst>
              <a:ext uri="{FF2B5EF4-FFF2-40B4-BE49-F238E27FC236}">
                <a16:creationId xmlns:a16="http://schemas.microsoft.com/office/drawing/2014/main" id="{321164A3-A965-141C-BE8D-5635301E371D}"/>
              </a:ext>
            </a:extLst>
          </p:cNvPr>
          <p:cNvPicPr>
            <a:picLocks noChangeAspect="1"/>
          </p:cNvPicPr>
          <p:nvPr/>
        </p:nvPicPr>
        <p:blipFill>
          <a:blip r:embed="rId10"/>
          <a:stretch>
            <a:fillRect/>
          </a:stretch>
        </p:blipFill>
        <p:spPr>
          <a:xfrm>
            <a:off x="16167532" y="10363114"/>
            <a:ext cx="11445588" cy="6328089"/>
          </a:xfrm>
          <a:prstGeom prst="rect">
            <a:avLst/>
          </a:prstGeom>
        </p:spPr>
      </p:pic>
      <p:sp>
        <p:nvSpPr>
          <p:cNvPr id="27" name="TextBox 26">
            <a:extLst>
              <a:ext uri="{FF2B5EF4-FFF2-40B4-BE49-F238E27FC236}">
                <a16:creationId xmlns:a16="http://schemas.microsoft.com/office/drawing/2014/main" id="{F0D55BFD-5F05-2919-483B-E2B122BEF9C4}"/>
              </a:ext>
            </a:extLst>
          </p:cNvPr>
          <p:cNvSpPr txBox="1"/>
          <p:nvPr/>
        </p:nvSpPr>
        <p:spPr>
          <a:xfrm>
            <a:off x="14884460" y="17172160"/>
            <a:ext cx="7017231" cy="4519190"/>
          </a:xfrm>
          <a:prstGeom prst="rect">
            <a:avLst/>
          </a:prstGeom>
          <a:noFill/>
        </p:spPr>
        <p:txBody>
          <a:bodyPr wrap="square" rtlCol="0">
            <a:spAutoFit/>
          </a:bodyPr>
          <a:lstStyle/>
          <a:p>
            <a:pPr marL="0" marR="0">
              <a:spcBef>
                <a:spcPts val="0"/>
              </a:spcBef>
              <a:spcAft>
                <a:spcPts val="0"/>
              </a:spcAft>
            </a:pPr>
            <a:r>
              <a:rPr lang="en-US" sz="2400" i="1" kern="100" dirty="0">
                <a:effectLst/>
                <a:latin typeface="Times" pitchFamily="2" charset="0"/>
                <a:ea typeface="Calibri" panose="020F0502020204030204" pitchFamily="34" charset="0"/>
                <a:cs typeface="Times New Roman" panose="02020603050405020304" pitchFamily="18" charset="0"/>
              </a:rPr>
              <a:t>Self-Efficacy: </a:t>
            </a:r>
            <a:endParaRPr lang="en-US" sz="2400" kern="100" dirty="0">
              <a:effectLst/>
              <a:latin typeface="Times" pitchFamily="2"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2 mentors ranked most items high from beginning.</a:t>
            </a: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2 mentors reported at least a 2-point improvement on the Likert scale for the items in self-efficacy for teach/training. 1 increased in 12/14 topics, another increased in 10/14 items. </a:t>
            </a: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Overall, the mentors had a mix between improving and declining self-efficacy for varying items. </a:t>
            </a:r>
          </a:p>
          <a:p>
            <a:pPr marL="0" marR="0">
              <a:spcBef>
                <a:spcPts val="0"/>
              </a:spcBef>
              <a:spcAft>
                <a:spcPts val="0"/>
              </a:spcAft>
            </a:pPr>
            <a:r>
              <a:rPr lang="en-US" sz="2400" i="1" kern="100" dirty="0">
                <a:effectLst/>
                <a:latin typeface="Times" pitchFamily="2" charset="0"/>
                <a:ea typeface="Calibri" panose="020F0502020204030204" pitchFamily="34" charset="0"/>
                <a:cs typeface="Times New Roman" panose="02020603050405020304" pitchFamily="18" charset="0"/>
              </a:rPr>
              <a:t>Interviews: </a:t>
            </a:r>
            <a:endParaRPr lang="en-US" sz="2400" kern="100" dirty="0">
              <a:effectLst/>
              <a:latin typeface="Times" pitchFamily="2"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All mentors expressed the manual/training was helpful and that they feel confident being a mentor. </a:t>
            </a:r>
          </a:p>
          <a:p>
            <a:endParaRPr lang="en-US" sz="2400" dirty="0">
              <a:latin typeface="Times" pitchFamily="2" charset="0"/>
            </a:endParaRPr>
          </a:p>
        </p:txBody>
      </p:sp>
      <p:sp>
        <p:nvSpPr>
          <p:cNvPr id="33" name="TextBox 32">
            <a:extLst>
              <a:ext uri="{FF2B5EF4-FFF2-40B4-BE49-F238E27FC236}">
                <a16:creationId xmlns:a16="http://schemas.microsoft.com/office/drawing/2014/main" id="{6D9A7015-BCC9-5D5F-4CAB-C578F1092F8A}"/>
              </a:ext>
            </a:extLst>
          </p:cNvPr>
          <p:cNvSpPr txBox="1"/>
          <p:nvPr/>
        </p:nvSpPr>
        <p:spPr>
          <a:xfrm>
            <a:off x="21764078" y="17151575"/>
            <a:ext cx="7085934" cy="5262979"/>
          </a:xfrm>
          <a:prstGeom prst="rect">
            <a:avLst/>
          </a:prstGeom>
          <a:noFill/>
        </p:spPr>
        <p:txBody>
          <a:bodyPr wrap="square" rtlCol="0">
            <a:spAutoFit/>
          </a:bodyPr>
          <a:lstStyle/>
          <a:p>
            <a:pPr marL="0" marR="0">
              <a:spcBef>
                <a:spcPts val="0"/>
              </a:spcBef>
              <a:spcAft>
                <a:spcPts val="0"/>
              </a:spcAft>
            </a:pPr>
            <a:r>
              <a:rPr lang="en-US" sz="2400" i="1" kern="100" dirty="0">
                <a:effectLst/>
                <a:latin typeface="Times" pitchFamily="2" charset="0"/>
                <a:ea typeface="Calibri" panose="020F0502020204030204" pitchFamily="34" charset="0"/>
                <a:cs typeface="Times New Roman" panose="02020603050405020304" pitchFamily="18" charset="0"/>
              </a:rPr>
              <a:t>Self-Efficacy: </a:t>
            </a:r>
            <a:endParaRPr lang="en-US" sz="2400" kern="100" dirty="0">
              <a:effectLst/>
              <a:latin typeface="Times" pitchFamily="2"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1 mentee ranked all items high from beginning</a:t>
            </a: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4 mentees had a mix between improving and declining self-efficacy for varying items.</a:t>
            </a: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There was no significant pattern of increase or decrease of mentees self-efficacy in a particular item. </a:t>
            </a:r>
          </a:p>
          <a:p>
            <a:pPr marL="0" marR="0">
              <a:spcBef>
                <a:spcPts val="0"/>
              </a:spcBef>
              <a:spcAft>
                <a:spcPts val="0"/>
              </a:spcAft>
            </a:pPr>
            <a:r>
              <a:rPr lang="en-US" sz="2400" i="1" kern="100" dirty="0">
                <a:effectLst/>
                <a:latin typeface="Times" pitchFamily="2" charset="0"/>
                <a:ea typeface="Calibri" panose="020F0502020204030204" pitchFamily="34" charset="0"/>
                <a:cs typeface="Times New Roman" panose="02020603050405020304" pitchFamily="18" charset="0"/>
              </a:rPr>
              <a:t>Transition Readiness Assessment Questionnaire: </a:t>
            </a:r>
            <a:endParaRPr lang="en-US" sz="2400" kern="100" dirty="0">
              <a:effectLst/>
              <a:latin typeface="Times" pitchFamily="2"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All mentees reported a mix of increased and decreased transition readiness in the questionnaire for varying items</a:t>
            </a:r>
          </a:p>
          <a:p>
            <a:pPr marL="0" marR="0">
              <a:spcBef>
                <a:spcPts val="0"/>
              </a:spcBef>
              <a:spcAft>
                <a:spcPts val="0"/>
              </a:spcAft>
            </a:pPr>
            <a:r>
              <a:rPr lang="en-US" sz="2400" i="1" kern="100" dirty="0">
                <a:effectLst/>
                <a:latin typeface="Times" pitchFamily="2" charset="0"/>
                <a:ea typeface="Calibri" panose="020F0502020204030204" pitchFamily="34" charset="0"/>
                <a:cs typeface="Times New Roman" panose="02020603050405020304" pitchFamily="18" charset="0"/>
              </a:rPr>
              <a:t>Interviews: </a:t>
            </a:r>
            <a:endParaRPr lang="en-US" sz="2400" kern="100" dirty="0">
              <a:effectLst/>
              <a:latin typeface="Times" pitchFamily="2"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2400" kern="100" dirty="0">
                <a:effectLst/>
                <a:latin typeface="Times" pitchFamily="2" charset="0"/>
                <a:ea typeface="Calibri" panose="020F0502020204030204" pitchFamily="34" charset="0"/>
                <a:cs typeface="Times New Roman" panose="02020603050405020304" pitchFamily="18" charset="0"/>
              </a:rPr>
              <a:t>All mentees expressed that the program allowed them to express themselves, their feelings, and/or be open. </a:t>
            </a:r>
          </a:p>
          <a:p>
            <a:endParaRPr lang="en-US" sz="2400" dirty="0">
              <a:latin typeface="Times" pitchFamily="2" charset="0"/>
            </a:endParaRPr>
          </a:p>
        </p:txBody>
      </p:sp>
      <p:sp>
        <p:nvSpPr>
          <p:cNvPr id="34" name="Oval Callout 33">
            <a:extLst>
              <a:ext uri="{FF2B5EF4-FFF2-40B4-BE49-F238E27FC236}">
                <a16:creationId xmlns:a16="http://schemas.microsoft.com/office/drawing/2014/main" id="{17B60151-32F3-E98A-82D9-E61FECF56E10}"/>
              </a:ext>
            </a:extLst>
          </p:cNvPr>
          <p:cNvSpPr/>
          <p:nvPr/>
        </p:nvSpPr>
        <p:spPr>
          <a:xfrm>
            <a:off x="14484606" y="24674676"/>
            <a:ext cx="4700961" cy="3171490"/>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“The information you have presented I see as most valuable and I see how it can help me, being a mentor for a few years, become a better mentor.”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Oval Callout 34">
            <a:extLst>
              <a:ext uri="{FF2B5EF4-FFF2-40B4-BE49-F238E27FC236}">
                <a16:creationId xmlns:a16="http://schemas.microsoft.com/office/drawing/2014/main" id="{672EC94D-2A42-47A1-4800-9F60EEE63EC0}"/>
              </a:ext>
            </a:extLst>
          </p:cNvPr>
          <p:cNvSpPr/>
          <p:nvPr/>
        </p:nvSpPr>
        <p:spPr>
          <a:xfrm>
            <a:off x="17082633" y="21496929"/>
            <a:ext cx="4553187" cy="2815890"/>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“What you brought to the table makes a difference, no one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has ever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brought this to the table, the way you set it up (manual).”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Oval Callout 35">
            <a:extLst>
              <a:ext uri="{FF2B5EF4-FFF2-40B4-BE49-F238E27FC236}">
                <a16:creationId xmlns:a16="http://schemas.microsoft.com/office/drawing/2014/main" id="{820792DD-9346-36A4-9F2C-304959289CE7}"/>
              </a:ext>
            </a:extLst>
          </p:cNvPr>
          <p:cNvSpPr/>
          <p:nvPr/>
        </p:nvSpPr>
        <p:spPr>
          <a:xfrm>
            <a:off x="18545604" y="26849238"/>
            <a:ext cx="4553186" cy="2623390"/>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“Things have shifted gears to move into a better position because you have an outline (manual) and an agenda”</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7" name="Oval Callout 36">
            <a:extLst>
              <a:ext uri="{FF2B5EF4-FFF2-40B4-BE49-F238E27FC236}">
                <a16:creationId xmlns:a16="http://schemas.microsoft.com/office/drawing/2014/main" id="{43F5C7A1-E84F-F858-5529-0AC33ED2A8F5}"/>
              </a:ext>
            </a:extLst>
          </p:cNvPr>
          <p:cNvSpPr/>
          <p:nvPr/>
        </p:nvSpPr>
        <p:spPr>
          <a:xfrm>
            <a:off x="20907980" y="23714221"/>
            <a:ext cx="3589967" cy="2546200"/>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0"/>
              </a:spcAft>
            </a:pP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“Helping us understanding some stuff we need to know before going out to the real world”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8" name="Oval Callout 37">
            <a:extLst>
              <a:ext uri="{FF2B5EF4-FFF2-40B4-BE49-F238E27FC236}">
                <a16:creationId xmlns:a16="http://schemas.microsoft.com/office/drawing/2014/main" id="{7111B9EF-6DF0-4705-3245-B4955FDEB459}"/>
              </a:ext>
            </a:extLst>
          </p:cNvPr>
          <p:cNvSpPr/>
          <p:nvPr/>
        </p:nvSpPr>
        <p:spPr>
          <a:xfrm>
            <a:off x="23570986" y="25852890"/>
            <a:ext cx="4157704" cy="2873826"/>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“A chance to see the world from a different perspective, gained a lot of knowledge and stuff that will help me with the real world”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9" name="Oval Callout 38">
            <a:extLst>
              <a:ext uri="{FF2B5EF4-FFF2-40B4-BE49-F238E27FC236}">
                <a16:creationId xmlns:a16="http://schemas.microsoft.com/office/drawing/2014/main" id="{E5D6A169-1569-86DD-F4E2-4C4D966B6DFE}"/>
              </a:ext>
            </a:extLst>
          </p:cNvPr>
          <p:cNvSpPr/>
          <p:nvPr/>
        </p:nvSpPr>
        <p:spPr>
          <a:xfrm>
            <a:off x="25518837" y="22422366"/>
            <a:ext cx="3589967" cy="2341525"/>
          </a:xfrm>
          <a:prstGeom prst="wedgeEllipseCallou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2400" dirty="0">
                <a:effectLst/>
                <a:latin typeface="Times" pitchFamily="2" charset="0"/>
                <a:ea typeface="Calibri" panose="020F0502020204030204" pitchFamily="34" charset="0"/>
              </a:rPr>
              <a:t>“Really start thinking about more...colleges and stuff I want to do, like trades” </a:t>
            </a:r>
            <a:r>
              <a:rPr lang="en-US" sz="2400" dirty="0">
                <a:effectLst/>
                <a:latin typeface="Times" pitchFamily="2" charset="0"/>
              </a:rPr>
              <a:t> </a:t>
            </a:r>
            <a:endParaRPr lang="en-US" sz="2400" kern="100" dirty="0">
              <a:effectLst/>
              <a:latin typeface="Times" pitchFamily="2" charset="0"/>
              <a:ea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FC0843F1-0FD3-BBC1-4769-EECB54957DC1}"/>
              </a:ext>
            </a:extLst>
          </p:cNvPr>
          <p:cNvSpPr txBox="1"/>
          <p:nvPr/>
        </p:nvSpPr>
        <p:spPr>
          <a:xfrm>
            <a:off x="29547545" y="8009963"/>
            <a:ext cx="14080180" cy="6001643"/>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Times" pitchFamily="2" charset="0"/>
              </a:rPr>
              <a:t>Survey results give little conclusive data due to the small population size and short-term study, therefore the Likert scale was flawed in qualifying results and limited the number of topics taught. </a:t>
            </a:r>
          </a:p>
          <a:p>
            <a:pPr marL="342900" indent="-342900">
              <a:buFont typeface="Arial" panose="020B0604020202020204" pitchFamily="34" charset="0"/>
              <a:buChar char="•"/>
            </a:pPr>
            <a:r>
              <a:rPr lang="en-US" sz="2400" dirty="0">
                <a:latin typeface="Times" pitchFamily="2" charset="0"/>
              </a:rPr>
              <a:t>Interviews may be a better way to assess self-efficacy and transition readiness with a small population size. </a:t>
            </a:r>
          </a:p>
          <a:p>
            <a:pPr marL="342900" indent="-342900">
              <a:buFont typeface="Arial" panose="020B0604020202020204" pitchFamily="34" charset="0"/>
              <a:buChar char="•"/>
            </a:pPr>
            <a:r>
              <a:rPr lang="en-US" sz="2400" dirty="0">
                <a:latin typeface="Times" pitchFamily="2" charset="0"/>
              </a:rPr>
              <a:t>Topics ranked higher were character developing and life skills, over career readiness. </a:t>
            </a:r>
          </a:p>
          <a:p>
            <a:pPr marL="342900" indent="-342900">
              <a:buFont typeface="Arial" panose="020B0604020202020204" pitchFamily="34" charset="0"/>
              <a:buChar char="•"/>
            </a:pPr>
            <a:r>
              <a:rPr lang="en-US" sz="2400" dirty="0">
                <a:latin typeface="Times" pitchFamily="2" charset="0"/>
              </a:rPr>
              <a:t>Participants may have been over-confident in the pre-surveys, then after being taught the information realize they may not know as much as they initially thought.</a:t>
            </a:r>
          </a:p>
          <a:p>
            <a:pPr marL="342900" indent="-342900">
              <a:buFont typeface="Arial" panose="020B0604020202020204" pitchFamily="34" charset="0"/>
              <a:buChar char="•"/>
            </a:pPr>
            <a:r>
              <a:rPr lang="en-US" sz="2400" dirty="0">
                <a:latin typeface="Times" pitchFamily="2" charset="0"/>
              </a:rPr>
              <a:t>It is difficult to know the endeavor and thoroughness participants used when taking the surveys.</a:t>
            </a:r>
          </a:p>
          <a:p>
            <a:pPr marL="342900" indent="-342900">
              <a:buFont typeface="Arial" panose="020B0604020202020204" pitchFamily="34" charset="0"/>
              <a:buChar char="•"/>
            </a:pPr>
            <a:r>
              <a:rPr lang="en-US" sz="2400" dirty="0">
                <a:latin typeface="Times" pitchFamily="2" charset="0"/>
              </a:rPr>
              <a:t>Results from the surveys and the interview may be misrepresented because participants know the goal of this study and want to appease the researcher. </a:t>
            </a:r>
          </a:p>
          <a:p>
            <a:pPr marL="342900" indent="-342900">
              <a:buFont typeface="Arial" panose="020B0604020202020204" pitchFamily="34" charset="0"/>
              <a:buChar char="•"/>
            </a:pPr>
            <a:r>
              <a:rPr lang="en-US" sz="2400" dirty="0">
                <a:latin typeface="Times" pitchFamily="2" charset="0"/>
              </a:rPr>
              <a:t>Surveys and interviews have conflicting results with these items: emotional regulation &amp; managing finances.</a:t>
            </a:r>
          </a:p>
          <a:p>
            <a:pPr marL="342900" indent="-342900">
              <a:buFont typeface="Arial" panose="020B0604020202020204" pitchFamily="34" charset="0"/>
              <a:buChar char="•"/>
            </a:pPr>
            <a:r>
              <a:rPr lang="en-US" sz="2400" dirty="0">
                <a:latin typeface="Times" pitchFamily="2" charset="0"/>
              </a:rPr>
              <a:t>Based on interview results: </a:t>
            </a:r>
          </a:p>
          <a:p>
            <a:r>
              <a:rPr lang="en-US" sz="2400" dirty="0">
                <a:latin typeface="Times" pitchFamily="2" charset="0"/>
              </a:rPr>
              <a:t>     - It appears that having mentors provide a welcoming and  safe space, using trauma-informed care aspects,</a:t>
            </a:r>
          </a:p>
          <a:p>
            <a:r>
              <a:rPr lang="en-US" sz="2400" dirty="0">
                <a:latin typeface="Times" pitchFamily="2" charset="0"/>
              </a:rPr>
              <a:t>        allows mentees to express their emotions freely</a:t>
            </a:r>
          </a:p>
          <a:p>
            <a:r>
              <a:rPr lang="en-US" sz="2400" dirty="0">
                <a:latin typeface="Times" pitchFamily="2" charset="0"/>
              </a:rPr>
              <a:t>      -Mentees are starting to think and prepare for adulthood because of this mentoring program.</a:t>
            </a:r>
          </a:p>
          <a:p>
            <a:r>
              <a:rPr lang="en-US" sz="2400" dirty="0">
                <a:latin typeface="Times" pitchFamily="2" charset="0"/>
              </a:rPr>
              <a:t>      -A manual may provide more structure to a program and increase the confidence of mentors when teaching</a:t>
            </a:r>
          </a:p>
          <a:p>
            <a:r>
              <a:rPr lang="en-US" sz="2400" dirty="0">
                <a:latin typeface="Times" pitchFamily="2" charset="0"/>
              </a:rPr>
              <a:t>        mentees topics</a:t>
            </a:r>
          </a:p>
        </p:txBody>
      </p:sp>
      <p:sp>
        <p:nvSpPr>
          <p:cNvPr id="42" name="Oval 41">
            <a:extLst>
              <a:ext uri="{FF2B5EF4-FFF2-40B4-BE49-F238E27FC236}">
                <a16:creationId xmlns:a16="http://schemas.microsoft.com/office/drawing/2014/main" id="{9C2BABB2-6708-6A9A-2EE8-6EE872378082}"/>
              </a:ext>
            </a:extLst>
          </p:cNvPr>
          <p:cNvSpPr/>
          <p:nvPr/>
        </p:nvSpPr>
        <p:spPr>
          <a:xfrm flipH="1" flipV="1">
            <a:off x="31865279" y="14428956"/>
            <a:ext cx="91440" cy="91440"/>
          </a:xfrm>
          <a:prstGeom prst="ellipse">
            <a:avLst/>
          </a:prstGeom>
          <a:gradFill>
            <a:gsLst>
              <a:gs pos="1000">
                <a:srgbClr val="020203">
                  <a:lumMod val="0"/>
                </a:srgbClr>
              </a:gs>
              <a:gs pos="0">
                <a:schemeClr val="tx1"/>
              </a:gs>
              <a:gs pos="3000">
                <a:schemeClr val="tx1"/>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9CF43199-2564-8DB9-4549-F5AF1D0D6DA7}"/>
              </a:ext>
            </a:extLst>
          </p:cNvPr>
          <p:cNvSpPr/>
          <p:nvPr/>
        </p:nvSpPr>
        <p:spPr>
          <a:xfrm flipH="1">
            <a:off x="29534588" y="14428956"/>
            <a:ext cx="91440" cy="91440"/>
          </a:xfrm>
          <a:prstGeom prst="ellipse">
            <a:avLst/>
          </a:prstGeom>
          <a:gradFill>
            <a:gsLst>
              <a:gs pos="1000">
                <a:srgbClr val="020203">
                  <a:lumMod val="0"/>
                </a:srgbClr>
              </a:gs>
              <a:gs pos="0">
                <a:schemeClr val="tx1"/>
              </a:gs>
              <a:gs pos="3000">
                <a:schemeClr val="tx1"/>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B398E2D6-DEE7-0B96-5174-A247ED295BA3}"/>
              </a:ext>
            </a:extLst>
          </p:cNvPr>
          <p:cNvSpPr/>
          <p:nvPr/>
        </p:nvSpPr>
        <p:spPr>
          <a:xfrm flipH="1">
            <a:off x="34366200" y="14429414"/>
            <a:ext cx="91440" cy="91440"/>
          </a:xfrm>
          <a:prstGeom prst="ellipse">
            <a:avLst/>
          </a:prstGeom>
          <a:gradFill>
            <a:gsLst>
              <a:gs pos="1000">
                <a:srgbClr val="020203">
                  <a:lumMod val="0"/>
                </a:srgbClr>
              </a:gs>
              <a:gs pos="0">
                <a:schemeClr val="tx1"/>
              </a:gs>
              <a:gs pos="3000">
                <a:schemeClr val="tx1"/>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18959</TotalTime>
  <Words>1589</Words>
  <Application>Microsoft Macintosh PowerPoint</Application>
  <PresentationFormat>Custom</PresentationFormat>
  <Paragraphs>109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Watermark</vt:lpstr>
      <vt:lpstr>Life and Career Skills Impacting  Self-Efficacy and Transition Planning of At- Risk Youth Jane Frances Armour, OTS; Dr. Sarah Tucker, Ph.D., OTR/L Department of Occupational Therapy  |  University of Alabama at Birmingham Dena Dickerson |  Offender Alumni Association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Jane Frances Armour</cp:lastModifiedBy>
  <cp:revision>254</cp:revision>
  <dcterms:created xsi:type="dcterms:W3CDTF">2012-03-16T13:05:22Z</dcterms:created>
  <dcterms:modified xsi:type="dcterms:W3CDTF">2023-12-05T16:59:30Z</dcterms:modified>
</cp:coreProperties>
</file>