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531"/>
  </p:normalViewPr>
  <p:slideViewPr>
    <p:cSldViewPr snapToObjects="1" showGuides="1">
      <p:cViewPr varScale="1">
        <p:scale>
          <a:sx n="15" d="100"/>
          <a:sy n="15" d="100"/>
        </p:scale>
        <p:origin x="1548" y="10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5/16/2024</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mailto:keira.ashford@yahoo.com" TargetMode="External"/><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www.gadoe.org/Curriculum-Instruction-and-Assessment/Special-Education" TargetMode="Externa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599"/>
            <a:ext cx="37355463" cy="5853111"/>
          </a:xfrm>
        </p:spPr>
        <p:txBody>
          <a:bodyPr>
            <a:normAutofit fontScale="90000"/>
          </a:bodyPr>
          <a:lstStyle/>
          <a:p>
            <a:pPr algn="ctr"/>
            <a:r>
              <a:rPr lang="en-US" altLang="en-US" sz="8900" dirty="0">
                <a:latin typeface="Arial"/>
                <a:ea typeface="Cambria"/>
                <a:cs typeface="Arial"/>
              </a:rPr>
              <a:t>Can a Behavioral Program Help Children with Emotional Behavior Disorders?</a:t>
            </a:r>
            <a:br>
              <a:rPr lang="en-US" altLang="en-US" sz="8900" dirty="0">
                <a:latin typeface="Arial" panose="020B0604020202020204" pitchFamily="34" charset="0"/>
                <a:cs typeface="Arial" panose="020B0604020202020204" pitchFamily="34" charset="0"/>
              </a:rPr>
            </a:br>
            <a:r>
              <a:rPr lang="en-US" altLang="en-US" sz="6700" dirty="0" err="1">
                <a:latin typeface="Arial"/>
                <a:ea typeface="Cambria"/>
                <a:cs typeface="Arial"/>
              </a:rPr>
              <a:t>Ge’Keira</a:t>
            </a:r>
            <a:r>
              <a:rPr lang="en-US" altLang="en-US" sz="6700" dirty="0">
                <a:latin typeface="Arial"/>
                <a:ea typeface="Cambria"/>
                <a:cs typeface="Arial"/>
              </a:rPr>
              <a:t> Ashford, OTS; Dr. Brooks Wingo, PhD and Dr. Sarah Tucker, PhD OTR/L</a:t>
            </a:r>
            <a:br>
              <a:rPr lang="en-US" altLang="en-US" sz="6700" dirty="0">
                <a:latin typeface="Arial" panose="020B0604020202020204" pitchFamily="34" charset="0"/>
                <a:cs typeface="Arial" panose="020B0604020202020204" pitchFamily="34" charset="0"/>
              </a:rPr>
            </a:br>
            <a:r>
              <a:rPr lang="en-US" altLang="en-US" sz="6700" dirty="0">
                <a:latin typeface="Arial"/>
                <a:ea typeface="Cambria"/>
                <a:cs typeface="Arial"/>
              </a:rPr>
              <a:t>Department of Occupational Therapy  |  University of Alabama at Birmingham</a:t>
            </a:r>
            <a:br>
              <a:rPr lang="en-US" altLang="en-US" sz="6700" dirty="0">
                <a:latin typeface="Arial" panose="020B0604020202020204" pitchFamily="34" charset="0"/>
                <a:cs typeface="Arial" panose="020B0604020202020204" pitchFamily="34" charset="0"/>
              </a:rPr>
            </a:br>
            <a:r>
              <a:rPr lang="en-US" altLang="en-US" sz="6700" dirty="0">
                <a:latin typeface="Arial"/>
                <a:ea typeface="Cambria"/>
                <a:cs typeface="Arial"/>
              </a:rPr>
              <a:t>Dena Dickerson |  Offender Alumni Association</a:t>
            </a:r>
            <a:endParaRPr lang="en-US" altLang="en-US" sz="6700" baseline="30000" dirty="0">
              <a:latin typeface="Arial"/>
              <a:ea typeface="Cambria"/>
              <a:cs typeface="Arial"/>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228600" y="1535430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a:solidFill>
                  <a:srgbClr val="1F7555"/>
                </a:solidFill>
                <a:latin typeface="Arial" panose="020B0604020202020204" pitchFamily="34" charset="0"/>
                <a:ea typeface="ヒラギノ角ゴ Pro W3"/>
                <a:cs typeface="Arial" panose="020B0604020202020204" pitchFamily="34" charset="0"/>
              </a:rPr>
              <a:t>Methods</a:t>
            </a:r>
          </a:p>
        </p:txBody>
      </p:sp>
      <p:sp>
        <p:nvSpPr>
          <p:cNvPr id="17" name="Rectangle 16">
            <a:extLst>
              <a:ext uri="{FF2B5EF4-FFF2-40B4-BE49-F238E27FC236}">
                <a16:creationId xmlns:a16="http://schemas.microsoft.com/office/drawing/2014/main" id="{7050EB1D-3AB3-0F56-BA7D-BAC9C9557480}"/>
              </a:ext>
            </a:extLst>
          </p:cNvPr>
          <p:cNvSpPr/>
          <p:nvPr/>
        </p:nvSpPr>
        <p:spPr>
          <a:xfrm>
            <a:off x="29364399" y="12837501"/>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590002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48137" y="21897506"/>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231168" y="590002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431974" y="590002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marL="285750" indent="-285750" eaLnBrk="1" hangingPunct="1">
              <a:spcBef>
                <a:spcPct val="0"/>
              </a:spcBef>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4466888" y="2006314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a:solidFill>
                  <a:srgbClr val="1F7555"/>
                </a:solidFill>
                <a:latin typeface="Arial" panose="020B0604020202020204" pitchFamily="34" charset="0"/>
                <a:ea typeface="ヒラギノ角ゴ Pro W3"/>
                <a:cs typeface="Arial" panose="020B0604020202020204" pitchFamily="34" charset="0"/>
              </a:rPr>
              <a:t>Discussion</a:t>
            </a:r>
          </a:p>
        </p:txBody>
      </p:sp>
      <p:sp>
        <p:nvSpPr>
          <p:cNvPr id="8" name="TextBox 7">
            <a:extLst>
              <a:ext uri="{FF2B5EF4-FFF2-40B4-BE49-F238E27FC236}">
                <a16:creationId xmlns:a16="http://schemas.microsoft.com/office/drawing/2014/main" id="{AD9E8DE6-7943-5794-DC00-193318F05204}"/>
              </a:ext>
            </a:extLst>
          </p:cNvPr>
          <p:cNvSpPr txBox="1"/>
          <p:nvPr/>
        </p:nvSpPr>
        <p:spPr>
          <a:xfrm>
            <a:off x="231168" y="7974496"/>
            <a:ext cx="13885863" cy="6453049"/>
          </a:xfrm>
          <a:prstGeom prst="rect">
            <a:avLst/>
          </a:prstGeom>
          <a:noFill/>
        </p:spPr>
        <p:txBody>
          <a:bodyPr wrap="square" lIns="91440" tIns="45720" rIns="91440" bIns="45720" rtlCol="0" anchor="t">
            <a:spAutoFit/>
          </a:bodyPr>
          <a:lstStyle/>
          <a:p>
            <a:pPr indent="457200">
              <a:spcBef>
                <a:spcPts val="0"/>
              </a:spcBef>
              <a:spcAft>
                <a:spcPts val="800"/>
              </a:spcAft>
            </a:pPr>
            <a:r>
              <a:rPr lang="en-US" sz="2000" b="1" dirty="0">
                <a:effectLst/>
                <a:latin typeface="Times New Roman"/>
                <a:ea typeface="Calibri" panose="020F0502020204030204" pitchFamily="34" charset="0"/>
                <a:cs typeface="Times New Roman"/>
              </a:rPr>
              <a:t>Literature Review:</a:t>
            </a:r>
            <a:r>
              <a:rPr lang="en-US" sz="2000" b="1" dirty="0">
                <a:latin typeface="Times New Roman"/>
                <a:ea typeface="Calibri" panose="020F0502020204030204" pitchFamily="34" charset="0"/>
                <a:cs typeface="Times New Roman"/>
              </a:rPr>
              <a:t> </a:t>
            </a:r>
            <a:endParaRPr lang="en-US" sz="2000" b="1">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spcBef>
                <a:spcPts val="0"/>
              </a:spcBef>
              <a:spcAft>
                <a:spcPts val="800"/>
              </a:spcAft>
              <a:buFont typeface="Arial" panose="020B0604020202020204" pitchFamily="34" charset="0"/>
              <a:buChar char="•"/>
            </a:pPr>
            <a:r>
              <a:rPr lang="en-US" sz="2000" i="1" dirty="0">
                <a:latin typeface="Times New Roman"/>
                <a:ea typeface="Calibri" panose="020F0502020204030204" pitchFamily="34" charset="0"/>
                <a:cs typeface="Times New Roman"/>
              </a:rPr>
              <a:t>Emotional Behavior Disorder:</a:t>
            </a:r>
          </a:p>
          <a:p>
            <a:pPr indent="457200">
              <a:spcBef>
                <a:spcPts val="0"/>
              </a:spcBef>
              <a:spcAft>
                <a:spcPts val="800"/>
              </a:spcAft>
            </a:pPr>
            <a:r>
              <a:rPr lang="en-US" sz="2000" i="1" dirty="0">
                <a:latin typeface="Times New Roman"/>
                <a:ea typeface="Calibri" panose="020F0502020204030204" pitchFamily="34" charset="0"/>
                <a:cs typeface="Times New Roman"/>
              </a:rPr>
              <a:t> </a:t>
            </a:r>
            <a:r>
              <a:rPr lang="en-US" sz="2000" dirty="0">
                <a:effectLst/>
                <a:latin typeface="Times New Roman"/>
                <a:ea typeface="Calibri" panose="020F0502020204030204" pitchFamily="34" charset="0"/>
              </a:rPr>
              <a:t>According to the Georgia Department of Education, an emotional behavior disorder is characterized by an individual who consistently expresses inappropriate behaviors and feelings, displays moods of unhappiness and unreasonable fears associated with personal or school problems, and the inability to build and maintain interpersonal relationships with peers, teachers, and other caregivers. (Bridgett Still, Georgia Department of Education, </a:t>
            </a:r>
            <a:r>
              <a:rPr lang="en-US" sz="2000" i="1" dirty="0">
                <a:effectLst/>
                <a:latin typeface="Times New Roman"/>
                <a:ea typeface="Calibri" panose="020F0502020204030204" pitchFamily="34" charset="0"/>
              </a:rPr>
              <a:t>Emotional and behavioral disorder, </a:t>
            </a:r>
            <a:r>
              <a:rPr lang="en-US" sz="2000" dirty="0">
                <a:effectLst/>
                <a:latin typeface="Times New Roman"/>
                <a:ea typeface="Calibri" panose="020F0502020204030204" pitchFamily="34" charset="0"/>
              </a:rPr>
              <a:t>2023)</a:t>
            </a:r>
            <a:r>
              <a:rPr lang="en-US" sz="2000" dirty="0">
                <a:latin typeface="Times New Roman"/>
              </a:rPr>
              <a:t> </a:t>
            </a:r>
            <a:endParaRPr lang="en-US" sz="2000" i="1" dirty="0">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spcBef>
                <a:spcPts val="0"/>
              </a:spcBef>
              <a:spcAft>
                <a:spcPts val="800"/>
              </a:spcAft>
              <a:buFont typeface="Arial" panose="020B0604020202020204" pitchFamily="34" charset="0"/>
              <a:buChar char="•"/>
            </a:pPr>
            <a:r>
              <a:rPr lang="en-US" sz="2000" i="1" dirty="0">
                <a:effectLst/>
                <a:latin typeface="Times New Roman"/>
                <a:ea typeface="Calibri" panose="020F0502020204030204" pitchFamily="34" charset="0"/>
                <a:cs typeface="Times New Roman"/>
              </a:rPr>
              <a:t>Behavioral Program:</a:t>
            </a:r>
          </a:p>
          <a:p>
            <a:pPr indent="457200">
              <a:spcBef>
                <a:spcPts val="0"/>
              </a:spcBef>
              <a:spcAft>
                <a:spcPts val="800"/>
              </a:spcAft>
            </a:pPr>
            <a:r>
              <a:rPr lang="en-US" sz="2000" dirty="0">
                <a:effectLst/>
                <a:latin typeface="Times New Roman"/>
                <a:ea typeface="Calibri" panose="020F0502020204030204" pitchFamily="34" charset="0"/>
              </a:rPr>
              <a:t>Research on two behavioral interventions—parent management training (PMT) and cognitive-behavioral training—was done by Sukhodolsky et al. in 2016. (CBT). The study only served to highlight the need for additional investigation into the best ways to treat children with violent temper, mood, and anxiety issues (Sukhodolsky, et.al., 2016). </a:t>
            </a:r>
            <a:r>
              <a:rPr lang="en-US" sz="2000" dirty="0">
                <a:effectLst/>
                <a:latin typeface="Times New Roman"/>
                <a:ea typeface="Calibri" panose="020F0502020204030204" pitchFamily="34" charset="0"/>
                <a:cs typeface="Times New Roman"/>
              </a:rPr>
              <a:t>The information collected shows a gap in</a:t>
            </a:r>
            <a:r>
              <a:rPr lang="en-US" sz="2000" dirty="0">
                <a:latin typeface="Times New Roman"/>
                <a:ea typeface="Calibri" panose="020F0502020204030204" pitchFamily="34" charset="0"/>
                <a:cs typeface="Times New Roman"/>
              </a:rPr>
              <a:t> </a:t>
            </a:r>
            <a:r>
              <a:rPr lang="en-US" sz="2000" dirty="0">
                <a:effectLst/>
                <a:latin typeface="Times New Roman"/>
                <a:ea typeface="Calibri" panose="020F0502020204030204" pitchFamily="34" charset="0"/>
                <a:cs typeface="Times New Roman"/>
              </a:rPr>
              <a:t> or a lack of information about behavioral programs for the intended audience (children with EBD) in a school-based setting.</a:t>
            </a:r>
            <a:r>
              <a:rPr lang="en-US" sz="2000" dirty="0">
                <a:latin typeface="Times New Roman"/>
                <a:ea typeface="Calibri" panose="020F0502020204030204" pitchFamily="34" charset="0"/>
                <a:cs typeface="Times New Roman"/>
              </a:rPr>
              <a:t> </a:t>
            </a:r>
            <a:endParaRPr lang="en-US" sz="2000">
              <a:effectLst/>
              <a:latin typeface="Times New Roman"/>
              <a:ea typeface="Calibri" panose="020F0502020204030204" pitchFamily="34" charset="0"/>
              <a:cs typeface="Times New Roman" panose="02020603050405020304" pitchFamily="18" charset="0"/>
            </a:endParaRPr>
          </a:p>
          <a:p>
            <a:pPr marL="0" marR="0" indent="457200">
              <a:spcBef>
                <a:spcPts val="0"/>
              </a:spcBef>
              <a:spcAft>
                <a:spcPts val="800"/>
              </a:spcAft>
            </a:pPr>
            <a:endParaRPr lang="en-US" sz="2000" i="1"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spcBef>
                <a:spcPts val="0"/>
              </a:spcBef>
              <a:spcAft>
                <a:spcPts val="800"/>
              </a:spcAft>
            </a:pPr>
            <a:r>
              <a:rPr lang="en-US" sz="2000" b="1" dirty="0">
                <a:effectLst/>
                <a:latin typeface="Times New Roman"/>
                <a:ea typeface="Calibri" panose="020F0502020204030204" pitchFamily="34" charset="0"/>
                <a:cs typeface="Times New Roman"/>
              </a:rPr>
              <a:t>Overview of the Program:</a:t>
            </a:r>
            <a:r>
              <a:rPr lang="en-US" sz="2000" b="1" dirty="0">
                <a:latin typeface="Times New Roman"/>
                <a:ea typeface="Calibri" panose="020F0502020204030204" pitchFamily="34" charset="0"/>
                <a:cs typeface="Times New Roman"/>
              </a:rPr>
              <a:t> </a:t>
            </a:r>
            <a:endParaRPr lang="en-US" sz="2000" b="1">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spcAft>
                <a:spcPts val="800"/>
              </a:spcAft>
              <a:buFont typeface="Arial" panose="020B0604020202020204" pitchFamily="34" charset="0"/>
              <a:buChar char="•"/>
            </a:pPr>
            <a:r>
              <a:rPr lang="en-US" sz="2000" i="1" dirty="0">
                <a:latin typeface="Times New Roman"/>
                <a:ea typeface="Calibri" panose="020F0502020204030204" pitchFamily="34" charset="0"/>
                <a:cs typeface="Times New Roman"/>
              </a:rPr>
              <a:t>Purpose: </a:t>
            </a:r>
            <a:endParaRPr lang="en-US" sz="2000" i="1"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spcBef>
                <a:spcPts val="0"/>
              </a:spcBef>
              <a:spcAft>
                <a:spcPts val="800"/>
              </a:spcAft>
            </a:pPr>
            <a:r>
              <a:rPr lang="en-US" sz="2000" dirty="0">
                <a:effectLst/>
                <a:latin typeface="Times New Roman"/>
                <a:ea typeface="Calibri" panose="020F0502020204030204" pitchFamily="34" charset="0"/>
                <a:cs typeface="Times New Roman"/>
              </a:rPr>
              <a:t>Implement an 8- week behavioral program with focus on creating interventions catering to emotional regulation and coping skills for outburst behaviors to improve the participants emotional regulation and coping skills throughout a classroom and community-based setting. The following sections will explain the results of the pre/post survey and constructive commentary from the participants about their experience during the program.</a:t>
            </a:r>
            <a:r>
              <a:rPr lang="en-US" sz="2000" dirty="0">
                <a:latin typeface="Times New Roman"/>
                <a:ea typeface="Calibri" panose="020F0502020204030204" pitchFamily="34" charset="0"/>
                <a:cs typeface="Times New Roman"/>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91CEE40B-4320-AB8F-D3FF-117B9F647CF4}"/>
              </a:ext>
            </a:extLst>
          </p:cNvPr>
          <p:cNvSpPr txBox="1"/>
          <p:nvPr/>
        </p:nvSpPr>
        <p:spPr>
          <a:xfrm>
            <a:off x="16451739" y="8278740"/>
            <a:ext cx="3826565" cy="400110"/>
          </a:xfrm>
          <a:prstGeom prst="rect">
            <a:avLst/>
          </a:prstGeom>
          <a:noFill/>
        </p:spPr>
        <p:txBody>
          <a:bodyPr wrap="square" lIns="91440" tIns="45720" rIns="91440" bIns="45720" rtlCol="0" anchor="t">
            <a:spAutoFit/>
          </a:bodyPr>
          <a:lstStyle/>
          <a:p>
            <a:pPr algn="ctr"/>
            <a:r>
              <a:rPr lang="en-US" sz="2000" b="1" dirty="0">
                <a:latin typeface="Times New Roman"/>
                <a:cs typeface="Times New Roman"/>
              </a:rPr>
              <a:t>Pre- Test Survey Results</a:t>
            </a:r>
            <a:endParaRPr lang="en-US" sz="2000" b="1">
              <a:latin typeface="Times New Roman"/>
              <a:cs typeface="Times New Roman"/>
            </a:endParaRPr>
          </a:p>
        </p:txBody>
      </p:sp>
      <p:sp>
        <p:nvSpPr>
          <p:cNvPr id="4" name="TextBox 3">
            <a:extLst>
              <a:ext uri="{FF2B5EF4-FFF2-40B4-BE49-F238E27FC236}">
                <a16:creationId xmlns:a16="http://schemas.microsoft.com/office/drawing/2014/main" id="{A1BF6418-0A53-5D70-6811-4AF760E835F2}"/>
              </a:ext>
            </a:extLst>
          </p:cNvPr>
          <p:cNvSpPr txBox="1"/>
          <p:nvPr/>
        </p:nvSpPr>
        <p:spPr>
          <a:xfrm>
            <a:off x="16596573" y="14483629"/>
            <a:ext cx="3130826" cy="400110"/>
          </a:xfrm>
          <a:prstGeom prst="rect">
            <a:avLst/>
          </a:prstGeom>
          <a:noFill/>
        </p:spPr>
        <p:txBody>
          <a:bodyPr wrap="square" lIns="91440" tIns="45720" rIns="91440" bIns="45720" rtlCol="0" anchor="t">
            <a:spAutoFit/>
          </a:bodyPr>
          <a:lstStyle/>
          <a:p>
            <a:r>
              <a:rPr lang="en-US" sz="2000" b="1" dirty="0">
                <a:latin typeface="Times New Roman"/>
                <a:cs typeface="Times New Roman"/>
              </a:rPr>
              <a:t>Post- Test Survey Results </a:t>
            </a:r>
            <a:endParaRPr lang="en-US" sz="20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6C052757-9426-FF00-4D2F-94DA077D0191}"/>
              </a:ext>
            </a:extLst>
          </p:cNvPr>
          <p:cNvSpPr txBox="1"/>
          <p:nvPr/>
        </p:nvSpPr>
        <p:spPr>
          <a:xfrm>
            <a:off x="29548137" y="23809566"/>
            <a:ext cx="13563600" cy="5909310"/>
          </a:xfrm>
          <a:prstGeom prst="rect">
            <a:avLst/>
          </a:prstGeom>
          <a:noFill/>
        </p:spPr>
        <p:txBody>
          <a:bodyPr wrap="square" lIns="91440" tIns="45720" rIns="91440" bIns="45720" rtlCol="0" anchor="t">
            <a:spAutoFit/>
          </a:bodyPr>
          <a:lstStyle/>
          <a:p>
            <a:r>
              <a:rPr lang="en-US" sz="4000">
                <a:latin typeface="Times New Roman"/>
                <a:cs typeface="Times New Roman"/>
              </a:rPr>
              <a:t> </a:t>
            </a:r>
            <a:r>
              <a:rPr lang="en-US" sz="4000" dirty="0">
                <a:latin typeface="Times New Roman"/>
                <a:cs typeface="Times New Roman"/>
              </a:rPr>
              <a:t>I would like to thank my faculty and site mentors Dr. Brooks Wingo, Dr. Sarah Tucker, and Ms. Dena Dickerson for giving me assistance and guidance throughout completing this project. I would also like to thank the coaches and players of the Fairfield Preparatory High School football team for participating in my emotional behavioral program. </a:t>
            </a:r>
            <a:endParaRPr lang="en-US" sz="4000" dirty="0">
              <a:latin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a:p>
            <a:r>
              <a:rPr lang="en-US" sz="4000" dirty="0">
                <a:latin typeface="Times New Roman"/>
                <a:cs typeface="Times New Roman"/>
              </a:rPr>
              <a:t>For any additional questions, Contact Ge’Keira Ashford at </a:t>
            </a:r>
            <a:r>
              <a:rPr lang="en-US" sz="4000" dirty="0">
                <a:latin typeface="Times New Roman"/>
                <a:cs typeface="Times New Roman"/>
                <a:hlinkClick r:id="rId3"/>
              </a:rPr>
              <a:t>keira.ashford@yahoo.com</a:t>
            </a:r>
            <a:r>
              <a:rPr lang="en-US" sz="4000" dirty="0">
                <a:latin typeface="Times New Roman"/>
                <a:cs typeface="Times New Roman"/>
              </a:rPr>
              <a:t> or (205) 960- 7630</a:t>
            </a:r>
          </a:p>
          <a:p>
            <a:endParaRPr lang="en-US" dirty="0"/>
          </a:p>
        </p:txBody>
      </p:sp>
      <p:sp>
        <p:nvSpPr>
          <p:cNvPr id="6" name="TextBox 5">
            <a:extLst>
              <a:ext uri="{FF2B5EF4-FFF2-40B4-BE49-F238E27FC236}">
                <a16:creationId xmlns:a16="http://schemas.microsoft.com/office/drawing/2014/main" id="{78D29F84-46A9-C5F8-EAEC-883CB52BFE08}"/>
              </a:ext>
            </a:extLst>
          </p:cNvPr>
          <p:cNvSpPr txBox="1"/>
          <p:nvPr/>
        </p:nvSpPr>
        <p:spPr>
          <a:xfrm>
            <a:off x="29364399" y="14955654"/>
            <a:ext cx="14295120" cy="6986528"/>
          </a:xfrm>
          <a:prstGeom prst="rect">
            <a:avLst/>
          </a:prstGeom>
          <a:noFill/>
        </p:spPr>
        <p:txBody>
          <a:bodyPr wrap="square" lIns="91440" tIns="45720" rIns="91440" bIns="45720" rtlCol="0" anchor="t">
            <a:spAutoFit/>
          </a:bodyPr>
          <a:lstStyle/>
          <a:p>
            <a:pPr marL="342900" marR="0" indent="-342900">
              <a:spcBef>
                <a:spcPts val="0"/>
              </a:spcBef>
              <a:spcAft>
                <a:spcPts val="0"/>
              </a:spcAft>
              <a:buFont typeface="Arial" panose="020B0604020202020204" pitchFamily="34" charset="0"/>
              <a:buChar char="•"/>
            </a:pPr>
            <a:r>
              <a:rPr lang="en-US" sz="3200" dirty="0">
                <a:effectLst/>
                <a:latin typeface="Times New Roman"/>
                <a:ea typeface="Times New Roman" panose="02020603050405020304" pitchFamily="18" charset="0"/>
                <a:cs typeface="Times New Roman"/>
              </a:rPr>
              <a:t>Sukhodolsky, D. G., Smith, S. D., McCauley, S. A., Ibrahim, K., &amp; Piasecka, J. B. (2016). Behavioral interventions for anger, irritability, and aggression in children and adolescents. Journal of Child and Adolescent Psychopharmacology, 26(1), 58–64. https://doi.org/10.1089/cap.2015.0120</a:t>
            </a:r>
            <a:endParaRPr lang="en-US" sz="3200">
              <a:effectLst/>
              <a:latin typeface="Times New Roman"/>
              <a:ea typeface="Calibri" panose="020F0502020204030204" pitchFamily="34" charset="0"/>
              <a:cs typeface="Times New Roman"/>
            </a:endParaRPr>
          </a:p>
          <a:p>
            <a:pPr marL="360045" indent="-360045">
              <a:buFont typeface="Arial" panose="020B0604020202020204" pitchFamily="34" charset="0"/>
              <a:buChar char="•"/>
            </a:pPr>
            <a:r>
              <a:rPr lang="en-US" sz="3200" dirty="0">
                <a:effectLst/>
                <a:latin typeface="Times New Roman"/>
                <a:ea typeface="Times New Roman" panose="02020603050405020304" pitchFamily="18" charset="0"/>
                <a:cs typeface="Times New Roman"/>
              </a:rPr>
              <a:t>Georgia Department of Education/ Bridgett Still “Program Specialist” . (n.d.). </a:t>
            </a:r>
            <a:r>
              <a:rPr lang="en-US" sz="3200" i="1" dirty="0">
                <a:effectLst/>
                <a:latin typeface="Times New Roman"/>
                <a:ea typeface="Times New Roman" panose="02020603050405020304" pitchFamily="18" charset="0"/>
                <a:cs typeface="Times New Roman"/>
              </a:rPr>
              <a:t>Emotional and behavioral disorder &amp;</a:t>
            </a:r>
            <a:r>
              <a:rPr lang="en-US" sz="3200" i="1" err="1">
                <a:effectLst/>
                <a:latin typeface="Times New Roman"/>
                <a:ea typeface="Times New Roman" panose="02020603050405020304" pitchFamily="18" charset="0"/>
                <a:cs typeface="Times New Roman"/>
              </a:rPr>
              <a:t>nbsp</a:t>
            </a:r>
            <a:r>
              <a:rPr lang="en-US" sz="3200" i="1" dirty="0">
                <a:effectLst/>
                <a:latin typeface="Times New Roman"/>
                <a:ea typeface="Times New Roman" panose="02020603050405020304" pitchFamily="18" charset="0"/>
                <a:cs typeface="Times New Roman"/>
              </a:rPr>
              <a:t>; // </a:t>
            </a:r>
            <a:r>
              <a:rPr lang="en-US" sz="3200" dirty="0">
                <a:effectLst/>
                <a:latin typeface="Times New Roman"/>
                <a:ea typeface="Times New Roman" panose="02020603050405020304" pitchFamily="18" charset="0"/>
                <a:cs typeface="Times New Roman"/>
              </a:rPr>
              <a:t>Special Education Services and Supports. </a:t>
            </a:r>
            <a:r>
              <a:rPr lang="en-US" sz="3200" dirty="0">
                <a:effectLst/>
                <a:latin typeface="Times New Roman"/>
                <a:ea typeface="Times New Roman" panose="02020603050405020304" pitchFamily="18" charset="0"/>
                <a:cs typeface="Times New Roman"/>
                <a:hlinkClick r:id="rId4">
                  <a:extLst>
                    <a:ext uri="{A12FA001-AC4F-418D-AE19-62706E023703}">
                      <ahyp:hlinkClr xmlns:ahyp="http://schemas.microsoft.com/office/drawing/2018/hyperlinkcolor" val="tx"/>
                    </a:ext>
                  </a:extLst>
                </a:hlinkClick>
              </a:rPr>
              <a:t>https://www.gadoe.org/Curriculum-Instruction-and-Assessment/SpecialEducation</a:t>
            </a:r>
            <a:r>
              <a:rPr lang="en-US" sz="3200" dirty="0">
                <a:latin typeface="Times New Roman"/>
                <a:ea typeface="Times New Roman" panose="02020603050405020304" pitchFamily="18" charset="0"/>
                <a:cs typeface="Times New Roman"/>
              </a:rPr>
              <a:t> </a:t>
            </a:r>
            <a:r>
              <a:rPr lang="en-US" sz="3200" dirty="0">
                <a:effectLst/>
                <a:latin typeface="Times New Roman"/>
                <a:ea typeface="Times New Roman" panose="02020603050405020304" pitchFamily="18" charset="0"/>
                <a:cs typeface="Times New Roman"/>
              </a:rPr>
              <a:t>Services/Pages/Emotional%20and%20Behavioral%20Disorder.aspx#:~:text=%E2%80%8BAn%20emotional%20and%20behaioral,would%20include%20other%20care%20providers.</a:t>
            </a:r>
            <a:r>
              <a:rPr lang="en-US" sz="3200" dirty="0">
                <a:latin typeface="Times New Roman"/>
                <a:ea typeface="Times New Roman" panose="02020603050405020304" pitchFamily="18" charset="0"/>
                <a:cs typeface="Times New Roman"/>
              </a:rPr>
              <a:t> </a:t>
            </a:r>
            <a:endParaRPr lang="en-US" sz="3200">
              <a:effectLst/>
              <a:latin typeface="Times New Roman"/>
              <a:ea typeface="Times New Roman" panose="02020603050405020304" pitchFamily="18" charset="0"/>
              <a:cs typeface="Times New Roman" panose="02020603050405020304" pitchFamily="18" charset="0"/>
            </a:endParaRPr>
          </a:p>
          <a:p>
            <a:pPr marL="360045" indent="-360045">
              <a:buFont typeface="Arial" panose="020B0604020202020204" pitchFamily="34" charset="0"/>
              <a:buChar char="•"/>
            </a:pPr>
            <a:r>
              <a:rPr lang="en-US" sz="3200" dirty="0">
                <a:latin typeface="Times New Roman"/>
                <a:cs typeface="Times New Roman"/>
              </a:rPr>
              <a:t>Gross, J.J., &amp; John, O.P. (2003). Individual differences in two emotion regulation processes: Implications for affect, relationships, and well-being. Journal of Personality and Social Psychology, 85, 348-362.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F5682861-300D-01E0-535A-B9E2EC9D7128}"/>
              </a:ext>
            </a:extLst>
          </p:cNvPr>
          <p:cNvSpPr txBox="1"/>
          <p:nvPr/>
        </p:nvSpPr>
        <p:spPr>
          <a:xfrm>
            <a:off x="457200" y="17578102"/>
            <a:ext cx="13657263" cy="12034064"/>
          </a:xfrm>
          <a:prstGeom prst="rect">
            <a:avLst/>
          </a:prstGeom>
          <a:noFill/>
        </p:spPr>
        <p:txBody>
          <a:bodyPr wrap="square" lIns="91440" tIns="45720" rIns="91440" bIns="45720" rtlCol="0" anchor="t">
            <a:spAutoFit/>
          </a:bodyPr>
          <a:lstStyle/>
          <a:p>
            <a:r>
              <a:rPr lang="en-US" sz="2800" b="1" dirty="0">
                <a:latin typeface="Times New Roman"/>
                <a:cs typeface="Times New Roman"/>
              </a:rPr>
              <a:t>Steps </a:t>
            </a:r>
            <a:endParaRPr lang="en-US" sz="2800" b="1" dirty="0">
              <a:latin typeface="Times New Roman" panose="02020603050405020304" pitchFamily="18" charset="0"/>
              <a:cs typeface="Times New Roman" panose="02020603050405020304" pitchFamily="18" charset="0"/>
            </a:endParaRPr>
          </a:p>
          <a:p>
            <a:pPr marL="342900" indent="-342900">
              <a:buAutoNum type="arabicPeriod"/>
            </a:pPr>
            <a:r>
              <a:rPr lang="en-US" sz="2800" dirty="0">
                <a:latin typeface="Times New Roman"/>
                <a:cs typeface="Times New Roman"/>
              </a:rPr>
              <a:t>Meet and Build Rapport with the participants for a week</a:t>
            </a:r>
          </a:p>
          <a:p>
            <a:pPr marL="2379345" lvl="1" indent="-342900">
              <a:buFont typeface="Arial" panose="020B0604020202020204" pitchFamily="34" charset="0"/>
              <a:buChar char="•"/>
            </a:pPr>
            <a:r>
              <a:rPr lang="en-US" sz="2800" dirty="0">
                <a:latin typeface="Times New Roman"/>
                <a:cs typeface="Times New Roman"/>
              </a:rPr>
              <a:t>Complete Pre-Test Survey</a:t>
            </a:r>
          </a:p>
          <a:p>
            <a:pPr marL="2379345" lvl="1" indent="-342900">
              <a:buFont typeface="Arial" panose="020B0604020202020204" pitchFamily="34" charset="0"/>
              <a:buChar char="•"/>
            </a:pPr>
            <a:r>
              <a:rPr lang="en-US" sz="2800" dirty="0">
                <a:latin typeface="Times New Roman"/>
                <a:cs typeface="Times New Roman"/>
              </a:rPr>
              <a:t>Based off survey, communicate with participants what they would like to improve and/or talk about when discussing emotions/behaviors</a:t>
            </a:r>
          </a:p>
          <a:p>
            <a:r>
              <a:rPr lang="en-US" sz="2800" dirty="0">
                <a:latin typeface="Times New Roman"/>
                <a:cs typeface="Times New Roman"/>
              </a:rPr>
              <a:t>2. Create 8-Week Emotional Behavioral Program</a:t>
            </a:r>
          </a:p>
          <a:p>
            <a:pPr marL="2322195" lvl="1" indent="-285750">
              <a:buFont typeface="Arial" panose="020B0604020202020204" pitchFamily="34" charset="0"/>
              <a:buChar char="•"/>
            </a:pPr>
            <a:r>
              <a:rPr lang="en-US" sz="2800" dirty="0">
                <a:latin typeface="Times New Roman"/>
                <a:cs typeface="Times New Roman"/>
              </a:rPr>
              <a:t>5 Weeks of Gary Chapman’s “Five Love Languages”</a:t>
            </a:r>
          </a:p>
          <a:p>
            <a:pPr marL="2322195" lvl="1" indent="-285750">
              <a:buFont typeface="Arial" panose="020B0604020202020204" pitchFamily="34" charset="0"/>
              <a:buChar char="•"/>
            </a:pPr>
            <a:r>
              <a:rPr lang="en-US" sz="2800" dirty="0">
                <a:latin typeface="Times New Roman"/>
                <a:cs typeface="Times New Roman"/>
              </a:rPr>
              <a:t>3 Weeks of Proper/ Redirected Behavior Techniques </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a:cs typeface="Times New Roman"/>
              </a:rPr>
              <a:t>3. Implement 8- Week Program</a:t>
            </a:r>
          </a:p>
          <a:p>
            <a:endParaRPr lang="en-US" sz="2800" dirty="0">
              <a:latin typeface="Times New Roman" panose="02020603050405020304" pitchFamily="18" charset="0"/>
              <a:cs typeface="Times New Roman" panose="02020603050405020304" pitchFamily="18" charset="0"/>
            </a:endParaRPr>
          </a:p>
          <a:p>
            <a:r>
              <a:rPr lang="en-US" sz="2800" b="1" dirty="0">
                <a:latin typeface="Times New Roman"/>
                <a:cs typeface="Times New Roman"/>
              </a:rPr>
              <a:t>Discussion/Intervention Topics Implemented: </a:t>
            </a:r>
            <a:endParaRPr lang="en-US" sz="2800" b="1"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r>
              <a:rPr lang="en-US" sz="2800" b="1" dirty="0">
                <a:latin typeface="Times New Roman"/>
                <a:cs typeface="Times New Roman"/>
              </a:rPr>
              <a:t>Data Collection</a:t>
            </a:r>
          </a:p>
          <a:p>
            <a:pPr marL="342900" indent="-342900">
              <a:buFont typeface="Arial" panose="020B0604020202020204" pitchFamily="34" charset="0"/>
              <a:buChar char="•"/>
            </a:pPr>
            <a:r>
              <a:rPr lang="en-US" sz="2800" dirty="0">
                <a:latin typeface="Times New Roman"/>
                <a:cs typeface="Times New Roman"/>
              </a:rPr>
              <a:t>Pre/post emotional behavior questionnaire from participants</a:t>
            </a:r>
          </a:p>
          <a:p>
            <a:pPr marL="342900" indent="-342900">
              <a:buFont typeface="Arial" panose="020B0604020202020204" pitchFamily="34" charset="0"/>
              <a:buChar char="•"/>
            </a:pPr>
            <a:r>
              <a:rPr lang="en-US" sz="2800" dirty="0">
                <a:latin typeface="Times New Roman"/>
                <a:cs typeface="Times New Roman"/>
              </a:rPr>
              <a:t>Age demographic</a:t>
            </a:r>
          </a:p>
          <a:p>
            <a:pPr marL="342900" indent="-342900">
              <a:buFont typeface="Arial" panose="020B0604020202020204" pitchFamily="34" charset="0"/>
              <a:buChar char="•"/>
            </a:pPr>
            <a:r>
              <a:rPr lang="en-US" sz="2800" dirty="0">
                <a:latin typeface="Times New Roman"/>
                <a:cs typeface="Times New Roman"/>
              </a:rPr>
              <a:t>Ranking of topics from participants determined intervention topics when creating program</a:t>
            </a:r>
          </a:p>
          <a:p>
            <a:pPr marL="342900" indent="-342900">
              <a:buFont typeface="Arial" panose="020B0604020202020204" pitchFamily="34" charset="0"/>
              <a:buChar char="•"/>
            </a:pPr>
            <a:r>
              <a:rPr lang="en-US" sz="2800" dirty="0">
                <a:latin typeface="Times New Roman"/>
                <a:cs typeface="Times New Roman"/>
              </a:rPr>
              <a:t>Post implementation commentary on program from participants</a:t>
            </a:r>
          </a:p>
          <a:p>
            <a:r>
              <a:rPr lang="en-US" sz="2800" dirty="0">
                <a:latin typeface="Times New Roman"/>
                <a:cs typeface="Times New Roman"/>
              </a:rPr>
              <a:t>*Inconsistency partic</a:t>
            </a:r>
            <a:r>
              <a:rPr lang="en-US" sz="2000" dirty="0">
                <a:latin typeface="Times New Roman"/>
                <a:cs typeface="Times New Roman"/>
              </a:rPr>
              <a:t>ipating sample size each session, delayed start of program, and designated closed school days for holidays effected data retrieval. </a:t>
            </a:r>
            <a:endParaRPr lang="en-US" sz="2000" dirty="0">
              <a:latin typeface="Times New Roman" panose="02020603050405020304" pitchFamily="18" charset="0"/>
              <a:cs typeface="Times New Roman" panose="02020603050405020304" pitchFamily="18" charset="0"/>
            </a:endParaRPr>
          </a:p>
        </p:txBody>
      </p:sp>
      <p:pic>
        <p:nvPicPr>
          <p:cNvPr id="13" name="Picture 12" descr="A black rectangular sign with white text&#10;&#10;Description automatically generated">
            <a:extLst>
              <a:ext uri="{FF2B5EF4-FFF2-40B4-BE49-F238E27FC236}">
                <a16:creationId xmlns:a16="http://schemas.microsoft.com/office/drawing/2014/main" id="{81D23982-3262-6FB1-131B-64784C172265}"/>
              </a:ext>
            </a:extLst>
          </p:cNvPr>
          <p:cNvPicPr>
            <a:picLocks noChangeAspect="1"/>
          </p:cNvPicPr>
          <p:nvPr/>
        </p:nvPicPr>
        <p:blipFill>
          <a:blip r:embed="rId5"/>
          <a:stretch>
            <a:fillRect/>
          </a:stretch>
        </p:blipFill>
        <p:spPr>
          <a:xfrm>
            <a:off x="212809" y="22298161"/>
            <a:ext cx="13779309" cy="3269205"/>
          </a:xfrm>
          <a:prstGeom prst="rect">
            <a:avLst/>
          </a:prstGeom>
        </p:spPr>
      </p:pic>
      <p:sp>
        <p:nvSpPr>
          <p:cNvPr id="14" name="TextBox 13">
            <a:extLst>
              <a:ext uri="{FF2B5EF4-FFF2-40B4-BE49-F238E27FC236}">
                <a16:creationId xmlns:a16="http://schemas.microsoft.com/office/drawing/2014/main" id="{945D2BF6-FA45-05EE-A385-33A109446AAF}"/>
              </a:ext>
            </a:extLst>
          </p:cNvPr>
          <p:cNvSpPr txBox="1"/>
          <p:nvPr/>
        </p:nvSpPr>
        <p:spPr>
          <a:xfrm>
            <a:off x="14489752" y="21876824"/>
            <a:ext cx="13646151" cy="7786747"/>
          </a:xfrm>
          <a:prstGeom prst="rect">
            <a:avLst/>
          </a:prstGeom>
          <a:noFill/>
        </p:spPr>
        <p:txBody>
          <a:bodyPr wrap="square" lIns="91440" tIns="45720" rIns="91440" bIns="45720" rtlCol="0" anchor="t">
            <a:spAutoFit/>
          </a:bodyPr>
          <a:lstStyle/>
          <a:p>
            <a:r>
              <a:rPr lang="en-US" sz="2000" b="1" dirty="0">
                <a:latin typeface="Times New Roman"/>
                <a:cs typeface="Times New Roman"/>
              </a:rPr>
              <a:t>Limitations</a:t>
            </a:r>
          </a:p>
          <a:p>
            <a:pPr marL="342900" indent="-342900">
              <a:buFont typeface="Arial" panose="020B0604020202020204" pitchFamily="34" charset="0"/>
              <a:buChar char="•"/>
            </a:pPr>
            <a:r>
              <a:rPr lang="en-US" sz="2000" dirty="0">
                <a:latin typeface="Times New Roman"/>
                <a:cs typeface="Times New Roman"/>
              </a:rPr>
              <a:t>Inconsistency of participation with adolescents each group intervention</a:t>
            </a:r>
          </a:p>
          <a:p>
            <a:pPr marL="342900" indent="-342900">
              <a:buFont typeface="Arial" panose="020B0604020202020204" pitchFamily="34" charset="0"/>
              <a:buChar char="•"/>
            </a:pPr>
            <a:r>
              <a:rPr lang="en-US" sz="2000" dirty="0">
                <a:latin typeface="Times New Roman"/>
                <a:cs typeface="Times New Roman"/>
              </a:rPr>
              <a:t>Limited amount of time/ program not fully implemented due to school holiday breaks</a:t>
            </a:r>
          </a:p>
          <a:p>
            <a:r>
              <a:rPr lang="en-US" sz="2000" b="1" dirty="0">
                <a:latin typeface="Times New Roman"/>
                <a:cs typeface="Times New Roman"/>
              </a:rPr>
              <a:t>	</a:t>
            </a:r>
          </a:p>
          <a:p>
            <a:r>
              <a:rPr lang="en-US" sz="2000" b="1" dirty="0">
                <a:latin typeface="Times New Roman"/>
                <a:cs typeface="Times New Roman"/>
              </a:rPr>
              <a:t>Implications</a:t>
            </a:r>
          </a:p>
          <a:p>
            <a:pPr marL="342900" indent="-342900">
              <a:buFont typeface="Arial" panose="020B0604020202020204" pitchFamily="34" charset="0"/>
              <a:buChar char="•"/>
            </a:pPr>
            <a:r>
              <a:rPr lang="en-US" sz="2000" i="1" dirty="0">
                <a:latin typeface="Times New Roman"/>
                <a:cs typeface="Times New Roman"/>
              </a:rPr>
              <a:t>Mental health- </a:t>
            </a:r>
            <a:r>
              <a:rPr lang="en-US" sz="2000" dirty="0">
                <a:latin typeface="Times New Roman"/>
                <a:cs typeface="Times New Roman"/>
              </a:rPr>
              <a:t>Awareness of mental health issues and impact on their education </a:t>
            </a:r>
          </a:p>
          <a:p>
            <a:pPr marL="342900" indent="-342900">
              <a:buFont typeface="Arial" panose="020B0604020202020204" pitchFamily="34" charset="0"/>
              <a:buChar char="•"/>
            </a:pPr>
            <a:r>
              <a:rPr lang="en-US" sz="2000" i="1" dirty="0">
                <a:latin typeface="Times New Roman"/>
                <a:cs typeface="Times New Roman"/>
              </a:rPr>
              <a:t>Academic and social- </a:t>
            </a:r>
            <a:r>
              <a:rPr lang="en-US" sz="2000" dirty="0">
                <a:latin typeface="Times New Roman"/>
                <a:cs typeface="Times New Roman"/>
              </a:rPr>
              <a:t>Stress of pressure from social dynamics, parental academics expectations, and their own personal goals prompts the need for targeted interventions to support emotional regulation. </a:t>
            </a: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i="1" dirty="0">
                <a:latin typeface="Times New Roman"/>
                <a:cs typeface="Times New Roman"/>
              </a:rPr>
              <a:t>Family and peer dynamics- </a:t>
            </a:r>
            <a:r>
              <a:rPr lang="en-US" sz="2000" dirty="0">
                <a:latin typeface="Times New Roman"/>
                <a:cs typeface="Times New Roman"/>
              </a:rPr>
              <a:t>The support of peer involvement and community resources to address underlying stressors through interventions implemented in the program. </a:t>
            </a: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i="1" dirty="0">
                <a:latin typeface="Times New Roman"/>
                <a:cs typeface="Times New Roman"/>
              </a:rPr>
              <a:t>Positive classroom environment- </a:t>
            </a:r>
            <a:r>
              <a:rPr lang="en-US" sz="2000" dirty="0">
                <a:latin typeface="Times New Roman"/>
                <a:cs typeface="Times New Roman"/>
              </a:rPr>
              <a:t>Addressing and prioritizing interventions for emotional and behavioral issues in the classroom setting and community.  </a:t>
            </a:r>
            <a:endParaRPr lang="en-US" sz="2000" dirty="0">
              <a:latin typeface="Times New Roman" panose="02020603050405020304" pitchFamily="18" charset="0"/>
              <a:cs typeface="Times New Roman" panose="02020603050405020304" pitchFamily="18" charset="0"/>
            </a:endParaRPr>
          </a:p>
          <a:p>
            <a:endParaRPr lang="en-US" sz="2000" i="1" dirty="0">
              <a:latin typeface="Times New Roman" panose="02020603050405020304" pitchFamily="18" charset="0"/>
              <a:cs typeface="Times New Roman" panose="02020603050405020304" pitchFamily="18" charset="0"/>
            </a:endParaRPr>
          </a:p>
          <a:p>
            <a:r>
              <a:rPr lang="en-US" sz="2000" b="1" dirty="0">
                <a:latin typeface="Times New Roman"/>
                <a:cs typeface="Times New Roman"/>
              </a:rPr>
              <a:t>Key Areas for Future Research</a:t>
            </a:r>
          </a:p>
          <a:p>
            <a:pPr marL="342900" indent="-342900">
              <a:buFont typeface="Arial" panose="020B0604020202020204" pitchFamily="34" charset="0"/>
              <a:buChar char="•"/>
            </a:pPr>
            <a:r>
              <a:rPr lang="en-US" sz="2000" i="1" dirty="0">
                <a:latin typeface="Times New Roman"/>
                <a:cs typeface="Times New Roman"/>
              </a:rPr>
              <a:t>Long- term outcomes- </a:t>
            </a:r>
            <a:r>
              <a:rPr lang="en-US" sz="2000" dirty="0">
                <a:latin typeface="Times New Roman"/>
                <a:cs typeface="Times New Roman"/>
              </a:rPr>
              <a:t>To be able to assess sustained benefits and identifying factors that contribute to lasting positive outcomes </a:t>
            </a: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i="1" dirty="0">
                <a:latin typeface="Times New Roman"/>
                <a:cs typeface="Times New Roman"/>
              </a:rPr>
              <a:t>Effectiveness across populations- </a:t>
            </a:r>
            <a:r>
              <a:rPr lang="en-US" sz="2000" dirty="0">
                <a:latin typeface="Times New Roman"/>
                <a:cs typeface="Times New Roman"/>
              </a:rPr>
              <a:t>Informs the development of culturally sensitive approaches that address the unique needs and challenges of different demographic groups </a:t>
            </a: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i="1" dirty="0">
                <a:latin typeface="Times New Roman"/>
                <a:cs typeface="Times New Roman"/>
              </a:rPr>
              <a:t>Integration of technology- </a:t>
            </a:r>
            <a:r>
              <a:rPr lang="en-US" sz="2000" dirty="0">
                <a:latin typeface="Times New Roman"/>
                <a:cs typeface="Times New Roman"/>
              </a:rPr>
              <a:t>Investigation of the efficacy of technology- driven approaches in delivering personalized interventions, facilitating remote support, and real- time monitoring of emotional well- being of an adolescent.  </a:t>
            </a: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i="1" dirty="0">
                <a:latin typeface="Times New Roman"/>
                <a:cs typeface="Times New Roman"/>
              </a:rPr>
              <a:t>Preventive interventions- </a:t>
            </a:r>
            <a:r>
              <a:rPr lang="en-US" sz="2000" dirty="0">
                <a:latin typeface="Times New Roman"/>
                <a:cs typeface="Times New Roman"/>
              </a:rPr>
              <a:t>Focused on early identification of risk factors; protective strategies can inform targeted interventions that intervene proactively before problems escalate. </a:t>
            </a: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latin typeface="Times New Roman"/>
                <a:cs typeface="Times New Roman"/>
              </a:rPr>
              <a:t>Family and community engagement- Exploration of the impact of family- centered interventions, peer support networks, and community based initiatives can inform holistic approaches that will promote resilience and well-being. </a:t>
            </a: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latin typeface="Times New Roman"/>
                <a:cs typeface="Times New Roman"/>
              </a:rPr>
              <a:t>Neurological mechanisms- Investigating the underlying emotional regulation, stress response, and resilience can enhance our knowledge and understanding how emotional behavioral programs exert their effects at the neural level.  </a:t>
            </a:r>
            <a:endParaRPr lang="en-US" sz="2000" dirty="0">
              <a:latin typeface="Times New Roman" panose="02020603050405020304" pitchFamily="18" charset="0"/>
              <a:cs typeface="Times New Roman" panose="02020603050405020304" pitchFamily="18" charset="0"/>
            </a:endParaRPr>
          </a:p>
        </p:txBody>
      </p:sp>
      <p:pic>
        <p:nvPicPr>
          <p:cNvPr id="16" name="Picture 15">
            <a:extLst>
              <a:ext uri="{FF2B5EF4-FFF2-40B4-BE49-F238E27FC236}">
                <a16:creationId xmlns:a16="http://schemas.microsoft.com/office/drawing/2014/main" id="{677463AC-14DB-160E-D683-8DFF4ED85F07}"/>
              </a:ext>
            </a:extLst>
          </p:cNvPr>
          <p:cNvPicPr>
            <a:picLocks noChangeAspect="1"/>
          </p:cNvPicPr>
          <p:nvPr/>
        </p:nvPicPr>
        <p:blipFill rotWithShape="1">
          <a:blip r:embed="rId6"/>
          <a:srcRect l="30769" t="-28571" r="-29915" b="30612"/>
          <a:stretch/>
        </p:blipFill>
        <p:spPr>
          <a:xfrm>
            <a:off x="15360595" y="15794935"/>
            <a:ext cx="4753845" cy="2000484"/>
          </a:xfrm>
          <a:prstGeom prst="rect">
            <a:avLst/>
          </a:prstGeom>
        </p:spPr>
      </p:pic>
      <p:pic>
        <p:nvPicPr>
          <p:cNvPr id="21" name="Picture 20" descr="A black rectangular table with white text&#10;&#10;Description automatically generated">
            <a:extLst>
              <a:ext uri="{FF2B5EF4-FFF2-40B4-BE49-F238E27FC236}">
                <a16:creationId xmlns:a16="http://schemas.microsoft.com/office/drawing/2014/main" id="{4893C392-6AFB-E86F-63D4-38B2EA62CBE8}"/>
              </a:ext>
            </a:extLst>
          </p:cNvPr>
          <p:cNvPicPr>
            <a:picLocks noChangeAspect="1"/>
          </p:cNvPicPr>
          <p:nvPr/>
        </p:nvPicPr>
        <p:blipFill>
          <a:blip r:embed="rId7"/>
          <a:stretch>
            <a:fillRect/>
          </a:stretch>
        </p:blipFill>
        <p:spPr>
          <a:xfrm>
            <a:off x="14918024" y="14969438"/>
            <a:ext cx="6927021" cy="4906066"/>
          </a:xfrm>
          <a:prstGeom prst="rect">
            <a:avLst/>
          </a:prstGeom>
        </p:spPr>
      </p:pic>
      <p:pic>
        <p:nvPicPr>
          <p:cNvPr id="9" name="Picture 8" descr="A black rectangular table with white text&#10;&#10;Description automatically generated">
            <a:extLst>
              <a:ext uri="{FF2B5EF4-FFF2-40B4-BE49-F238E27FC236}">
                <a16:creationId xmlns:a16="http://schemas.microsoft.com/office/drawing/2014/main" id="{8C92B5B3-DD44-37B2-DADE-F356E7FE3459}"/>
              </a:ext>
            </a:extLst>
          </p:cNvPr>
          <p:cNvPicPr>
            <a:picLocks noChangeAspect="1"/>
          </p:cNvPicPr>
          <p:nvPr/>
        </p:nvPicPr>
        <p:blipFill>
          <a:blip r:embed="rId8"/>
          <a:stretch>
            <a:fillRect/>
          </a:stretch>
        </p:blipFill>
        <p:spPr>
          <a:xfrm>
            <a:off x="15273268" y="8834034"/>
            <a:ext cx="6670580" cy="4931002"/>
          </a:xfrm>
          <a:prstGeom prst="rect">
            <a:avLst/>
          </a:prstGeom>
        </p:spPr>
      </p:pic>
      <p:sp>
        <p:nvSpPr>
          <p:cNvPr id="10" name="TextBox 9">
            <a:extLst>
              <a:ext uri="{FF2B5EF4-FFF2-40B4-BE49-F238E27FC236}">
                <a16:creationId xmlns:a16="http://schemas.microsoft.com/office/drawing/2014/main" id="{5AF9EB6D-704D-96F0-AD47-B1474FF0DF41}"/>
              </a:ext>
            </a:extLst>
          </p:cNvPr>
          <p:cNvSpPr txBox="1"/>
          <p:nvPr/>
        </p:nvSpPr>
        <p:spPr>
          <a:xfrm>
            <a:off x="22328763" y="8290842"/>
            <a:ext cx="6501066" cy="4801314"/>
          </a:xfrm>
          <a:prstGeom prst="rect">
            <a:avLst/>
          </a:prstGeom>
          <a:noFill/>
        </p:spPr>
        <p:txBody>
          <a:bodyPr wrap="square" lIns="91440" tIns="45720" rIns="91440" bIns="45720" rtlCol="0" anchor="t">
            <a:spAutoFit/>
          </a:bodyPr>
          <a:lstStyle/>
          <a:p>
            <a:pPr algn="ctr"/>
            <a:r>
              <a:rPr lang="en-US" sz="2000" b="1" dirty="0">
                <a:latin typeface="Times New Roman" panose="02020603050405020304" pitchFamily="18" charset="0"/>
                <a:ea typeface="Calibri" panose="020F0502020204030204" pitchFamily="34" charset="0"/>
              </a:rPr>
              <a:t>Results </a:t>
            </a:r>
          </a:p>
          <a:p>
            <a:r>
              <a:rPr lang="en-US" sz="2200" dirty="0">
                <a:latin typeface="Times New Roman"/>
                <a:ea typeface="Calibri"/>
              </a:rPr>
              <a:t>T</a:t>
            </a:r>
            <a:r>
              <a:rPr lang="en-US" sz="2200" dirty="0">
                <a:effectLst/>
                <a:latin typeface="Times New Roman"/>
                <a:ea typeface="Calibri"/>
              </a:rPr>
              <a:t>he results of the created and implemented 8- week emotional behavioral program highlight significant improvements in participants’ emotional regulation, behavioral management, and overall well-being. The data illustrates the effectiveness of the program in fostering love languages, positive changes, and enhancing participants’ coping mechanisms. Data also show that the results were inclusive due to more participants being involved in the program pre-survey vs. post- survey. These findings suggest the value of continued implementation and refinement of such programs to address emotional and behavioral challenges effectively.</a:t>
            </a:r>
            <a:r>
              <a:rPr lang="en-US" sz="2200" dirty="0">
                <a:latin typeface="Times New Roman"/>
                <a:ea typeface="Calibri"/>
              </a:rPr>
              <a:t> </a:t>
            </a:r>
            <a:endParaRPr lang="en-US" sz="2200">
              <a:latin typeface="Times New Roman"/>
            </a:endParaRPr>
          </a:p>
        </p:txBody>
      </p:sp>
      <p:sp>
        <p:nvSpPr>
          <p:cNvPr id="12" name="TextBox 11">
            <a:extLst>
              <a:ext uri="{FF2B5EF4-FFF2-40B4-BE49-F238E27FC236}">
                <a16:creationId xmlns:a16="http://schemas.microsoft.com/office/drawing/2014/main" id="{DFDC6B2E-FBA8-C92F-7923-46B55B7F37ED}"/>
              </a:ext>
            </a:extLst>
          </p:cNvPr>
          <p:cNvSpPr txBox="1"/>
          <p:nvPr/>
        </p:nvSpPr>
        <p:spPr>
          <a:xfrm>
            <a:off x="29431091" y="8005143"/>
            <a:ext cx="14021683" cy="4832092"/>
          </a:xfrm>
          <a:prstGeom prst="rect">
            <a:avLst/>
          </a:prstGeom>
          <a:noFill/>
        </p:spPr>
        <p:txBody>
          <a:bodyPr wrap="square" lIns="91440" tIns="45720" rIns="91440" bIns="45720" rtlCol="0" anchor="t">
            <a:spAutoFit/>
          </a:bodyPr>
          <a:lstStyle/>
          <a:p>
            <a:pPr indent="457200">
              <a:spcBef>
                <a:spcPts val="0"/>
              </a:spcBef>
              <a:spcAft>
                <a:spcPts val="800"/>
              </a:spcAft>
            </a:pPr>
            <a:r>
              <a:rPr lang="en-US" sz="2800" dirty="0">
                <a:effectLst/>
                <a:latin typeface="Times New Roman"/>
                <a:ea typeface="Times New Roman" panose="02020603050405020304" pitchFamily="18" charset="0"/>
                <a:cs typeface="Arial"/>
              </a:rPr>
              <a:t>In conclusion, while emotional behavioral programs play a vital role in supporting adolescents' mental health and emotional regulation, they are subject to various limitations that warrant attention and proactive mitigation strategies. By addressing issues of accessibility, cultural upbringing, sustainability, can work collaboratively to enhance the effectiveness and inclusivity of this program, ultimately empowering adolescents to thrive in their emotional intelligence and behavioral development. Future research endeavors aimed at exploring emotional behavioral programs offer tremendous potential for advancing the field of adolescent mental health and enhancing the effectiveness of intervention strategies. By addressing critical gaps in literature, embracing innovative methodologies, and fostering interdisciplinary collaborations, future researchers can contribute to the development of evidence- based practices that empower adolescents to thrive emotionally, socially, and psychologically.</a:t>
            </a:r>
            <a:r>
              <a:rPr lang="en-US" sz="2800" dirty="0">
                <a:latin typeface="Times New Roman"/>
                <a:ea typeface="Times New Roman" panose="02020603050405020304" pitchFamily="18" charset="0"/>
                <a:cs typeface="Arial"/>
              </a:rPr>
              <a:t>  </a:t>
            </a:r>
            <a:r>
              <a:rPr lang="en-US" sz="2000" dirty="0">
                <a:latin typeface="Times New Roman"/>
                <a:ea typeface="Times New Roman" panose="02020603050405020304" pitchFamily="18" charset="0"/>
                <a:cs typeface="Arial"/>
              </a:rPr>
              <a:t>    </a:t>
            </a:r>
            <a:endParaRPr lang="en-US" sz="2000">
              <a:effectLst/>
              <a:latin typeface="Times New Roman"/>
              <a:ea typeface="Calibri" panose="020F050202020403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DF80B509-D817-3B00-52DE-6B0F683B507C}"/>
              </a:ext>
            </a:extLst>
          </p:cNvPr>
          <p:cNvSpPr txBox="1"/>
          <p:nvPr/>
        </p:nvSpPr>
        <p:spPr>
          <a:xfrm>
            <a:off x="23686934" y="13644438"/>
            <a:ext cx="3319669"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dirty="0">
                <a:latin typeface="Times New Roman"/>
              </a:rPr>
              <a:t>Survey Questions</a:t>
            </a:r>
            <a:endParaRPr lang="en-US" sz="2000">
              <a:latin typeface="Times New Roman"/>
            </a:endParaRPr>
          </a:p>
        </p:txBody>
      </p:sp>
      <p:pic>
        <p:nvPicPr>
          <p:cNvPr id="18" name="Picture 17" descr="A black and white text on a black background&#10;&#10;Description automatically generated">
            <a:extLst>
              <a:ext uri="{FF2B5EF4-FFF2-40B4-BE49-F238E27FC236}">
                <a16:creationId xmlns:a16="http://schemas.microsoft.com/office/drawing/2014/main" id="{483D3580-6FAF-41A5-513A-AADBA349FCFD}"/>
              </a:ext>
            </a:extLst>
          </p:cNvPr>
          <p:cNvPicPr>
            <a:picLocks noChangeAspect="1"/>
          </p:cNvPicPr>
          <p:nvPr/>
        </p:nvPicPr>
        <p:blipFill>
          <a:blip r:embed="rId9"/>
          <a:stretch>
            <a:fillRect/>
          </a:stretch>
        </p:blipFill>
        <p:spPr>
          <a:xfrm>
            <a:off x="22494116" y="14140278"/>
            <a:ext cx="5880238" cy="5711272"/>
          </a:xfrm>
          <a:prstGeom prst="rect">
            <a:avLst/>
          </a:prstGeom>
        </p:spPr>
      </p:pic>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57418</TotalTime>
  <Words>1227</Words>
  <Application>Microsoft Office PowerPoint</Application>
  <PresentationFormat>Custom</PresentationFormat>
  <Paragraphs>72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Can a Behavioral Program Help Children with Emotional Behavior Disorders? Ge’Keira Ashford, OTS; Dr. Brooks Wingo, PhD and Dr. Sarah Tucker, PhD OTR/L Department of Occupational Therapy  |  University of Alabama at Birmingham Dena Dickerson |  Offender Alumni Association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Carpenter, Kathryn Megan</cp:lastModifiedBy>
  <cp:revision>329</cp:revision>
  <dcterms:created xsi:type="dcterms:W3CDTF">2012-03-16T13:05:22Z</dcterms:created>
  <dcterms:modified xsi:type="dcterms:W3CDTF">2024-05-16T17:58:27Z</dcterms:modified>
</cp:coreProperties>
</file>