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15C67A-DA84-0F0B-08F1-AFDE45FFCA17}" v="93" dt="2023-12-10T18:21:54.583"/>
    <p1510:client id="{3178BF9D-4104-4671-8F32-F6D7E4F63031}" v="2663" dt="2023-12-06T05:26:03.620"/>
    <p1510:client id="{84748E62-9F28-5A15-84D1-B12131500D05}" v="799" dt="2023-12-10T17:44:01.094"/>
    <p1510:client id="{9B311FF0-10A5-E927-DF32-35516EB6E45B}" v="1924" dt="2023-12-07T07:16:48.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varScale="1">
        <p:scale>
          <a:sx n="23" d="100"/>
          <a:sy n="23" d="100"/>
        </p:scale>
        <p:origin x="1626" y="36"/>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12/18/2023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baker3@uab.edu"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doi.org/10.1542/" TargetMode="External"/><Relationship Id="rId4" Type="http://schemas.openxmlformats.org/officeDocument/2006/relationships/hyperlink" Target="https://www.snoezelen.info/histo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4836544"/>
          </a:xfrm>
        </p:spPr>
        <p:txBody>
          <a:bodyPr/>
          <a:lstStyle/>
          <a:p>
            <a:pPr algn="ctr"/>
            <a:r>
              <a:rPr lang="en-US" altLang="en-US" sz="7000" dirty="0">
                <a:latin typeface="Arial"/>
                <a:ea typeface="Cambria"/>
                <a:cs typeface="Arial"/>
              </a:rPr>
              <a:t>The Perspectives of Professionals of Behavior Exhibited by Children with Disabilities after Engagement in a Snoezelen Sensorimotor Room Treatment </a:t>
            </a:r>
            <a:br>
              <a:rPr lang="en-US" altLang="en-US" sz="7000" dirty="0">
                <a:latin typeface="Arial"/>
                <a:ea typeface="Cambria"/>
                <a:cs typeface="Arial"/>
              </a:rPr>
            </a:br>
            <a:r>
              <a:rPr lang="en-US" altLang="en-US" sz="6000" dirty="0">
                <a:latin typeface="Arial"/>
                <a:ea typeface="Cambria"/>
                <a:cs typeface="Arial"/>
              </a:rPr>
              <a:t>Rikia Baker, OTS; Megan Carpenter, OTD, OTR/L, SCFES</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a:ea typeface="Cambria"/>
                <a:cs typeface="Arial"/>
              </a:rPr>
              <a:t>Mary Laura Day, MSOT, OTR/L  |  The Bell Center</a:t>
            </a:r>
            <a:endParaRPr lang="en-US" altLang="en-US" sz="6000" baseline="30000">
              <a:latin typeface="Arial"/>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115198" y="15139151"/>
            <a:ext cx="13885863" cy="131409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406087" y="5388624"/>
            <a:ext cx="13733463" cy="1210574"/>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464203" y="23654130"/>
            <a:ext cx="13885863" cy="11933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04955" y="25929956"/>
            <a:ext cx="13885863" cy="112431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471878" y="27310074"/>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115199" y="5434501"/>
            <a:ext cx="13885863" cy="119332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395138" y="18682715"/>
            <a:ext cx="13885863" cy="1158816"/>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438945" y="6855945"/>
            <a:ext cx="14032344" cy="12489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a:spcBef>
                <a:spcPct val="0"/>
              </a:spcBef>
              <a:buNone/>
            </a:pPr>
            <a:r>
              <a:rPr lang="en-US" sz="2400" b="1" dirty="0">
                <a:latin typeface="Arial"/>
                <a:ea typeface="ヒラギノ角ゴ Pro W3"/>
                <a:cs typeface="Arial"/>
              </a:rPr>
              <a:t>Drawbacks of MSE engagement:</a:t>
            </a:r>
            <a:endParaRPr lang="en-US" sz="2400" dirty="0">
              <a:latin typeface="Arial"/>
              <a:ea typeface="ヒラギノ角ゴ Pro W3"/>
              <a:cs typeface="Arial"/>
            </a:endParaRPr>
          </a:p>
          <a:p>
            <a:pPr marL="285750" indent="-285750">
              <a:spcBef>
                <a:spcPct val="0"/>
              </a:spcBef>
              <a:buFont typeface="Arial,Sans-Serif"/>
              <a:buChar char="•"/>
            </a:pPr>
            <a:r>
              <a:rPr lang="en-US" sz="2400" dirty="0">
                <a:latin typeface="Arial"/>
                <a:ea typeface="ヒラギノ角ゴ Pro W3"/>
                <a:cs typeface="Arial"/>
              </a:rPr>
              <a:t>Overstimulation common in MSEs, potentially leading to negative behavioral outcomes.</a:t>
            </a:r>
          </a:p>
          <a:p>
            <a:pPr marL="342900" indent="-342900">
              <a:spcBef>
                <a:spcPct val="0"/>
              </a:spcBef>
              <a:buFont typeface="Arial,Sans-Serif"/>
              <a:buChar char="•"/>
            </a:pPr>
            <a:r>
              <a:rPr lang="en-US" sz="2400" dirty="0">
                <a:latin typeface="Arial"/>
                <a:ea typeface="ヒラギノ角ゴ Pro W3"/>
                <a:cs typeface="Arial"/>
              </a:rPr>
              <a:t>Negative behaviors attributed to overstimulation emphasize the need to tailor sensory experiences in MSEs to meet each child's specific needs.</a:t>
            </a:r>
          </a:p>
          <a:p>
            <a:pPr marL="342900" indent="-342900">
              <a:spcBef>
                <a:spcPct val="0"/>
              </a:spcBef>
              <a:buFont typeface="Arial,Sans-Serif"/>
              <a:buChar char="•"/>
            </a:pPr>
            <a:r>
              <a:rPr lang="en-US" sz="2400" dirty="0">
                <a:latin typeface="Arial"/>
                <a:ea typeface="ヒラギノ角ゴ Pro W3"/>
                <a:cs typeface="Arial"/>
              </a:rPr>
              <a:t>Momentary effects result from immediate and intense sensory input.</a:t>
            </a:r>
          </a:p>
          <a:p>
            <a:pPr marL="285750" indent="-285750">
              <a:spcBef>
                <a:spcPct val="0"/>
              </a:spcBef>
              <a:buFont typeface="Arial,Sans-Serif"/>
              <a:buChar char="•"/>
            </a:pPr>
            <a:r>
              <a:rPr lang="en-US" sz="2400" dirty="0">
                <a:latin typeface="Arial"/>
                <a:ea typeface="ヒラギノ角ゴ Pro W3"/>
                <a:cs typeface="Arial"/>
              </a:rPr>
              <a:t>Perceived drawbacks underscore potential challenges associated with </a:t>
            </a:r>
            <a:r>
              <a:rPr lang="en-US" sz="2400" dirty="0" err="1">
                <a:latin typeface="Arial"/>
                <a:ea typeface="ヒラギノ角ゴ Pro W3"/>
                <a:cs typeface="Arial"/>
              </a:rPr>
              <a:t>MSEs.</a:t>
            </a:r>
          </a:p>
          <a:p>
            <a:pPr marL="342900" indent="-342900">
              <a:spcBef>
                <a:spcPct val="0"/>
              </a:spcBef>
              <a:buFont typeface="Arial,Sans-Serif"/>
              <a:buChar char="•"/>
            </a:pPr>
            <a:r>
              <a:rPr lang="en-US" sz="2400" dirty="0">
                <a:latin typeface="Arial"/>
                <a:ea typeface="ヒラギノ角ゴ Pro W3"/>
                <a:cs typeface="Arial"/>
              </a:rPr>
              <a:t>Essential to consider these perceived drawbacks in designing and implementing MSEs for a balanced and effective approach addressing individual needs.</a:t>
            </a:r>
          </a:p>
          <a:p>
            <a:pPr marL="342900" indent="-342900">
              <a:spcBef>
                <a:spcPct val="0"/>
              </a:spcBef>
              <a:buFont typeface="Arial,Sans-Serif"/>
              <a:buChar char="•"/>
            </a:pPr>
            <a:endParaRPr lang="en-US" sz="2400" dirty="0">
              <a:latin typeface="Arial"/>
              <a:ea typeface="ヒラギノ角ゴ Pro W3"/>
              <a:cs typeface="Arial"/>
            </a:endParaRPr>
          </a:p>
          <a:p>
            <a:pPr>
              <a:spcBef>
                <a:spcPct val="0"/>
              </a:spcBef>
              <a:buNone/>
            </a:pPr>
            <a:r>
              <a:rPr lang="en-US" sz="2400" b="1" dirty="0">
                <a:latin typeface="Arial"/>
                <a:ea typeface="ヒラギノ角ゴ Pro W3"/>
                <a:cs typeface="Arial"/>
              </a:rPr>
              <a:t>Additional Comments:</a:t>
            </a:r>
            <a:endParaRPr lang="en-US" sz="2400" dirty="0">
              <a:latin typeface="Arial"/>
              <a:ea typeface="ヒラギノ角ゴ Pro W3"/>
              <a:cs typeface="Arial"/>
            </a:endParaRPr>
          </a:p>
          <a:p>
            <a:pPr marL="285750" indent="-285750">
              <a:spcBef>
                <a:spcPct val="0"/>
              </a:spcBef>
              <a:buFont typeface="Arial,Sans-Serif"/>
              <a:buChar char="•"/>
            </a:pPr>
            <a:r>
              <a:rPr lang="en-US" sz="2400" dirty="0">
                <a:latin typeface="Arial"/>
                <a:ea typeface="ヒラギノ角ゴ Pro W3"/>
                <a:cs typeface="Arial"/>
              </a:rPr>
              <a:t>Varied ease in understanding sensory room features reported</a:t>
            </a:r>
          </a:p>
          <a:p>
            <a:pPr marL="285750" indent="-285750">
              <a:spcBef>
                <a:spcPct val="0"/>
              </a:spcBef>
              <a:buFont typeface="Arial,Sans-Serif"/>
              <a:buChar char="•"/>
            </a:pPr>
            <a:r>
              <a:rPr lang="en-US" sz="2400" dirty="0">
                <a:latin typeface="Arial"/>
                <a:ea typeface="ヒラギノ角ゴ Pro W3"/>
                <a:cs typeface="Arial"/>
              </a:rPr>
              <a:t>Importance of therapist training emphasized in additional comments.</a:t>
            </a:r>
          </a:p>
          <a:p>
            <a:pPr marL="285750" indent="-285750">
              <a:spcBef>
                <a:spcPct val="0"/>
              </a:spcBef>
              <a:buFont typeface="Arial,Sans-Serif"/>
              <a:buChar char="•"/>
            </a:pPr>
            <a:r>
              <a:rPr lang="en-US" sz="2400" dirty="0">
                <a:latin typeface="Arial"/>
                <a:ea typeface="ヒラギノ角ゴ Pro W3"/>
                <a:cs typeface="Arial"/>
              </a:rPr>
              <a:t>Practitioners advocate for recommending sensory rooms with proper training.</a:t>
            </a:r>
          </a:p>
          <a:p>
            <a:pPr marL="285750" indent="-285750">
              <a:spcBef>
                <a:spcPct val="0"/>
              </a:spcBef>
              <a:buFont typeface="Arial,Sans-Serif"/>
              <a:buChar char="•"/>
            </a:pPr>
            <a:r>
              <a:rPr lang="en-US" sz="2400" dirty="0">
                <a:latin typeface="Arial"/>
                <a:ea typeface="ヒラギノ角ゴ Pro W3"/>
                <a:cs typeface="Arial"/>
              </a:rPr>
              <a:t>Engaged practitioners crucial for positive outcomes in </a:t>
            </a:r>
            <a:r>
              <a:rPr lang="en-US" sz="2400" dirty="0" err="1">
                <a:latin typeface="Arial"/>
                <a:ea typeface="ヒラギノ角ゴ Pro W3"/>
                <a:cs typeface="Arial"/>
              </a:rPr>
              <a:t>MSEs.</a:t>
            </a:r>
          </a:p>
          <a:p>
            <a:pPr>
              <a:spcBef>
                <a:spcPct val="0"/>
              </a:spcBef>
              <a:buNone/>
            </a:pPr>
            <a:r>
              <a:rPr lang="en-US" sz="2400" b="1" dirty="0">
                <a:latin typeface="Arial"/>
                <a:ea typeface="ヒラギノ角ゴ Pro W3"/>
                <a:cs typeface="Arial"/>
              </a:rPr>
              <a:t>Implications:</a:t>
            </a:r>
            <a:endParaRPr lang="en-US" sz="2400" dirty="0">
              <a:latin typeface="Arial"/>
              <a:ea typeface="ヒラギノ角ゴ Pro W3"/>
              <a:cs typeface="Arial"/>
            </a:endParaRPr>
          </a:p>
          <a:p>
            <a:pPr marL="285750" indent="-285750">
              <a:spcBef>
                <a:spcPct val="0"/>
              </a:spcBef>
              <a:buFont typeface="Arial,Sans-Serif"/>
              <a:buChar char="•"/>
            </a:pPr>
            <a:r>
              <a:rPr lang="en-US" sz="2400" dirty="0">
                <a:latin typeface="Arial"/>
                <a:ea typeface="ヒラギノ角ゴ Pro W3"/>
                <a:cs typeface="Arial"/>
              </a:rPr>
              <a:t>Findings can inform clinical practitioners in designing and implementing sensory interventions.</a:t>
            </a:r>
          </a:p>
          <a:p>
            <a:pPr marL="285750" indent="-285750">
              <a:spcBef>
                <a:spcPct val="0"/>
              </a:spcBef>
              <a:buFont typeface="Arial,Sans-Serif"/>
              <a:buChar char="•"/>
            </a:pPr>
            <a:r>
              <a:rPr lang="en-US" sz="2400" dirty="0">
                <a:latin typeface="Arial"/>
                <a:ea typeface="ヒラギノ角ゴ Pro W3"/>
                <a:cs typeface="Arial"/>
              </a:rPr>
              <a:t>Implications for professional development and training in sensory rooms.</a:t>
            </a:r>
          </a:p>
          <a:p>
            <a:pPr marL="285750" indent="-285750">
              <a:spcBef>
                <a:spcPct val="0"/>
              </a:spcBef>
              <a:buFont typeface="Arial,Sans-Serif"/>
              <a:buChar char="•"/>
            </a:pPr>
            <a:r>
              <a:rPr lang="en-US" sz="2400" dirty="0">
                <a:latin typeface="Arial"/>
                <a:ea typeface="ヒラギノ角ゴ Pro W3"/>
                <a:cs typeface="Arial"/>
              </a:rPr>
              <a:t>Educational settings can optimize sensory experiences for students.</a:t>
            </a:r>
          </a:p>
          <a:p>
            <a:pPr marL="285750" indent="-285750">
              <a:spcBef>
                <a:spcPct val="0"/>
              </a:spcBef>
              <a:buFont typeface="Arial,Sans-Serif"/>
              <a:buChar char="•"/>
            </a:pPr>
            <a:r>
              <a:rPr lang="en-US" sz="2400" dirty="0">
                <a:latin typeface="Arial"/>
                <a:ea typeface="ヒラギノ角ゴ Pro W3"/>
                <a:cs typeface="Arial"/>
              </a:rPr>
              <a:t>Parents can make informed decisions about incorporating sensory interventions at home.</a:t>
            </a:r>
          </a:p>
          <a:p>
            <a:pPr marL="285750" indent="-285750">
              <a:spcBef>
                <a:spcPct val="0"/>
              </a:spcBef>
              <a:buFont typeface="Arial,Sans-Serif"/>
              <a:buChar char="•"/>
            </a:pPr>
            <a:r>
              <a:rPr lang="en-US" sz="2400" dirty="0">
                <a:latin typeface="Arial"/>
                <a:ea typeface="ヒラギノ角ゴ Pro W3"/>
                <a:cs typeface="Arial"/>
              </a:rPr>
              <a:t>Insights used to improve the quality of sensory environments in facilities.</a:t>
            </a:r>
          </a:p>
          <a:p>
            <a:pPr>
              <a:spcBef>
                <a:spcPct val="0"/>
              </a:spcBef>
              <a:buNone/>
            </a:pPr>
            <a:endParaRPr lang="en-US" sz="2400" dirty="0">
              <a:latin typeface="Arial"/>
              <a:ea typeface="ヒラギノ角ゴ Pro W3"/>
              <a:cs typeface="Arial"/>
            </a:endParaRPr>
          </a:p>
          <a:p>
            <a:pPr>
              <a:spcBef>
                <a:spcPct val="0"/>
              </a:spcBef>
              <a:buNone/>
            </a:pPr>
            <a:r>
              <a:rPr lang="en-US" sz="2400" b="1" dirty="0">
                <a:latin typeface="Arial"/>
                <a:ea typeface="ヒラギノ角ゴ Pro W3"/>
                <a:cs typeface="Arial"/>
              </a:rPr>
              <a:t>Limitations:</a:t>
            </a:r>
            <a:endParaRPr lang="en-US" sz="2400" dirty="0">
              <a:latin typeface="Arial"/>
              <a:ea typeface="ヒラギノ角ゴ Pro W3"/>
              <a:cs typeface="Arial"/>
            </a:endParaRPr>
          </a:p>
          <a:p>
            <a:pPr marL="285750" indent="-285750">
              <a:spcBef>
                <a:spcPct val="0"/>
              </a:spcBef>
              <a:buFont typeface="Arial,Sans-Serif"/>
              <a:buChar char="•"/>
            </a:pPr>
            <a:r>
              <a:rPr lang="en-US" sz="2400" dirty="0">
                <a:latin typeface="Arial"/>
                <a:ea typeface="ヒラギノ角ゴ Pro W3"/>
                <a:cs typeface="Arial"/>
              </a:rPr>
              <a:t>Limited sample size (10 participants).</a:t>
            </a:r>
          </a:p>
          <a:p>
            <a:pPr marL="285750" indent="-285750">
              <a:spcBef>
                <a:spcPct val="0"/>
              </a:spcBef>
              <a:buFont typeface="Arial,Sans-Serif"/>
              <a:buChar char="•"/>
            </a:pPr>
            <a:r>
              <a:rPr lang="en-US" sz="2400" dirty="0">
                <a:latin typeface="Arial"/>
                <a:ea typeface="ヒラギノ角ゴ Pro W3"/>
                <a:cs typeface="Arial"/>
              </a:rPr>
              <a:t>Survey method may limit depth of insights.</a:t>
            </a:r>
          </a:p>
          <a:p>
            <a:pPr marL="285750" indent="-285750">
              <a:spcBef>
                <a:spcPct val="0"/>
              </a:spcBef>
              <a:buFont typeface="Arial,Sans-Serif"/>
              <a:buChar char="•"/>
            </a:pPr>
            <a:r>
              <a:rPr lang="en-US" sz="2400" dirty="0">
                <a:latin typeface="Arial"/>
                <a:ea typeface="ヒラギノ角ゴ Pro W3"/>
                <a:cs typeface="Arial"/>
              </a:rPr>
              <a:t>Practitioner viewpoints dominate; children's perspectives not included.</a:t>
            </a:r>
          </a:p>
          <a:p>
            <a:pPr marL="285750" indent="-285750">
              <a:spcBef>
                <a:spcPct val="0"/>
              </a:spcBef>
              <a:buFont typeface="Arial,Sans-Serif"/>
              <a:buChar char="•"/>
            </a:pPr>
            <a:r>
              <a:rPr lang="en-US" sz="2400" dirty="0">
                <a:latin typeface="Arial"/>
                <a:ea typeface="ヒラギノ角ゴ Pro W3"/>
                <a:cs typeface="Arial"/>
              </a:rPr>
              <a:t>Future research needed for a more comprehensive understanding.</a:t>
            </a:r>
          </a:p>
          <a:p>
            <a:pPr>
              <a:spcBef>
                <a:spcPct val="0"/>
              </a:spcBef>
              <a:buNone/>
            </a:pPr>
            <a:r>
              <a:rPr lang="en-US" sz="2400" b="1" dirty="0">
                <a:latin typeface="Arial"/>
                <a:ea typeface="ヒラギノ角ゴ Pro W3"/>
                <a:cs typeface="Arial"/>
              </a:rPr>
              <a:t>Future Research:</a:t>
            </a:r>
            <a:endParaRPr lang="en-US" sz="2400" dirty="0">
              <a:latin typeface="Arial"/>
              <a:ea typeface="ヒラギノ角ゴ Pro W3"/>
              <a:cs typeface="Arial"/>
            </a:endParaRPr>
          </a:p>
          <a:p>
            <a:pPr marL="285750" indent="-285750">
              <a:spcBef>
                <a:spcPct val="0"/>
              </a:spcBef>
              <a:buFont typeface="Arial,Sans-Serif"/>
              <a:buChar char="•"/>
            </a:pPr>
            <a:r>
              <a:rPr lang="en-US" sz="2400" dirty="0">
                <a:latin typeface="Arial"/>
                <a:ea typeface="ヒラギノ角ゴ Pro W3"/>
                <a:cs typeface="Arial"/>
              </a:rPr>
              <a:t>Explore specific sensory room characteristics for different populations.</a:t>
            </a:r>
          </a:p>
          <a:p>
            <a:pPr marL="285750" indent="-285750">
              <a:spcBef>
                <a:spcPct val="0"/>
              </a:spcBef>
              <a:buFont typeface="Arial,Sans-Serif"/>
              <a:buChar char="•"/>
            </a:pPr>
            <a:r>
              <a:rPr lang="en-US" sz="2400" dirty="0">
                <a:latin typeface="Arial"/>
                <a:ea typeface="ヒラギノ角ゴ Pro W3"/>
                <a:cs typeface="Arial"/>
              </a:rPr>
              <a:t>Investigate enduring effects of sensory interventions.</a:t>
            </a:r>
          </a:p>
          <a:p>
            <a:pPr marL="285750" indent="-285750">
              <a:spcBef>
                <a:spcPct val="0"/>
              </a:spcBef>
              <a:buFont typeface="Arial,Sans-Serif"/>
              <a:buChar char="•"/>
            </a:pPr>
            <a:r>
              <a:rPr lang="en-US" sz="2400" dirty="0">
                <a:latin typeface="Arial"/>
                <a:ea typeface="ヒラギノ角ゴ Pro W3"/>
                <a:cs typeface="Arial"/>
              </a:rPr>
              <a:t>Delve into personalized approaches to sensory support.</a:t>
            </a:r>
          </a:p>
          <a:p>
            <a:pPr marL="285750" indent="-285750">
              <a:spcBef>
                <a:spcPct val="0"/>
              </a:spcBef>
              <a:buFont typeface="Arial,Sans-Serif"/>
              <a:buChar char="•"/>
            </a:pPr>
            <a:r>
              <a:rPr lang="en-US" sz="2400" dirty="0">
                <a:latin typeface="Arial"/>
                <a:ea typeface="ヒラギノ角ゴ Pro W3"/>
                <a:cs typeface="Arial"/>
              </a:rPr>
              <a:t>Enrich wider research on sensory interventions for children.</a:t>
            </a:r>
          </a:p>
          <a:p>
            <a:pPr>
              <a:spcBef>
                <a:spcPct val="0"/>
              </a:spcBef>
              <a:buNone/>
            </a:pPr>
            <a:br>
              <a:rPr lang="en-US" sz="1800" dirty="0">
                <a:latin typeface="Arial" panose="020B0604020202020204" pitchFamily="34" charset="0"/>
                <a:ea typeface="ヒラギノ角ゴ Pro W3"/>
                <a:cs typeface="Arial"/>
              </a:rPr>
            </a:br>
            <a:endParaRPr lang="en-US" sz="2400" dirty="0">
              <a:latin typeface="Arial" panose="020B0604020202020204" pitchFamily="34" charset="0"/>
              <a:ea typeface="ヒラギノ角ゴ Pro W3"/>
              <a:cs typeface="Arial"/>
            </a:endParaRPr>
          </a:p>
          <a:p>
            <a:pPr>
              <a:spcBef>
                <a:spcPct val="0"/>
              </a:spcBef>
              <a:buFontTx/>
              <a:buNone/>
            </a:pPr>
            <a:endParaRPr lang="en-US" altLang="en-US" sz="1800" dirty="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591320" y="20445304"/>
            <a:ext cx="13868611" cy="124508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4" name="TextBox 3">
            <a:extLst>
              <a:ext uri="{FF2B5EF4-FFF2-40B4-BE49-F238E27FC236}">
                <a16:creationId xmlns:a16="http://schemas.microsoft.com/office/drawing/2014/main" id="{0992A98D-2449-D71C-9F36-63443D2D6358}"/>
              </a:ext>
            </a:extLst>
          </p:cNvPr>
          <p:cNvSpPr txBox="1"/>
          <p:nvPr/>
        </p:nvSpPr>
        <p:spPr>
          <a:xfrm>
            <a:off x="284" y="7032367"/>
            <a:ext cx="14460696"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2400" dirty="0">
                <a:latin typeface="Arial"/>
              </a:rPr>
              <a:t>The percentage of children diagnosed with a developmental disability (DD) increased significantly from 2009 to 2017, resulting in one out of every six children having one or more developmental disabilities (</a:t>
            </a:r>
            <a:r>
              <a:rPr lang="en-US" sz="2400" err="1">
                <a:latin typeface="Arial"/>
              </a:rPr>
              <a:t>Zablotsky</a:t>
            </a:r>
            <a:r>
              <a:rPr lang="en-US" sz="2400" dirty="0">
                <a:latin typeface="Arial"/>
              </a:rPr>
              <a:t>, 2019).</a:t>
            </a:r>
            <a:endParaRPr lang="en-US" sz="2400"/>
          </a:p>
          <a:p>
            <a:pPr marL="571500" indent="-571500">
              <a:buFont typeface="Arial"/>
              <a:buChar char="•"/>
            </a:pPr>
            <a:endParaRPr lang="en-US" sz="2400" dirty="0">
              <a:latin typeface="Arial"/>
            </a:endParaRPr>
          </a:p>
          <a:p>
            <a:pPr marL="571500" indent="-571500">
              <a:buFont typeface="Arial"/>
              <a:buChar char="•"/>
            </a:pPr>
            <a:r>
              <a:rPr lang="en-US" sz="2400" dirty="0">
                <a:latin typeface="Arial"/>
              </a:rPr>
              <a:t>The National Health Interview Survey examined the prevalence of ten DDs in children aged three to seventeen in the U.S., revealing an overall increase from 16.2% to 17.7% </a:t>
            </a:r>
            <a:r>
              <a:rPr lang="en-US" sz="2400" dirty="0">
                <a:latin typeface="Arial"/>
                <a:cs typeface="Arial"/>
              </a:rPr>
              <a:t>(</a:t>
            </a:r>
            <a:r>
              <a:rPr lang="en-US" sz="2400" err="1">
                <a:latin typeface="Arial"/>
                <a:cs typeface="Arial"/>
              </a:rPr>
              <a:t>Zablotsky</a:t>
            </a:r>
            <a:r>
              <a:rPr lang="en-US" sz="2400" dirty="0">
                <a:latin typeface="Arial"/>
                <a:cs typeface="Arial"/>
              </a:rPr>
              <a:t>, 2019).</a:t>
            </a:r>
          </a:p>
          <a:p>
            <a:pPr marL="571500" indent="-571500">
              <a:buFont typeface="Arial"/>
              <a:buChar char="•"/>
            </a:pPr>
            <a:endParaRPr lang="en-US" sz="2400" dirty="0">
              <a:latin typeface="Arial"/>
              <a:cs typeface="Arial"/>
            </a:endParaRPr>
          </a:p>
          <a:p>
            <a:pPr marL="571500" indent="-571500">
              <a:buFont typeface="Arial"/>
              <a:buChar char="•"/>
            </a:pPr>
            <a:r>
              <a:rPr lang="en-US" sz="2400" dirty="0">
                <a:latin typeface="Arial"/>
              </a:rPr>
              <a:t>It is crucial to identify interventions for children with DDs and understand professionals' experiences with these interventions and their impact on children's behavior.</a:t>
            </a:r>
          </a:p>
          <a:p>
            <a:pPr marL="571500" indent="-571500">
              <a:buFont typeface="Arial"/>
              <a:buChar char="•"/>
            </a:pPr>
            <a:endParaRPr lang="en-US" sz="2400" dirty="0">
              <a:latin typeface="Arial"/>
            </a:endParaRPr>
          </a:p>
          <a:p>
            <a:pPr marL="571500" indent="-571500">
              <a:buFont typeface="Arial"/>
              <a:buChar char="•"/>
            </a:pPr>
            <a:r>
              <a:rPr lang="en-US" sz="2400" dirty="0">
                <a:latin typeface="Arial"/>
              </a:rPr>
              <a:t>Multi-Sensory Environments (MSEs), like Snoezelen rooms, can assist with learning/development, relaxation, or energization for individuals with sensory processing issues (Snoezelen Multi-Sensory Environments, n.d.).</a:t>
            </a:r>
          </a:p>
          <a:p>
            <a:pPr marL="571500" indent="-571500">
              <a:buFont typeface="Arial"/>
              <a:buChar char="•"/>
            </a:pPr>
            <a:endParaRPr lang="en-US" sz="2400" dirty="0">
              <a:latin typeface="Arial"/>
            </a:endParaRPr>
          </a:p>
          <a:p>
            <a:pPr marL="571500" indent="-571500">
              <a:buFont typeface="Arial"/>
              <a:buChar char="•"/>
            </a:pPr>
            <a:r>
              <a:rPr lang="en-US" sz="2400" dirty="0">
                <a:latin typeface="Arial"/>
              </a:rPr>
              <a:t>Snoezelen rooms, found in over 40 countries worldwide, are relatively new, requiring more research to demonstrate effectiveness on children with disabilities </a:t>
            </a:r>
            <a:r>
              <a:rPr lang="en-US" sz="2400" dirty="0">
                <a:latin typeface="Arial"/>
                <a:cs typeface="Arial"/>
              </a:rPr>
              <a:t>(Snoezelen Multi-Sensory Environments, n.d.).</a:t>
            </a:r>
          </a:p>
          <a:p>
            <a:pPr marL="571500" indent="-571500">
              <a:buFont typeface="Arial"/>
              <a:buChar char="•"/>
            </a:pPr>
            <a:endParaRPr lang="en-US" sz="2400" dirty="0">
              <a:latin typeface="Arial"/>
              <a:cs typeface="Arial"/>
            </a:endParaRPr>
          </a:p>
          <a:p>
            <a:pPr marL="571500" indent="-571500">
              <a:buFont typeface="Arial"/>
              <a:buChar char="•"/>
            </a:pPr>
            <a:r>
              <a:rPr lang="en-US" sz="2400" dirty="0">
                <a:latin typeface="Arial"/>
              </a:rPr>
              <a:t>These perspectives not only will enrich practitioners understanding, but also serve as a catalyst for inspiring additional research into the intricate features, techniques, and personalized strategies within the domain of MSE.</a:t>
            </a:r>
            <a:endParaRPr lang="en-US" sz="2400"/>
          </a:p>
        </p:txBody>
      </p:sp>
      <p:sp>
        <p:nvSpPr>
          <p:cNvPr id="7" name="TextBox 6">
            <a:extLst>
              <a:ext uri="{FF2B5EF4-FFF2-40B4-BE49-F238E27FC236}">
                <a16:creationId xmlns:a16="http://schemas.microsoft.com/office/drawing/2014/main" id="{1735403A-10F8-2513-40E9-A9F9662F6ED1}"/>
              </a:ext>
            </a:extLst>
          </p:cNvPr>
          <p:cNvSpPr txBox="1"/>
          <p:nvPr/>
        </p:nvSpPr>
        <p:spPr>
          <a:xfrm>
            <a:off x="104657" y="16453395"/>
            <a:ext cx="13526219" cy="99411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b="1" dirty="0">
                <a:latin typeface="Arial"/>
              </a:rPr>
              <a:t>Population: </a:t>
            </a:r>
            <a:r>
              <a:rPr lang="en-US" sz="2400" dirty="0">
                <a:latin typeface="Arial"/>
              </a:rPr>
              <a:t>Practitioners, aged 18 or older, who treat a child(ren), aged birth to 14 years, with a disability in Snoezelen based therapy.</a:t>
            </a:r>
            <a:endParaRPr lang="en-US" sz="2400"/>
          </a:p>
          <a:p>
            <a:endParaRPr lang="en-US" sz="2400" dirty="0">
              <a:latin typeface="Arial"/>
            </a:endParaRPr>
          </a:p>
          <a:p>
            <a:pPr marL="342900" indent="-342900">
              <a:buFont typeface="Arial"/>
              <a:buChar char="•"/>
            </a:pPr>
            <a:r>
              <a:rPr lang="en-US" sz="2400" b="1" dirty="0">
                <a:latin typeface="Arial"/>
              </a:rPr>
              <a:t>Recruitment Methods: </a:t>
            </a:r>
            <a:r>
              <a:rPr lang="en-US" sz="2400" dirty="0">
                <a:latin typeface="Arial"/>
              </a:rPr>
              <a:t>Flyers were shared on UAB social media platforms. Recruitment also involved spreading the word through investigators, Bell Center Staff, and reaching out to organizations affiliated with the Christopher Douglas Hidden Angel Foundation.</a:t>
            </a:r>
            <a:endParaRPr lang="en-US" sz="2400"/>
          </a:p>
          <a:p>
            <a:endParaRPr lang="en-US" sz="2400" dirty="0">
              <a:latin typeface="Arial"/>
            </a:endParaRPr>
          </a:p>
          <a:p>
            <a:pPr marL="342900" indent="-342900">
              <a:buFont typeface="Arial"/>
              <a:buChar char="•"/>
            </a:pPr>
            <a:r>
              <a:rPr lang="en-US" sz="2400" b="1" dirty="0">
                <a:latin typeface="Arial"/>
              </a:rPr>
              <a:t>Participate Information and Consent: </a:t>
            </a:r>
            <a:r>
              <a:rPr lang="en-US" sz="2400" dirty="0">
                <a:latin typeface="Arial"/>
                <a:cs typeface="Arial"/>
              </a:rPr>
              <a:t>Participants were given study details and the investigator's contact information. In the case of an interview, participants sign a HIPAA authorization form and are provided with a physical copy of the information sheet. Alternatively, survey questionnaire participants receive an electronic information sheet and give their consent through a Qualtrics click box.</a:t>
            </a:r>
          </a:p>
          <a:p>
            <a:endParaRPr lang="en-US" sz="2400" dirty="0">
              <a:latin typeface="Arial"/>
              <a:cs typeface="Arial"/>
            </a:endParaRPr>
          </a:p>
          <a:p>
            <a:pPr marL="342900" indent="-342900">
              <a:buFont typeface="Arial"/>
              <a:buChar char="•"/>
            </a:pPr>
            <a:r>
              <a:rPr lang="en-US" sz="2400" b="1" dirty="0">
                <a:latin typeface="Arial"/>
                <a:cs typeface="Arial"/>
              </a:rPr>
              <a:t>Interview/Survey Process:  </a:t>
            </a:r>
            <a:r>
              <a:rPr lang="en-US" sz="2400" dirty="0">
                <a:latin typeface="Arial"/>
                <a:cs typeface="Arial"/>
              </a:rPr>
              <a:t>Only survey questionnaires were conducted. If an interview had been chosen, participants could have opted for a face-to-face, videoconferencing, or teleconferencing format using the HIPAA-compliant Zoom platform. The HIPAA Zoom platform was designed to furnish a written transcription for the selected interview mode.</a:t>
            </a:r>
            <a:endParaRPr lang="en-US" sz="2400" b="1">
              <a:cs typeface="Arial"/>
            </a:endParaRPr>
          </a:p>
          <a:p>
            <a:endParaRPr lang="en-US" sz="2400" dirty="0">
              <a:latin typeface="Arial"/>
              <a:cs typeface="Arial"/>
            </a:endParaRPr>
          </a:p>
          <a:p>
            <a:pPr marL="342900" indent="-342900">
              <a:buFont typeface="Arial"/>
              <a:buChar char="•"/>
            </a:pPr>
            <a:r>
              <a:rPr lang="en-US" sz="2400" b="1" dirty="0">
                <a:latin typeface="Arial"/>
                <a:cs typeface="Arial"/>
              </a:rPr>
              <a:t>Data Storage and Access: </a:t>
            </a:r>
            <a:r>
              <a:rPr lang="en-US" sz="2400" dirty="0">
                <a:latin typeface="Arial"/>
                <a:cs typeface="Arial"/>
              </a:rPr>
              <a:t>All data was stored on a password-protected computer. Only the primary and co-investigator had access.</a:t>
            </a:r>
          </a:p>
          <a:p>
            <a:endParaRPr lang="en-US" sz="2400" b="1" dirty="0">
              <a:latin typeface="Arial"/>
              <a:cs typeface="Arial"/>
            </a:endParaRPr>
          </a:p>
          <a:p>
            <a:pPr marL="342900" indent="-342900">
              <a:buFont typeface="Arial"/>
              <a:buChar char="•"/>
            </a:pPr>
            <a:r>
              <a:rPr lang="en-US" sz="2400" b="1" dirty="0">
                <a:latin typeface="Arial"/>
                <a:cs typeface="Arial"/>
              </a:rPr>
              <a:t>Data Analysis:</a:t>
            </a:r>
            <a:r>
              <a:rPr lang="en-US" sz="2400" dirty="0">
                <a:latin typeface="Arial"/>
                <a:cs typeface="Arial"/>
              </a:rPr>
              <a:t> Data was analyzed for common themes and sub-categories. Investigators discussed findings for theme and sub-theme validity. Final analysis established validity for practitioners  perceptions and noted behavior changes</a:t>
            </a:r>
            <a:endParaRPr lang="en-US" sz="2400" dirty="0">
              <a:cs typeface="Arial"/>
            </a:endParaRPr>
          </a:p>
          <a:p>
            <a:pPr>
              <a:lnSpc>
                <a:spcPct val="150000"/>
              </a:lnSpc>
            </a:pPr>
            <a:endParaRPr lang="en-US" sz="2400" dirty="0">
              <a:cs typeface="Arial"/>
            </a:endParaRPr>
          </a:p>
          <a:p>
            <a:endParaRPr lang="en-US" sz="2800" dirty="0">
              <a:cs typeface="Arial"/>
            </a:endParaRPr>
          </a:p>
        </p:txBody>
      </p:sp>
      <p:sp>
        <p:nvSpPr>
          <p:cNvPr id="9" name="TextBox 8">
            <a:extLst>
              <a:ext uri="{FF2B5EF4-FFF2-40B4-BE49-F238E27FC236}">
                <a16:creationId xmlns:a16="http://schemas.microsoft.com/office/drawing/2014/main" id="{D06D5F9A-ACC9-6D33-0BA4-F1478A5CC988}"/>
              </a:ext>
            </a:extLst>
          </p:cNvPr>
          <p:cNvSpPr txBox="1"/>
          <p:nvPr/>
        </p:nvSpPr>
        <p:spPr>
          <a:xfrm>
            <a:off x="29478552" y="20091043"/>
            <a:ext cx="14130067"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dirty="0">
                <a:latin typeface="Arial"/>
                <a:cs typeface="Times New Roman"/>
              </a:rPr>
              <a:t>A survey was conducted to examine the perspectives of professionals of behavior exhibited by children with disabilities after engagement in a Snoezelen sensorimotor room treatment. The findings suggest that sensory rooms can positively impact therapeutic relationships, foster engagement, and support self-regulation. However, there are also considerations such as the potential for overstimulation, monetary effects, and the importance of practitioner knowledge and training. These implications have relevance for clinical practice, educational settings, parental guidance, and further research endeavors. The study underscores the need for thoughtful design, individualized approaches, and ongoing professional development to optimize the effectiveness of sensory interventions for children.</a:t>
            </a:r>
            <a:endParaRPr lang="en-US"/>
          </a:p>
        </p:txBody>
      </p:sp>
      <p:sp>
        <p:nvSpPr>
          <p:cNvPr id="2" name="TextBox 1">
            <a:extLst>
              <a:ext uri="{FF2B5EF4-FFF2-40B4-BE49-F238E27FC236}">
                <a16:creationId xmlns:a16="http://schemas.microsoft.com/office/drawing/2014/main" id="{59B2E276-95E5-7BDD-C98A-EB0CFB0B3534}"/>
              </a:ext>
            </a:extLst>
          </p:cNvPr>
          <p:cNvSpPr txBox="1"/>
          <p:nvPr/>
        </p:nvSpPr>
        <p:spPr>
          <a:xfrm>
            <a:off x="14589748" y="6823940"/>
            <a:ext cx="13888528"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rPr>
              <a:t>Respondents expressed a clear understanding of sensory room equipment, with majority reporting a positive impact on the therapeutic relationship. There was unanimous support for recommending sensory rooms in other facilities. Additional feedback emphasized the importance of therapist training in </a:t>
            </a:r>
            <a:r>
              <a:rPr lang="en-US" sz="2400" dirty="0" err="1">
                <a:latin typeface="Arial"/>
              </a:rPr>
              <a:t>MSEs.</a:t>
            </a:r>
          </a:p>
        </p:txBody>
      </p:sp>
      <p:sp>
        <p:nvSpPr>
          <p:cNvPr id="5" name="TextBox 4">
            <a:extLst>
              <a:ext uri="{FF2B5EF4-FFF2-40B4-BE49-F238E27FC236}">
                <a16:creationId xmlns:a16="http://schemas.microsoft.com/office/drawing/2014/main" id="{B84B25B0-0DF4-4A88-CED1-132E9EC6BAE4}"/>
              </a:ext>
            </a:extLst>
          </p:cNvPr>
          <p:cNvSpPr txBox="1"/>
          <p:nvPr/>
        </p:nvSpPr>
        <p:spPr>
          <a:xfrm>
            <a:off x="14451633" y="21810047"/>
            <a:ext cx="14654914" cy="82176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Arial"/>
                <a:cs typeface="Arial"/>
              </a:rPr>
              <a:t>Prevalence of Developmental Disabilities in MSE:</a:t>
            </a:r>
            <a:endParaRPr lang="en-US" sz="2400">
              <a:latin typeface="Arial"/>
            </a:endParaRPr>
          </a:p>
          <a:p>
            <a:pPr marL="285750" indent="-285750">
              <a:buFont typeface="Arial"/>
              <a:buChar char="•"/>
            </a:pPr>
            <a:r>
              <a:rPr lang="en-US" sz="2400" dirty="0">
                <a:latin typeface="Arial"/>
                <a:cs typeface="Arial"/>
              </a:rPr>
              <a:t>Autism was most prevalent.</a:t>
            </a:r>
            <a:endParaRPr lang="en-US" sz="2400">
              <a:latin typeface="Arial"/>
            </a:endParaRPr>
          </a:p>
          <a:p>
            <a:pPr marL="285750" indent="-285750">
              <a:buFont typeface="Arial"/>
              <a:buChar char="•"/>
            </a:pPr>
            <a:r>
              <a:rPr lang="en-US" sz="2400" dirty="0">
                <a:latin typeface="Arial"/>
                <a:cs typeface="Arial"/>
              </a:rPr>
              <a:t>MSEs are often used with autistic children due to their design promoting tranquility, focus, and comfort.</a:t>
            </a:r>
            <a:endParaRPr lang="en-US" sz="2400">
              <a:latin typeface="Arial"/>
            </a:endParaRPr>
          </a:p>
          <a:p>
            <a:pPr marL="285750" indent="-285750">
              <a:buFont typeface="Arial"/>
              <a:buChar char="•"/>
            </a:pPr>
            <a:r>
              <a:rPr lang="en-US" sz="2400" dirty="0">
                <a:latin typeface="Arial"/>
                <a:cs typeface="Arial"/>
              </a:rPr>
              <a:t>MSEs are designed for various interaction modalities, beneficial for all DDs mentioned in the survey.</a:t>
            </a:r>
            <a:endParaRPr lang="en-US" sz="2400">
              <a:latin typeface="Arial"/>
            </a:endParaRPr>
          </a:p>
          <a:p>
            <a:pPr marL="285750" indent="-285750">
              <a:buFont typeface="Arial"/>
              <a:buChar char="•"/>
            </a:pPr>
            <a:endParaRPr lang="en-US" sz="2400" dirty="0">
              <a:latin typeface="Arial"/>
              <a:cs typeface="Arial"/>
            </a:endParaRPr>
          </a:p>
          <a:p>
            <a:r>
              <a:rPr lang="en-US" sz="2400" b="1" dirty="0">
                <a:latin typeface="Arial"/>
                <a:cs typeface="Arial"/>
              </a:rPr>
              <a:t>Professional Diversity in MSE engagement:</a:t>
            </a:r>
            <a:endParaRPr lang="en-US" sz="2400">
              <a:latin typeface="Arial"/>
            </a:endParaRPr>
          </a:p>
          <a:p>
            <a:pPr marL="285750" indent="-285750">
              <a:buFont typeface="Arial"/>
              <a:buChar char="•"/>
            </a:pPr>
            <a:r>
              <a:rPr lang="en-US" sz="2400" dirty="0">
                <a:latin typeface="Arial"/>
                <a:cs typeface="Arial"/>
              </a:rPr>
              <a:t>Majority respondents were occupational and speech therapists.</a:t>
            </a:r>
            <a:endParaRPr lang="en-US" sz="2400">
              <a:latin typeface="Arial"/>
            </a:endParaRPr>
          </a:p>
          <a:p>
            <a:pPr marL="285750" indent="-285750">
              <a:buFont typeface="Arial"/>
              <a:buChar char="•"/>
            </a:pPr>
            <a:r>
              <a:rPr lang="en-US" sz="2400" dirty="0">
                <a:latin typeface="Arial"/>
                <a:cs typeface="Arial"/>
              </a:rPr>
              <a:t>OTs commonly use sensory rooms, but other professionals such as PTs, STs, and teachers also utilize them.</a:t>
            </a:r>
            <a:endParaRPr lang="en-US" sz="2400">
              <a:latin typeface="Arial"/>
            </a:endParaRPr>
          </a:p>
          <a:p>
            <a:pPr marL="285750" indent="-285750">
              <a:buFont typeface="Arial"/>
              <a:buChar char="•"/>
            </a:pPr>
            <a:r>
              <a:rPr lang="en-US" sz="2400" dirty="0">
                <a:latin typeface="Arial"/>
                <a:cs typeface="Arial"/>
              </a:rPr>
              <a:t>Research explores perspectives of teachers and teacher assistants in </a:t>
            </a:r>
            <a:r>
              <a:rPr lang="en-US" sz="2400" err="1">
                <a:latin typeface="Arial"/>
                <a:cs typeface="Arial"/>
              </a:rPr>
              <a:t>MSEs.</a:t>
            </a:r>
            <a:endParaRPr lang="en-US" sz="2400">
              <a:latin typeface="Arial"/>
            </a:endParaRPr>
          </a:p>
          <a:p>
            <a:pPr marL="285750" indent="-285750">
              <a:buFont typeface="Arial"/>
              <a:buChar char="•"/>
            </a:pPr>
            <a:r>
              <a:rPr lang="en-US" sz="2400" dirty="0">
                <a:latin typeface="Arial"/>
                <a:cs typeface="Arial"/>
              </a:rPr>
              <a:t>Sensory rooms often incorporated into group sessions for enhanced therapeutic experiences.</a:t>
            </a:r>
            <a:endParaRPr lang="en-US" sz="2400">
              <a:latin typeface="Arial"/>
            </a:endParaRPr>
          </a:p>
          <a:p>
            <a:pPr marL="285750" indent="-285750">
              <a:buFont typeface="Arial"/>
              <a:buChar char="•"/>
            </a:pPr>
            <a:endParaRPr lang="en-US" sz="2400" dirty="0">
              <a:latin typeface="Arial"/>
              <a:cs typeface="Arial"/>
            </a:endParaRPr>
          </a:p>
          <a:p>
            <a:r>
              <a:rPr lang="en-US" sz="2400" b="1" dirty="0">
                <a:latin typeface="Arial"/>
                <a:cs typeface="Arial"/>
              </a:rPr>
              <a:t>Therapeutic Benefits in MSEs:</a:t>
            </a:r>
            <a:endParaRPr lang="en-US" sz="2400">
              <a:latin typeface="Arial"/>
            </a:endParaRPr>
          </a:p>
          <a:p>
            <a:pPr marL="285750" indent="-285750">
              <a:buFont typeface="Arial"/>
              <a:buChar char="•"/>
            </a:pPr>
            <a:r>
              <a:rPr lang="en-US" sz="2400" dirty="0">
                <a:latin typeface="Arial"/>
                <a:cs typeface="Arial"/>
              </a:rPr>
              <a:t>Collective emphasis suggests a consensus among practitioners on the importance of emotional regulation strategies during sensory room sessions.</a:t>
            </a:r>
          </a:p>
          <a:p>
            <a:pPr marL="285750" indent="-285750">
              <a:buFont typeface="Arial"/>
              <a:buChar char="•"/>
            </a:pPr>
            <a:r>
              <a:rPr lang="en-US" sz="2400" dirty="0">
                <a:latin typeface="Arial"/>
                <a:cs typeface="Arial"/>
              </a:rPr>
              <a:t>Visually captivating nature, engagement of auditory senses, and providing a multisensory experience were frequently cited contributing factors.</a:t>
            </a:r>
          </a:p>
          <a:p>
            <a:pPr marL="285750" indent="-285750">
              <a:buFont typeface="Arial"/>
              <a:buChar char="•"/>
            </a:pPr>
            <a:r>
              <a:rPr lang="en-US" sz="2400" dirty="0">
                <a:latin typeface="Arial"/>
                <a:cs typeface="Arial"/>
              </a:rPr>
              <a:t>Positive impact extends to potential transferability of the established relationship to other settings, including the classroom.</a:t>
            </a:r>
            <a:endParaRPr lang="en-US" sz="2400">
              <a:cs typeface="Arial"/>
            </a:endParaRPr>
          </a:p>
          <a:p>
            <a:pPr marL="285750" indent="-285750">
              <a:buFont typeface="Arial"/>
              <a:buChar char="•"/>
            </a:pPr>
            <a:r>
              <a:rPr lang="en-US" sz="2400" dirty="0">
                <a:latin typeface="Arial"/>
                <a:cs typeface="Arial"/>
              </a:rPr>
              <a:t>Augmentation of peer interactions within the sensory room indicates broader implications of sensory interventions on interpersonal dynamics and relationships.</a:t>
            </a:r>
            <a:endParaRPr lang="en-US" sz="2400"/>
          </a:p>
          <a:p>
            <a:pPr marL="285750" indent="-285750">
              <a:buFont typeface="Arial"/>
              <a:buChar char="•"/>
            </a:pPr>
            <a:endParaRPr lang="en-US" sz="2400" dirty="0">
              <a:latin typeface="Arial"/>
              <a:cs typeface="Arial"/>
            </a:endParaRPr>
          </a:p>
        </p:txBody>
      </p:sp>
      <p:sp>
        <p:nvSpPr>
          <p:cNvPr id="8" name="TextBox 7">
            <a:extLst>
              <a:ext uri="{FF2B5EF4-FFF2-40B4-BE49-F238E27FC236}">
                <a16:creationId xmlns:a16="http://schemas.microsoft.com/office/drawing/2014/main" id="{9D4FB21D-59AF-E2A8-2916-AA1A917FE550}"/>
              </a:ext>
            </a:extLst>
          </p:cNvPr>
          <p:cNvSpPr txBox="1"/>
          <p:nvPr/>
        </p:nvSpPr>
        <p:spPr>
          <a:xfrm>
            <a:off x="-1293" y="27300180"/>
            <a:ext cx="13905780"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dirty="0">
                <a:latin typeface="Arial"/>
                <a:cs typeface="Arial"/>
              </a:rPr>
              <a:t>This study involved 11 participants, of whom 8 successfully completed the survey. Initial questions were designed to screen participants according to inclusion criteria. Demographic data revealed respondents, primarily occupational and speech therapists, engaged with children aged 1-3 with developmental disabilities, such as autism and down syndrome. Findings indicated a concentration on behavior interventions, identifying bubble tubes as the most beneficial feature. Positive outcomes included calmness, self-regulation, engagement, and motor skill development, while drawbacks included overstimulation and momentary effects. </a:t>
            </a:r>
            <a:endParaRPr lang="en-US" dirty="0"/>
          </a:p>
        </p:txBody>
      </p:sp>
      <p:sp>
        <p:nvSpPr>
          <p:cNvPr id="10" name="TextBox 9">
            <a:extLst>
              <a:ext uri="{FF2B5EF4-FFF2-40B4-BE49-F238E27FC236}">
                <a16:creationId xmlns:a16="http://schemas.microsoft.com/office/drawing/2014/main" id="{6D10215C-D902-A3C8-C27A-1C664AD12A6A}"/>
              </a:ext>
            </a:extLst>
          </p:cNvPr>
          <p:cNvSpPr txBox="1"/>
          <p:nvPr/>
        </p:nvSpPr>
        <p:spPr>
          <a:xfrm>
            <a:off x="14591537" y="5398731"/>
            <a:ext cx="13526220" cy="1200329"/>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7000" b="1" dirty="0">
                <a:solidFill>
                  <a:srgbClr val="1F7555"/>
                </a:solidFill>
                <a:latin typeface="Arial"/>
                <a:cs typeface="Calibri"/>
              </a:rPr>
              <a:t>Results continued</a:t>
            </a:r>
          </a:p>
        </p:txBody>
      </p:sp>
      <p:sp>
        <p:nvSpPr>
          <p:cNvPr id="11" name="TextBox 10">
            <a:extLst>
              <a:ext uri="{FF2B5EF4-FFF2-40B4-BE49-F238E27FC236}">
                <a16:creationId xmlns:a16="http://schemas.microsoft.com/office/drawing/2014/main" id="{AA84F4C6-FFAC-8E9D-AB26-D0BAEAFAB57C}"/>
              </a:ext>
            </a:extLst>
          </p:cNvPr>
          <p:cNvSpPr txBox="1"/>
          <p:nvPr/>
        </p:nvSpPr>
        <p:spPr>
          <a:xfrm>
            <a:off x="29403668" y="28466632"/>
            <a:ext cx="14216330"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rPr>
              <a:t>Special thanks to Dr. Megan Carpenter, OTD, OTR/L, SCFES for guidance throughout this project and </a:t>
            </a:r>
            <a:r>
              <a:rPr lang="en-US" sz="2400">
                <a:latin typeface="Arial"/>
              </a:rPr>
              <a:t>to Mary Laura, OTR/L. </a:t>
            </a:r>
            <a:endParaRPr lang="en-US" dirty="0" err="1"/>
          </a:p>
          <a:p>
            <a:endParaRPr lang="en-US" sz="2400" dirty="0"/>
          </a:p>
          <a:p>
            <a:r>
              <a:rPr lang="en-US" sz="2400" dirty="0">
                <a:latin typeface="Arial"/>
              </a:rPr>
              <a:t>For inquiries, please contact Rikia Baker at </a:t>
            </a:r>
            <a:r>
              <a:rPr lang="en-US" sz="2400" dirty="0">
                <a:latin typeface="Arial"/>
                <a:hlinkClick r:id="rId3"/>
              </a:rPr>
              <a:t>rbaker3@uab.edu</a:t>
            </a:r>
            <a:r>
              <a:rPr lang="en-US" sz="2400" dirty="0">
                <a:latin typeface="Arial"/>
              </a:rPr>
              <a:t>. Your interest is valued.</a:t>
            </a:r>
            <a:endParaRPr lang="en-US" sz="2400" dirty="0"/>
          </a:p>
          <a:p>
            <a:endParaRPr lang="en-US" sz="2400" dirty="0"/>
          </a:p>
          <a:p>
            <a:endParaRPr lang="en-US" sz="2400" dirty="0"/>
          </a:p>
          <a:p>
            <a:endParaRPr lang="en-US" sz="2400" dirty="0"/>
          </a:p>
        </p:txBody>
      </p:sp>
      <p:sp>
        <p:nvSpPr>
          <p:cNvPr id="6" name="TextBox 5">
            <a:extLst>
              <a:ext uri="{FF2B5EF4-FFF2-40B4-BE49-F238E27FC236}">
                <a16:creationId xmlns:a16="http://schemas.microsoft.com/office/drawing/2014/main" id="{412B9687-32BD-EAC6-2033-C01E41B5D818}"/>
              </a:ext>
            </a:extLst>
          </p:cNvPr>
          <p:cNvSpPr txBox="1"/>
          <p:nvPr/>
        </p:nvSpPr>
        <p:spPr>
          <a:xfrm>
            <a:off x="29554240" y="24854890"/>
            <a:ext cx="14009297"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indent="-457200">
              <a:spcBef>
                <a:spcPts val="0"/>
              </a:spcBef>
              <a:spcAft>
                <a:spcPts val="0"/>
              </a:spcAft>
            </a:pPr>
            <a:r>
              <a:rPr lang="en-US" sz="2400" dirty="0">
                <a:latin typeface="Arial"/>
              </a:rPr>
              <a:t>Snoezelen Multi-Sensory Environments (n.d.). </a:t>
            </a:r>
            <a:r>
              <a:rPr lang="en-US" sz="2400" i="1" dirty="0">
                <a:latin typeface="Arial"/>
              </a:rPr>
              <a:t>History</a:t>
            </a:r>
            <a:r>
              <a:rPr lang="en-US" sz="2400" dirty="0">
                <a:latin typeface="Arial"/>
              </a:rPr>
              <a:t>. </a:t>
            </a:r>
            <a:r>
              <a:rPr lang="en-US" sz="2400" dirty="0">
                <a:latin typeface="Arial"/>
                <a:hlinkClick r:id="rId4"/>
              </a:rPr>
              <a:t>https://www.snoezelen.info/history/</a:t>
            </a:r>
            <a:r>
              <a:rPr lang="en-US" sz="2400" dirty="0">
                <a:latin typeface="Arial"/>
              </a:rPr>
              <a:t> </a:t>
            </a:r>
            <a:endParaRPr lang="en-US" sz="2400"/>
          </a:p>
          <a:p>
            <a:pPr indent="-457200">
              <a:spcBef>
                <a:spcPts val="0"/>
              </a:spcBef>
              <a:spcAft>
                <a:spcPts val="0"/>
              </a:spcAft>
            </a:pPr>
            <a:endParaRPr lang="en-US" sz="2400" dirty="0"/>
          </a:p>
          <a:p>
            <a:r>
              <a:rPr lang="en-US" sz="2400" err="1">
                <a:latin typeface="Arial"/>
                <a:cs typeface="Times"/>
              </a:rPr>
              <a:t>Zablotsky</a:t>
            </a:r>
            <a:r>
              <a:rPr lang="en-US" sz="2400" dirty="0">
                <a:latin typeface="Arial"/>
                <a:cs typeface="Times"/>
              </a:rPr>
              <a:t>, B., Black, L., Maenner, M., Schieve, L., Danielson, M., Bitsko, R., Blumberg, S.,</a:t>
            </a:r>
            <a:endParaRPr lang="en-US" sz="2400">
              <a:latin typeface="Arial"/>
            </a:endParaRPr>
          </a:p>
          <a:p>
            <a:pPr marL="457200" indent="-914400">
              <a:spcBef>
                <a:spcPts val="0"/>
              </a:spcBef>
              <a:spcAft>
                <a:spcPts val="0"/>
              </a:spcAft>
            </a:pPr>
            <a:r>
              <a:rPr lang="en-US" sz="2400" dirty="0">
                <a:latin typeface="Arial"/>
                <a:cs typeface="Times"/>
              </a:rPr>
              <a:t>Kogan, M. &amp; Boyle, C. (2019). Prevalence and trends of developmental disabilities</a:t>
            </a:r>
            <a:endParaRPr lang="en-US" sz="2400" dirty="0">
              <a:latin typeface="Arial"/>
            </a:endParaRPr>
          </a:p>
          <a:p>
            <a:pPr indent="-1579245"/>
            <a:r>
              <a:rPr lang="en-US" sz="2400" dirty="0">
                <a:latin typeface="Arial"/>
                <a:cs typeface="Times"/>
              </a:rPr>
              <a:t>among children the united states: 2009-2017. </a:t>
            </a:r>
            <a:r>
              <a:rPr lang="en-US" sz="2400" i="1" dirty="0">
                <a:latin typeface="Arial"/>
                <a:cs typeface="Times"/>
              </a:rPr>
              <a:t>Pediatrics</a:t>
            </a:r>
            <a:r>
              <a:rPr lang="en-US" sz="2400" dirty="0">
                <a:latin typeface="Arial"/>
                <a:cs typeface="Times"/>
              </a:rPr>
              <a:t>, 144(4). </a:t>
            </a:r>
            <a:r>
              <a:rPr lang="en-US" sz="2400" dirty="0">
                <a:latin typeface="Arial"/>
                <a:cs typeface="Times"/>
                <a:hlinkClick r:id="rId5"/>
              </a:rPr>
              <a:t>https://doi.org/10.1542/</a:t>
            </a:r>
            <a:endParaRPr lang="en-US" sz="2400">
              <a:latin typeface="Arial"/>
            </a:endParaRPr>
          </a:p>
          <a:p>
            <a:pPr indent="-1579245"/>
            <a:r>
              <a:rPr lang="en-US" sz="2400" dirty="0">
                <a:latin typeface="Arial"/>
                <a:cs typeface="Times"/>
              </a:rPr>
              <a:t>peds.2019-0811</a:t>
            </a:r>
            <a:endParaRPr lang="en-US" sz="2400">
              <a:latin typeface="Arial"/>
            </a:endParaRPr>
          </a:p>
          <a:p>
            <a:pPr indent="-457200">
              <a:spcBef>
                <a:spcPts val="0"/>
              </a:spcBef>
              <a:spcAft>
                <a:spcPts val="0"/>
              </a:spcAft>
            </a:pPr>
            <a:endParaRPr lang="en-US" sz="2400" dirty="0"/>
          </a:p>
          <a:p>
            <a:endParaRPr lang="en-US" sz="2400" dirty="0"/>
          </a:p>
        </p:txBody>
      </p:sp>
      <p:pic>
        <p:nvPicPr>
          <p:cNvPr id="12" name="Picture 11">
            <a:extLst>
              <a:ext uri="{FF2B5EF4-FFF2-40B4-BE49-F238E27FC236}">
                <a16:creationId xmlns:a16="http://schemas.microsoft.com/office/drawing/2014/main" id="{AE6D7D1B-517F-9F8F-9DC4-D0B9205DDB8A}"/>
              </a:ext>
            </a:extLst>
          </p:cNvPr>
          <p:cNvPicPr>
            <a:picLocks noChangeAspect="1"/>
          </p:cNvPicPr>
          <p:nvPr/>
        </p:nvPicPr>
        <p:blipFill>
          <a:blip r:embed="rId6"/>
          <a:stretch>
            <a:fillRect/>
          </a:stretch>
        </p:blipFill>
        <p:spPr>
          <a:xfrm>
            <a:off x="15294532" y="8393600"/>
            <a:ext cx="13030726" cy="5110274"/>
          </a:xfrm>
          <a:prstGeom prst="rect">
            <a:avLst/>
          </a:prstGeom>
        </p:spPr>
      </p:pic>
      <p:pic>
        <p:nvPicPr>
          <p:cNvPr id="13" name="Picture 12">
            <a:extLst>
              <a:ext uri="{FF2B5EF4-FFF2-40B4-BE49-F238E27FC236}">
                <a16:creationId xmlns:a16="http://schemas.microsoft.com/office/drawing/2014/main" id="{7568EDC6-0B52-0C54-A652-67A97370930D}"/>
              </a:ext>
            </a:extLst>
          </p:cNvPr>
          <p:cNvPicPr>
            <a:picLocks noChangeAspect="1"/>
          </p:cNvPicPr>
          <p:nvPr/>
        </p:nvPicPr>
        <p:blipFill>
          <a:blip r:embed="rId7"/>
          <a:stretch>
            <a:fillRect/>
          </a:stretch>
        </p:blipFill>
        <p:spPr>
          <a:xfrm>
            <a:off x="14751741" y="13490821"/>
            <a:ext cx="14370542" cy="6953060"/>
          </a:xfrm>
          <a:prstGeom prst="rect">
            <a:avLst/>
          </a:prstGeom>
        </p:spPr>
      </p:pic>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1172</TotalTime>
  <Words>1338</Words>
  <Application>Microsoft Office PowerPoint</Application>
  <PresentationFormat>Custom</PresentationFormat>
  <Paragraphs>91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Arial,Sans-Serif</vt:lpstr>
      <vt:lpstr>Calibri</vt:lpstr>
      <vt:lpstr>Watermark</vt:lpstr>
      <vt:lpstr>The Perspectives of Professionals of Behavior Exhibited by Children with Disabilities after Engagement in a Snoezelen Sensorimotor Room Treatment  Rikia Baker, OTS; Megan Carpenter, OTD, OTR/L, SCFES Department of Occupational Therapy  |  University of Alabama at Birmingham Mary Laura Day, MSOT, OTR/L  |  The Bell Center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Carpenter, Kathryn Megan</cp:lastModifiedBy>
  <cp:revision>1067</cp:revision>
  <dcterms:created xsi:type="dcterms:W3CDTF">2012-03-16T13:05:22Z</dcterms:created>
  <dcterms:modified xsi:type="dcterms:W3CDTF">2023-12-18T18:12:32Z</dcterms:modified>
</cp:coreProperties>
</file>