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1_0.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5ADC11-5668-CB03-B209-0A1A7F5F7F55}" name="Delzell, Emily S" initials="" userId="S::esd@uab.edu::634372ad-cb68-457a-be8d-267e3902ecc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5FED1F-A700-F8AF-1F5E-E79381167DCD}" v="1" dt="2023-11-13T20:14:01.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93"/>
    <p:restoredTop sz="94688"/>
  </p:normalViewPr>
  <p:slideViewPr>
    <p:cSldViewPr snapToObjects="1" showGuides="1">
      <p:cViewPr>
        <p:scale>
          <a:sx n="89" d="100"/>
          <a:sy n="89" d="100"/>
        </p:scale>
        <p:origin x="216" y="-9168"/>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l, Brittany Shantay" userId="S::bbell18@uab.edu::910fabc5-3418-44b8-9ce4-77226d73f91e" providerId="AD" clId="Web-{275FED1F-A700-F8AF-1F5E-E79381167DCD}"/>
    <pc:docChg chg="modSld">
      <pc:chgData name="Bell, Brittany Shantay" userId="S::bbell18@uab.edu::910fabc5-3418-44b8-9ce4-77226d73f91e" providerId="AD" clId="Web-{275FED1F-A700-F8AF-1F5E-E79381167DCD}" dt="2023-11-13T20:14:01.449" v="0"/>
      <pc:docMkLst>
        <pc:docMk/>
      </pc:docMkLst>
      <pc:sldChg chg="delSp">
        <pc:chgData name="Bell, Brittany Shantay" userId="S::bbell18@uab.edu::910fabc5-3418-44b8-9ce4-77226d73f91e" providerId="AD" clId="Web-{275FED1F-A700-F8AF-1F5E-E79381167DCD}" dt="2023-11-13T20:14:01.449" v="0"/>
        <pc:sldMkLst>
          <pc:docMk/>
          <pc:sldMk cId="0" sldId="257"/>
        </pc:sldMkLst>
        <pc:picChg chg="del">
          <ac:chgData name="Bell, Brittany Shantay" userId="S::bbell18@uab.edu::910fabc5-3418-44b8-9ce4-77226d73f91e" providerId="AD" clId="Web-{275FED1F-A700-F8AF-1F5E-E79381167DCD}" dt="2023-11-13T20:14:01.449" v="0"/>
          <ac:picMkLst>
            <pc:docMk/>
            <pc:sldMk cId="0" sldId="257"/>
            <ac:picMk id="21" creationId="{F7DC0621-830F-FABB-978F-8B5AB5D27FD5}"/>
          </ac:picMkLst>
        </pc:picChg>
      </pc:sldChg>
    </pc:docChg>
  </pc:docChgLst>
</pc:chgInfo>
</file>

<file path=ppt/comments/modernComment_101_0.xml><?xml version="1.0" encoding="utf-8"?>
<p188:cmLst xmlns:a="http://schemas.openxmlformats.org/drawingml/2006/main" xmlns:r="http://schemas.openxmlformats.org/officeDocument/2006/relationships" xmlns:p188="http://schemas.microsoft.com/office/powerpoint/2018/8/main">
  <p188:cm id="{D6DAB893-A297-CD45-9CF2-63FD07C6FC38}" authorId="{465ADC11-5668-CB03-B209-0A1A7F5F7F55}" created="2023-11-13T19:49:07.716">
    <ac:deMkLst xmlns:ac="http://schemas.microsoft.com/office/drawing/2013/main/command">
      <pc:docMk xmlns:pc="http://schemas.microsoft.com/office/powerpoint/2013/main/command"/>
      <pc:sldMk xmlns:pc="http://schemas.microsoft.com/office/powerpoint/2013/main/command" cId="0" sldId="257"/>
      <ac:spMk id="4" creationId="{0F0CD426-6F91-9CB1-5691-79FDBA688A06}"/>
    </ac:deMkLst>
    <p188:txBody>
      <a:bodyPr/>
      <a:lstStyle/>
      <a:p>
        <a:r>
          <a:rPr lang="en-US"/>
          <a:t>relieved from the burden of caregiving? I would add this. </a:t>
        </a:r>
      </a:p>
    </p188:txBody>
  </p188:cm>
  <p188:cm id="{2A8779CD-1FAF-5F4E-B449-7C8CA7FB4627}" authorId="{465ADC11-5668-CB03-B209-0A1A7F5F7F55}" created="2023-11-13T20:04:59.003">
    <ac:txMkLst xmlns:ac="http://schemas.microsoft.com/office/drawing/2013/main/command">
      <pc:docMk xmlns:pc="http://schemas.microsoft.com/office/powerpoint/2013/main/command"/>
      <pc:sldMk xmlns:pc="http://schemas.microsoft.com/office/powerpoint/2013/main/command" cId="0" sldId="257"/>
      <ac:spMk id="14" creationId="{88F05D73-1938-6E37-D5F1-51BDB5968A63}"/>
      <ac:txMk cp="32" len="34">
        <ac:context len="218" hash="2701804798"/>
      </ac:txMk>
    </ac:txMkLst>
    <p188:pos x="8526414" y="558149"/>
    <p188:txBody>
      <a:bodyPr/>
      <a:lstStyle/>
      <a:p>
        <a:r>
          <a:rPr lang="en-US"/>
          <a:t>You don’t need to use both “Dr. and list their degrees—just one or the other.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11/13/2023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97/psy.0000000000000497" TargetMode="External"/><Relationship Id="rId3" Type="http://schemas.microsoft.com/office/2018/10/relationships/comments" Target="../comments/modernComment_101_0.xml"/><Relationship Id="rId7" Type="http://schemas.openxmlformats.org/officeDocument/2006/relationships/hyperlink" Target="https://doi.org/10.11124/01938924-201513060-00018" TargetMode="External"/><Relationship Id="rId12" Type="http://schemas.openxmlformats.org/officeDocument/2006/relationships/hyperlink" Target="mailto:bbell18@uab.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80/00222216.2001.11949929" TargetMode="External"/><Relationship Id="rId11" Type="http://schemas.openxmlformats.org/officeDocument/2006/relationships/hyperlink" Target="https://doi.org/10.1177/14713012221093879" TargetMode="External"/><Relationship Id="rId5" Type="http://schemas.openxmlformats.org/officeDocument/2006/relationships/hyperlink" Target="https://doi.org/10.31887/dcns.2009.11.2/hbrodaty" TargetMode="External"/><Relationship Id="rId10" Type="http://schemas.openxmlformats.org/officeDocument/2006/relationships/hyperlink" Target="https://doi.org/10.1186/s12877-016-0403-2" TargetMode="External"/><Relationship Id="rId4" Type="http://schemas.openxmlformats.org/officeDocument/2006/relationships/hyperlink" Target="https://doi.org/10.3109/07380577.2013.867388" TargetMode="External"/><Relationship Id="rId9" Type="http://schemas.openxmlformats.org/officeDocument/2006/relationships/hyperlink" Target="https://doi.org/10.1111/scs.1262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4942020"/>
          </a:xfrm>
        </p:spPr>
        <p:txBody>
          <a:bodyPr/>
          <a:lstStyle/>
          <a:p>
            <a:pPr algn="ctr"/>
            <a:r>
              <a:rPr lang="en-US" sz="8800" dirty="0">
                <a:latin typeface="Times New Roman"/>
                <a:ea typeface="Cambria"/>
                <a:cs typeface="Times New Roman"/>
              </a:rPr>
              <a:t>Lived Experience of Informal Caregivers of Persons Living with Dementia in Engagement in Leisure, Social, and Self-Care Activities</a:t>
            </a:r>
            <a:br>
              <a:rPr lang="en-US" sz="8000" dirty="0">
                <a:latin typeface="Times New Roman"/>
                <a:cs typeface="Times New Roman"/>
              </a:rPr>
            </a:br>
            <a:r>
              <a:rPr lang="en-US" sz="7900" dirty="0">
                <a:solidFill>
                  <a:srgbClr val="000000"/>
                </a:solidFill>
                <a:latin typeface="Times New Roman"/>
                <a:ea typeface="Cambria"/>
                <a:cs typeface="Times New Roman"/>
              </a:rPr>
              <a:t> </a:t>
            </a:r>
            <a:r>
              <a:rPr lang="en-US" altLang="en-US" sz="5400" dirty="0">
                <a:latin typeface="Times New Roman"/>
                <a:ea typeface="Cambria"/>
                <a:cs typeface="Arial"/>
              </a:rPr>
              <a:t>Brittany Bell, OTS; </a:t>
            </a:r>
            <a:r>
              <a:rPr lang="en-US" sz="5400" dirty="0" err="1">
                <a:latin typeface="Times New Roman"/>
                <a:ea typeface="Cambria"/>
                <a:cs typeface="Times New Roman"/>
              </a:rPr>
              <a:t>Areum</a:t>
            </a:r>
            <a:r>
              <a:rPr lang="en-US" sz="5400" dirty="0">
                <a:latin typeface="Times New Roman"/>
                <a:ea typeface="Cambria"/>
                <a:cs typeface="Times New Roman"/>
              </a:rPr>
              <a:t> Han, PhD, OTR/L</a:t>
            </a:r>
            <a:br>
              <a:rPr lang="en-US" sz="7200" dirty="0">
                <a:latin typeface="Times New Roman"/>
                <a:ea typeface="Cambria"/>
                <a:cs typeface="Times New Roman"/>
              </a:rPr>
            </a:br>
            <a:r>
              <a:rPr lang="en-US" sz="5900" dirty="0">
                <a:solidFill>
                  <a:srgbClr val="000000"/>
                </a:solidFill>
                <a:latin typeface="Times New Roman"/>
                <a:ea typeface="Cambria"/>
                <a:cs typeface="Times New Roman"/>
              </a:rPr>
              <a:t> </a:t>
            </a:r>
            <a:r>
              <a:rPr lang="en-US" altLang="en-US" sz="3600" dirty="0">
                <a:latin typeface="Times New Roman"/>
                <a:ea typeface="Cambria"/>
                <a:cs typeface="Arial"/>
              </a:rPr>
              <a:t>Department of Occupational Therapy  |  University of Alabama at Birmingham</a:t>
            </a:r>
            <a:br>
              <a:rPr lang="en-US" altLang="en-US" sz="3600" dirty="0">
                <a:latin typeface="Times New Roman"/>
                <a:cs typeface="Arial" panose="020B0604020202020204" pitchFamily="34" charset="0"/>
              </a:rPr>
            </a:br>
            <a:r>
              <a:rPr lang="en-US" altLang="en-US" sz="3600" dirty="0">
                <a:latin typeface="Times New Roman"/>
                <a:ea typeface="Cambria"/>
                <a:cs typeface="Arial"/>
              </a:rPr>
              <a:t>Vivian Story, MSW  |  McCoy Adult Daycare</a:t>
            </a:r>
            <a:endParaRPr lang="en-US" altLang="en-US" sz="3600" baseline="30000" dirty="0">
              <a:latin typeface="Times New Roman"/>
              <a:ea typeface="Cambria"/>
              <a:cs typeface="Arial"/>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727739"/>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7489150"/>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381442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29" name="Rectangle 28">
            <a:extLst>
              <a:ext uri="{FF2B5EF4-FFF2-40B4-BE49-F238E27FC236}">
                <a16:creationId xmlns:a16="http://schemas.microsoft.com/office/drawing/2014/main" id="{9FBCB4EC-9239-E75F-D97F-FD48696657E9}"/>
              </a:ext>
            </a:extLst>
          </p:cNvPr>
          <p:cNvSpPr/>
          <p:nvPr/>
        </p:nvSpPr>
        <p:spPr>
          <a:xfrm>
            <a:off x="14996106"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4" name="TextBox 3">
            <a:extLst>
              <a:ext uri="{FF2B5EF4-FFF2-40B4-BE49-F238E27FC236}">
                <a16:creationId xmlns:a16="http://schemas.microsoft.com/office/drawing/2014/main" id="{0F0CD426-6F91-9CB1-5691-79FDBA688A06}"/>
              </a:ext>
            </a:extLst>
          </p:cNvPr>
          <p:cNvSpPr txBox="1"/>
          <p:nvPr/>
        </p:nvSpPr>
        <p:spPr>
          <a:xfrm>
            <a:off x="814575" y="8217621"/>
            <a:ext cx="13656104" cy="111722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b="1" dirty="0">
              <a:latin typeface="Times New Roman"/>
              <a:cs typeface="Times New Roman"/>
            </a:endParaRPr>
          </a:p>
          <a:p>
            <a:r>
              <a:rPr lang="en-US" sz="2400" b="1" dirty="0">
                <a:latin typeface="Times New Roman"/>
                <a:cs typeface="Times New Roman"/>
              </a:rPr>
              <a:t>Background</a:t>
            </a:r>
            <a:endParaRPr lang="en-US" dirty="0">
              <a:cs typeface="Times New Roman"/>
            </a:endParaRPr>
          </a:p>
          <a:p>
            <a:r>
              <a:rPr lang="en-US" sz="2400" dirty="0">
                <a:latin typeface="Times New Roman"/>
                <a:cs typeface="Times New Roman"/>
              </a:rPr>
              <a:t>Dementia</a:t>
            </a:r>
            <a:r>
              <a:rPr lang="en-US" sz="2400" kern="1200" dirty="0">
                <a:latin typeface="Times New Roman"/>
                <a:ea typeface="ヒラギノ角ゴ Pro W3"/>
                <a:cs typeface="Times New Roman"/>
              </a:rPr>
              <a:t> is one of the most difficult age-related irreversible disease that is common in older adults and</a:t>
            </a:r>
            <a:r>
              <a:rPr lang="en-US" sz="2400" dirty="0">
                <a:latin typeface="Times New Roman"/>
                <a:cs typeface="Times New Roman"/>
              </a:rPr>
              <a:t> </a:t>
            </a:r>
            <a:r>
              <a:rPr lang="en-US" sz="2400" kern="1200" dirty="0">
                <a:latin typeface="Times New Roman"/>
                <a:ea typeface="ヒラギノ角ゴ Pro W3"/>
                <a:cs typeface="Times New Roman"/>
              </a:rPr>
              <a:t>can affect their cognitive function and engagement in daily occupations </a:t>
            </a:r>
            <a:r>
              <a:rPr lang="en-US" sz="2400" b="0" i="0" kern="1200" dirty="0">
                <a:solidFill>
                  <a:srgbClr val="000000"/>
                </a:solidFill>
                <a:latin typeface="Times New Roman"/>
                <a:ea typeface="ヒラギノ角ゴ Pro W3"/>
                <a:cs typeface="Times New Roman"/>
              </a:rPr>
              <a:t>(Lauritzen et al., 2011)</a:t>
            </a:r>
            <a:r>
              <a:rPr lang="en-US" sz="2400" kern="1200" dirty="0">
                <a:latin typeface="Times New Roman"/>
                <a:ea typeface="ヒラギノ角ゴ Pro W3"/>
                <a:cs typeface="Times New Roman"/>
              </a:rPr>
              <a:t>. Caring for people with dementia (PWD) can be extremely overwhelming, causing a high caregiving burden (</a:t>
            </a:r>
            <a:r>
              <a:rPr lang="en-US" sz="2400" b="0" i="0" kern="1200" dirty="0">
                <a:solidFill>
                  <a:srgbClr val="000000"/>
                </a:solidFill>
                <a:latin typeface="Times New Roman"/>
                <a:ea typeface="ヒラギノ角ゴ Pro W3"/>
                <a:cs typeface="Times New Roman"/>
              </a:rPr>
              <a:t>Amella &amp; Batchelor-Aselage, 2013</a:t>
            </a:r>
            <a:r>
              <a:rPr lang="en-US" sz="2400" kern="1200" dirty="0">
                <a:latin typeface="Times New Roman"/>
                <a:ea typeface="ヒラギノ角ゴ Pro W3"/>
                <a:cs typeface="Times New Roman"/>
              </a:rPr>
              <a:t>). Informal caregivers of PWD may have fewer engagements in leisure, social, and selfcare activities, which may lead to isolation, depression, loneliness, anxiety, and exhaustion (</a:t>
            </a:r>
            <a:r>
              <a:rPr lang="en-US" sz="2400" b="0" i="0" kern="1200" dirty="0" err="1">
                <a:solidFill>
                  <a:srgbClr val="000000"/>
                </a:solidFill>
                <a:latin typeface="Times New Roman"/>
                <a:ea typeface="ヒラギノ角ゴ Pro W3"/>
                <a:cs typeface="Times New Roman"/>
              </a:rPr>
              <a:t>Pudelewicz</a:t>
            </a:r>
            <a:r>
              <a:rPr lang="en-US" sz="2400" b="0" i="0" kern="1200" dirty="0">
                <a:solidFill>
                  <a:srgbClr val="000000"/>
                </a:solidFill>
                <a:latin typeface="Times New Roman"/>
                <a:ea typeface="ヒラギノ角ゴ Pro W3"/>
                <a:cs typeface="Times New Roman"/>
              </a:rPr>
              <a:t> et al., 2019</a:t>
            </a:r>
            <a:r>
              <a:rPr lang="en-US" sz="2400" kern="1200" dirty="0">
                <a:latin typeface="Times New Roman"/>
                <a:ea typeface="ヒラギノ角ゴ Pro W3"/>
                <a:cs typeface="Times New Roman"/>
              </a:rPr>
              <a:t>).</a:t>
            </a:r>
            <a:r>
              <a:rPr lang="en-US" sz="2400" dirty="0">
                <a:latin typeface="Times New Roman"/>
                <a:cs typeface="Times New Roman"/>
              </a:rPr>
              <a:t> </a:t>
            </a:r>
            <a:endParaRPr lang="en-US" dirty="0"/>
          </a:p>
          <a:p>
            <a:pPr algn="l" rtl="0"/>
            <a:endParaRPr lang="en-US" sz="2400" dirty="0">
              <a:latin typeface="Times New Roman"/>
            </a:endParaRPr>
          </a:p>
          <a:p>
            <a:r>
              <a:rPr lang="en-US" sz="2400" kern="1200" dirty="0">
                <a:latin typeface="Times New Roman"/>
                <a:ea typeface="ヒラギノ角ゴ Pro W3"/>
                <a:cs typeface="Times New Roman"/>
              </a:rPr>
              <a:t>Caregivers frequently overlook their own health care needs to assist family members, resulting in caregiver health and well-being deteriorating </a:t>
            </a:r>
            <a:r>
              <a:rPr lang="en-US" sz="2400" b="0" i="0" kern="1200" dirty="0">
                <a:solidFill>
                  <a:srgbClr val="000000"/>
                </a:solidFill>
                <a:latin typeface="Times New Roman"/>
                <a:ea typeface="ヒラギノ角ゴ Pro W3"/>
                <a:cs typeface="Times New Roman"/>
              </a:rPr>
              <a:t>(</a:t>
            </a:r>
            <a:r>
              <a:rPr lang="en-US" sz="2400" b="0" i="0" kern="1200" dirty="0" err="1">
                <a:solidFill>
                  <a:srgbClr val="000000"/>
                </a:solidFill>
                <a:latin typeface="Times New Roman"/>
                <a:ea typeface="ヒラギノ角ゴ Pro W3"/>
                <a:cs typeface="Times New Roman"/>
              </a:rPr>
              <a:t>Mausbach</a:t>
            </a:r>
            <a:r>
              <a:rPr lang="en-US" sz="2400" dirty="0">
                <a:solidFill>
                  <a:srgbClr val="000000"/>
                </a:solidFill>
                <a:latin typeface="Times New Roman"/>
                <a:cs typeface="Times New Roman"/>
              </a:rPr>
              <a:t> et al.,</a:t>
            </a:r>
            <a:r>
              <a:rPr lang="en-US" sz="2400" b="0" i="0" kern="1200" dirty="0">
                <a:solidFill>
                  <a:srgbClr val="000000"/>
                </a:solidFill>
                <a:latin typeface="Times New Roman"/>
                <a:ea typeface="ヒラギノ角ゴ Pro W3"/>
                <a:cs typeface="Times New Roman"/>
              </a:rPr>
              <a:t> 2017</a:t>
            </a:r>
            <a:r>
              <a:rPr lang="en-US" sz="2400" kern="1200" dirty="0">
                <a:latin typeface="Times New Roman"/>
                <a:ea typeface="ヒラギノ角ゴ Pro W3"/>
                <a:cs typeface="Times New Roman"/>
              </a:rPr>
              <a:t>). Coping mechanics such as participation in recreational activities, social connections, community organizations, or any preferred enjoyment play an essential part in balancing and limiting the impact on caregivers experience (</a:t>
            </a:r>
            <a:r>
              <a:rPr lang="en-US" sz="2400" b="0" i="0" kern="1200" dirty="0" err="1">
                <a:solidFill>
                  <a:srgbClr val="000000"/>
                </a:solidFill>
                <a:latin typeface="Times New Roman"/>
                <a:ea typeface="ヒラギノ角ゴ Pro W3"/>
                <a:cs typeface="Times New Roman"/>
              </a:rPr>
              <a:t>Pudelewicz</a:t>
            </a:r>
            <a:r>
              <a:rPr lang="en-US" sz="2400" b="0" i="0" kern="1200" dirty="0">
                <a:solidFill>
                  <a:srgbClr val="000000"/>
                </a:solidFill>
                <a:latin typeface="Times New Roman"/>
                <a:ea typeface="ヒラギノ角ゴ Pro W3"/>
                <a:cs typeface="Times New Roman"/>
              </a:rPr>
              <a:t> et al., 2019</a:t>
            </a:r>
            <a:r>
              <a:rPr lang="en-US" sz="2400" kern="1200" dirty="0">
                <a:latin typeface="Times New Roman"/>
                <a:ea typeface="ヒラギノ角ゴ Pro W3"/>
                <a:cs typeface="Times New Roman"/>
              </a:rPr>
              <a:t>). Engagement in leisure activities and</a:t>
            </a:r>
            <a:r>
              <a:rPr lang="en-US" sz="2400" dirty="0">
                <a:latin typeface="Times New Roman"/>
                <a:cs typeface="Times New Roman"/>
              </a:rPr>
              <a:t> </a:t>
            </a:r>
            <a:r>
              <a:rPr lang="en-US" sz="2400" kern="1200" dirty="0">
                <a:latin typeface="Times New Roman"/>
                <a:ea typeface="ヒラギノ角ゴ Pro W3"/>
                <a:cs typeface="Times New Roman"/>
              </a:rPr>
              <a:t>social participation is beneficial to the caregivers’ mind and body outside of their call of duty (</a:t>
            </a:r>
            <a:r>
              <a:rPr lang="en-US" sz="2400" b="0" i="0" kern="1200" dirty="0" err="1">
                <a:solidFill>
                  <a:srgbClr val="000000"/>
                </a:solidFill>
                <a:latin typeface="Times New Roman"/>
                <a:ea typeface="ヒラギノ角ゴ Pro W3"/>
                <a:cs typeface="Times New Roman"/>
              </a:rPr>
              <a:t>Pudelewicz</a:t>
            </a:r>
            <a:r>
              <a:rPr lang="en-US" sz="2400" b="0" i="0" kern="1200" dirty="0">
                <a:solidFill>
                  <a:srgbClr val="000000"/>
                </a:solidFill>
                <a:latin typeface="Times New Roman"/>
                <a:ea typeface="ヒラギノ角ゴ Pro W3"/>
                <a:cs typeface="Times New Roman"/>
              </a:rPr>
              <a:t> et al., 2019</a:t>
            </a:r>
            <a:r>
              <a:rPr lang="en-US" sz="2400" kern="1200" dirty="0">
                <a:latin typeface="Times New Roman"/>
                <a:ea typeface="ヒラギノ角ゴ Pro W3"/>
                <a:cs typeface="Times New Roman"/>
              </a:rPr>
              <a:t>).</a:t>
            </a:r>
            <a:r>
              <a:rPr lang="en-US" sz="2400" dirty="0">
                <a:latin typeface="Times New Roman"/>
                <a:cs typeface="Times New Roman"/>
              </a:rPr>
              <a:t> </a:t>
            </a:r>
            <a:endParaRPr lang="en-US" sz="2400" kern="1200" dirty="0">
              <a:latin typeface="Times New Roman"/>
              <a:ea typeface="ヒラギノ角ゴ Pro W3"/>
              <a:cs typeface="Times New Roman"/>
            </a:endParaRPr>
          </a:p>
          <a:p>
            <a:pPr algn="l" rtl="0"/>
            <a:endParaRPr lang="en-US" sz="2400" dirty="0">
              <a:latin typeface="Times New Roman"/>
            </a:endParaRPr>
          </a:p>
          <a:p>
            <a:r>
              <a:rPr lang="en-US" sz="2400" b="1" kern="1200" dirty="0">
                <a:latin typeface="Times New Roman"/>
                <a:ea typeface="ヒラギノ角ゴ Pro W3"/>
                <a:cs typeface="Times New Roman"/>
              </a:rPr>
              <a:t>Purpose</a:t>
            </a:r>
            <a:endParaRPr lang="en-US" sz="2400" dirty="0">
              <a:latin typeface="Times New Roman"/>
              <a:cs typeface="Times New Roman"/>
            </a:endParaRPr>
          </a:p>
          <a:p>
            <a:r>
              <a:rPr lang="en-US" sz="2400" b="1" dirty="0">
                <a:latin typeface="Times New Roman"/>
                <a:cs typeface="Times New Roman"/>
              </a:rPr>
              <a:t>To</a:t>
            </a:r>
            <a:r>
              <a:rPr lang="en-US" sz="2400" b="1" kern="1200" dirty="0">
                <a:latin typeface="Times New Roman"/>
                <a:ea typeface="ヒラギノ角ゴ Pro W3"/>
                <a:cs typeface="Times New Roman"/>
              </a:rPr>
              <a:t> explore the lived experience of informal caregivers of people living with dementia regarding their engagement in leisure, social, and self-care activities.</a:t>
            </a:r>
            <a:r>
              <a:rPr lang="en-US" sz="2400" b="1" dirty="0">
                <a:latin typeface="Times New Roman"/>
                <a:cs typeface="Times New Roman"/>
              </a:rPr>
              <a:t> </a:t>
            </a:r>
            <a:endParaRPr lang="en-US" b="1" dirty="0"/>
          </a:p>
          <a:p>
            <a:endParaRPr lang="en-US" sz="2400" dirty="0">
              <a:latin typeface="Times New Roman"/>
              <a:cs typeface="Times New Roman"/>
            </a:endParaRPr>
          </a:p>
          <a:p>
            <a:pPr algn="l" rtl="0"/>
            <a:r>
              <a:rPr lang="en-US" sz="2400" b="1" kern="1200" dirty="0">
                <a:latin typeface="Times New Roman"/>
                <a:ea typeface="ヒラギノ角ゴ Pro W3"/>
                <a:cs typeface="Times New Roman"/>
              </a:rPr>
              <a:t>Outcome</a:t>
            </a:r>
          </a:p>
          <a:p>
            <a:pPr marL="342900" indent="-342900" algn="l" rtl="0">
              <a:buFont typeface="Arial"/>
              <a:buChar char="•"/>
            </a:pPr>
            <a:r>
              <a:rPr lang="en-US" sz="2400" kern="1200" dirty="0">
                <a:latin typeface="Times New Roman"/>
                <a:ea typeface="ヒラギノ角ゴ Pro W3"/>
                <a:cs typeface="Times New Roman"/>
              </a:rPr>
              <a:t>Understand directly how caregivers of PWD partake in leisure, social, and self-care activities while being relieved from the burden. </a:t>
            </a:r>
          </a:p>
          <a:p>
            <a:pPr marL="342900" indent="-342900">
              <a:buFont typeface="Arial"/>
              <a:buChar char="•"/>
            </a:pPr>
            <a:r>
              <a:rPr lang="en-US" sz="2400" kern="1200" dirty="0">
                <a:latin typeface="Times New Roman"/>
                <a:ea typeface="ヒラギノ角ゴ Pro W3"/>
                <a:cs typeface="Times New Roman"/>
              </a:rPr>
              <a:t>Recognize the challenges that caregivers of PWD endure when engaging in activities. </a:t>
            </a:r>
            <a:r>
              <a:rPr lang="en-US" sz="2400" dirty="0">
                <a:latin typeface="Times New Roman"/>
                <a:cs typeface="Times New Roman"/>
              </a:rPr>
              <a:t> </a:t>
            </a: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p:txBody>
      </p:sp>
      <p:sp>
        <p:nvSpPr>
          <p:cNvPr id="5" name="TextBox 4">
            <a:extLst>
              <a:ext uri="{FF2B5EF4-FFF2-40B4-BE49-F238E27FC236}">
                <a16:creationId xmlns:a16="http://schemas.microsoft.com/office/drawing/2014/main" id="{1AEB1A70-B8F9-2534-4C65-17A5B414636A}"/>
              </a:ext>
            </a:extLst>
          </p:cNvPr>
          <p:cNvSpPr txBox="1"/>
          <p:nvPr/>
        </p:nvSpPr>
        <p:spPr>
          <a:xfrm>
            <a:off x="801163" y="20556031"/>
            <a:ext cx="13575567" cy="93256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dirty="0">
              <a:latin typeface="Times New Roman"/>
              <a:cs typeface="Times New Roman"/>
            </a:endParaRPr>
          </a:p>
          <a:p>
            <a:r>
              <a:rPr lang="en-US" sz="2400" dirty="0">
                <a:latin typeface="Times New Roman"/>
                <a:cs typeface="Times New Roman"/>
              </a:rPr>
              <a:t>Qualitative data was gathered through participants, survey, and interviews at McCoy Adult Daycare in Birmingham, AL.</a:t>
            </a:r>
            <a:endParaRPr lang="en-US" dirty="0"/>
          </a:p>
          <a:p>
            <a:endParaRPr lang="en-US" sz="2400" dirty="0">
              <a:latin typeface="Times New Roman"/>
              <a:cs typeface="Times New Roman"/>
            </a:endParaRPr>
          </a:p>
          <a:p>
            <a:r>
              <a:rPr lang="en-US" sz="2400" b="1" dirty="0">
                <a:latin typeface="Times New Roman"/>
                <a:cs typeface="Times New Roman"/>
              </a:rPr>
              <a:t>Recruitment</a:t>
            </a:r>
            <a:endParaRPr lang="en-US" dirty="0"/>
          </a:p>
          <a:p>
            <a:r>
              <a:rPr lang="en-US" sz="2400" dirty="0">
                <a:latin typeface="Arial"/>
                <a:cs typeface="Arial"/>
              </a:rPr>
              <a:t>•</a:t>
            </a:r>
            <a:r>
              <a:rPr lang="en-US" sz="2400" dirty="0">
                <a:latin typeface="Times New Roman"/>
                <a:cs typeface="Times New Roman"/>
              </a:rPr>
              <a:t>Participants were recruited through a flyer on display at McCoy and word of mouth from the site director.</a:t>
            </a:r>
            <a:endParaRPr lang="en-US" dirty="0"/>
          </a:p>
          <a:p>
            <a:endParaRPr lang="en-US" sz="2400" dirty="0">
              <a:latin typeface="Times New Roman"/>
              <a:cs typeface="Times New Roman"/>
            </a:endParaRPr>
          </a:p>
          <a:p>
            <a:r>
              <a:rPr lang="en-US" sz="2400" b="1" dirty="0">
                <a:latin typeface="Times New Roman"/>
                <a:cs typeface="Times New Roman"/>
              </a:rPr>
              <a:t>Interview and Survey</a:t>
            </a:r>
            <a:endParaRPr lang="en-US" dirty="0"/>
          </a:p>
          <a:p>
            <a:r>
              <a:rPr lang="en-US" sz="2400" dirty="0">
                <a:latin typeface="Arial"/>
                <a:cs typeface="Arial"/>
              </a:rPr>
              <a:t>•</a:t>
            </a:r>
            <a:r>
              <a:rPr lang="en-US" sz="2400" dirty="0">
                <a:latin typeface="Times New Roman"/>
                <a:cs typeface="Times New Roman"/>
              </a:rPr>
              <a:t>Data were collected through an individual 20–45 min semi-structured interview via Zoom and in-person. </a:t>
            </a:r>
            <a:endParaRPr lang="en-US" dirty="0"/>
          </a:p>
          <a:p>
            <a:r>
              <a:rPr lang="en-US" sz="2400" dirty="0">
                <a:latin typeface="Arial"/>
                <a:cs typeface="Arial"/>
              </a:rPr>
              <a:t>•</a:t>
            </a:r>
            <a:r>
              <a:rPr lang="en-US" sz="2400" dirty="0">
                <a:latin typeface="Times New Roman"/>
                <a:cs typeface="Times New Roman"/>
              </a:rPr>
              <a:t>Interview questions included seven open-ended questions focusing on experience in engagement in leisure, social, and self-care activities.</a:t>
            </a:r>
            <a:endParaRPr lang="en-US" dirty="0"/>
          </a:p>
          <a:p>
            <a:r>
              <a:rPr lang="en-US" sz="2400" dirty="0">
                <a:latin typeface="Arial"/>
                <a:cs typeface="Arial"/>
              </a:rPr>
              <a:t>•</a:t>
            </a:r>
            <a:r>
              <a:rPr lang="en-US" sz="2400" dirty="0">
                <a:latin typeface="Times New Roman"/>
                <a:cs typeface="Times New Roman"/>
              </a:rPr>
              <a:t>A demographic background intake form (survey) was utilized to collect participants’ background information, including age, gender, martial status, ethnicity, education level, years of caregiving, and relationship to PWD.</a:t>
            </a:r>
            <a:endParaRPr lang="en-US" dirty="0"/>
          </a:p>
          <a:p>
            <a:endParaRPr lang="en-US" sz="2400" b="1" dirty="0">
              <a:latin typeface="Times New Roman"/>
              <a:cs typeface="Times New Roman"/>
            </a:endParaRPr>
          </a:p>
          <a:p>
            <a:r>
              <a:rPr lang="en-US" sz="2400" b="1" dirty="0">
                <a:latin typeface="Times New Roman"/>
                <a:cs typeface="Times New Roman"/>
              </a:rPr>
              <a:t>Data Analysis</a:t>
            </a:r>
            <a:endParaRPr lang="en-US" dirty="0"/>
          </a:p>
          <a:p>
            <a:r>
              <a:rPr lang="en-US" sz="2400" dirty="0">
                <a:latin typeface="Arial"/>
                <a:cs typeface="Arial"/>
              </a:rPr>
              <a:t>•</a:t>
            </a:r>
            <a:r>
              <a:rPr lang="en-US" sz="2400" dirty="0">
                <a:latin typeface="Times New Roman"/>
                <a:cs typeface="Times New Roman"/>
              </a:rPr>
              <a:t>Interviews were transcribed verbatim and analyzed following the interpretative phenomenological analysis of methodology and open coding. </a:t>
            </a:r>
            <a:endParaRPr lang="en-US" dirty="0"/>
          </a:p>
          <a:p>
            <a:endParaRPr lang="en-US" sz="2400" dirty="0">
              <a:cs typeface="Arial"/>
            </a:endParaRPr>
          </a:p>
          <a:p>
            <a:r>
              <a:rPr lang="en-US" sz="2400" b="1" dirty="0">
                <a:latin typeface="Times New Roman"/>
                <a:cs typeface="Times New Roman"/>
              </a:rPr>
              <a:t>Participants </a:t>
            </a:r>
            <a:endParaRPr lang="en-US" dirty="0"/>
          </a:p>
          <a:p>
            <a:r>
              <a:rPr lang="en-US" sz="2400" dirty="0">
                <a:latin typeface="Arial"/>
                <a:cs typeface="Arial"/>
              </a:rPr>
              <a:t>•</a:t>
            </a:r>
            <a:r>
              <a:rPr lang="en-US" sz="2400" dirty="0">
                <a:latin typeface="Times New Roman"/>
                <a:cs typeface="Times New Roman"/>
              </a:rPr>
              <a:t>Four family caregivers of PWD participated: three females (two sisters and one daughter) and one male (brother). </a:t>
            </a:r>
            <a:endParaRPr lang="en-US" dirty="0"/>
          </a:p>
          <a:p>
            <a:r>
              <a:rPr lang="en-US" sz="2400" dirty="0">
                <a:latin typeface="Arial"/>
                <a:cs typeface="Arial"/>
              </a:rPr>
              <a:t>•</a:t>
            </a:r>
            <a:r>
              <a:rPr lang="en-US" sz="2400" dirty="0">
                <a:latin typeface="Times New Roman"/>
                <a:cs typeface="Times New Roman"/>
              </a:rPr>
              <a:t>African Americans with age ranging from 62 to 77 years</a:t>
            </a:r>
            <a:endParaRPr lang="en-US" dirty="0"/>
          </a:p>
          <a:p>
            <a:r>
              <a:rPr lang="en-US" sz="2400" dirty="0">
                <a:latin typeface="Arial"/>
                <a:cs typeface="Arial"/>
              </a:rPr>
              <a:t>•</a:t>
            </a:r>
            <a:r>
              <a:rPr lang="en-US" sz="2400" dirty="0">
                <a:latin typeface="Times New Roman"/>
                <a:cs typeface="Times New Roman"/>
              </a:rPr>
              <a:t>50% retired and 50% employed part-time </a:t>
            </a:r>
            <a:endParaRPr lang="en-US" dirty="0"/>
          </a:p>
          <a:p>
            <a:endParaRPr lang="en-US" sz="2400" kern="1200" dirty="0">
              <a:latin typeface="Times New Roman"/>
              <a:ea typeface="ヒラギノ角ゴ Pro W3"/>
              <a:cs typeface="Times New Roman"/>
            </a:endParaRPr>
          </a:p>
        </p:txBody>
      </p:sp>
      <p:sp>
        <p:nvSpPr>
          <p:cNvPr id="6" name="TextBox 5">
            <a:extLst>
              <a:ext uri="{FF2B5EF4-FFF2-40B4-BE49-F238E27FC236}">
                <a16:creationId xmlns:a16="http://schemas.microsoft.com/office/drawing/2014/main" id="{7BED858C-A158-C196-AC5F-A51E95F2A86D}"/>
              </a:ext>
            </a:extLst>
          </p:cNvPr>
          <p:cNvSpPr txBox="1"/>
          <p:nvPr/>
        </p:nvSpPr>
        <p:spPr>
          <a:xfrm>
            <a:off x="29698902" y="20493800"/>
            <a:ext cx="14026549" cy="72943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Times New Roman"/>
                <a:cs typeface="Times New Roman"/>
              </a:rPr>
              <a:t>Amella, E. J., &amp; Batchelor-Aselage, M. B. (2013). Facilitating ADLs by caregivers of persons with dementia: The C3P model</a:t>
            </a:r>
            <a:r>
              <a:rPr lang="en-US" i="1" dirty="0">
                <a:latin typeface="Times New Roman"/>
                <a:cs typeface="Times New Roman"/>
              </a:rPr>
              <a:t>. Occupational Therapy In Health Care</a:t>
            </a:r>
            <a:r>
              <a:rPr lang="en-US" dirty="0">
                <a:latin typeface="Times New Roman"/>
                <a:cs typeface="Times New Roman"/>
              </a:rPr>
              <a:t>, </a:t>
            </a:r>
            <a:r>
              <a:rPr lang="en-US" i="1" dirty="0">
                <a:latin typeface="Times New Roman"/>
                <a:cs typeface="Times New Roman"/>
              </a:rPr>
              <a:t>28</a:t>
            </a:r>
            <a:r>
              <a:rPr lang="en-US" dirty="0">
                <a:latin typeface="Times New Roman"/>
                <a:cs typeface="Times New Roman"/>
              </a:rPr>
              <a:t>(1), 51–61. </a:t>
            </a:r>
            <a:r>
              <a:rPr lang="en-US" dirty="0">
                <a:solidFill>
                  <a:srgbClr val="9A5E06"/>
                </a:solidFill>
                <a:latin typeface="Times New Roman"/>
                <a:cs typeface="Times New Roman"/>
                <a:hlinkClick r:id="rId4"/>
              </a:rPr>
              <a:t>https://doi.org/10.3109/07380577.2013.867388</a:t>
            </a:r>
            <a:r>
              <a:rPr lang="en-US" dirty="0">
                <a:latin typeface="Times New Roman"/>
                <a:cs typeface="Times New Roman"/>
              </a:rPr>
              <a:t> </a:t>
            </a:r>
          </a:p>
          <a:p>
            <a:endParaRPr lang="en-US" dirty="0">
              <a:latin typeface="Times New Roman"/>
              <a:cs typeface="Times New Roman"/>
            </a:endParaRPr>
          </a:p>
          <a:p>
            <a:r>
              <a:rPr lang="en-US" dirty="0" err="1">
                <a:latin typeface="Times New Roman"/>
                <a:cs typeface="Arial"/>
              </a:rPr>
              <a:t>Brodaty</a:t>
            </a:r>
            <a:r>
              <a:rPr lang="en-US" dirty="0">
                <a:latin typeface="Times New Roman"/>
                <a:cs typeface="Arial"/>
              </a:rPr>
              <a:t>, H., &amp; Donkin, M. (2009). Family caregivers of people with dementia. </a:t>
            </a:r>
            <a:r>
              <a:rPr lang="en-US" i="1" dirty="0">
                <a:latin typeface="Times New Roman"/>
                <a:cs typeface="Arial"/>
              </a:rPr>
              <a:t>Dialogues in Clinical Neuroscience</a:t>
            </a:r>
            <a:r>
              <a:rPr lang="en-US" dirty="0">
                <a:latin typeface="Times New Roman"/>
                <a:cs typeface="Arial"/>
              </a:rPr>
              <a:t>, </a:t>
            </a:r>
            <a:r>
              <a:rPr lang="en-US" i="1" dirty="0">
                <a:latin typeface="Times New Roman"/>
                <a:cs typeface="Arial"/>
              </a:rPr>
              <a:t>11</a:t>
            </a:r>
            <a:r>
              <a:rPr lang="en-US" dirty="0">
                <a:latin typeface="Times New Roman"/>
                <a:cs typeface="Arial"/>
              </a:rPr>
              <a:t>(2), 217–228. </a:t>
            </a:r>
            <a:r>
              <a:rPr lang="en-US" dirty="0">
                <a:latin typeface="Times New Roman"/>
                <a:cs typeface="Arial"/>
                <a:hlinkClick r:id="rId5"/>
              </a:rPr>
              <a:t>https://doi.org/10.31887/dcns.2009.11.2/hbrodaty</a:t>
            </a:r>
            <a:r>
              <a:rPr lang="en-US" dirty="0">
                <a:latin typeface="Times New Roman"/>
                <a:cs typeface="Arial"/>
              </a:rPr>
              <a:t> </a:t>
            </a:r>
            <a:endParaRPr lang="en-US" dirty="0">
              <a:latin typeface="Times New Roman"/>
            </a:endParaRPr>
          </a:p>
          <a:p>
            <a:endParaRPr lang="en-US" dirty="0">
              <a:latin typeface="Times New Roman"/>
              <a:cs typeface="Arial"/>
            </a:endParaRPr>
          </a:p>
          <a:p>
            <a:r>
              <a:rPr lang="en-US" dirty="0">
                <a:latin typeface="Times New Roman"/>
                <a:cs typeface="Arial"/>
              </a:rPr>
              <a:t>Dunn, N. J., &amp; Strain, L. A. (2001). Caregivers at risk?: Changes in Leisure Participation. </a:t>
            </a:r>
            <a:r>
              <a:rPr lang="en-US" i="1" dirty="0">
                <a:latin typeface="Times New Roman"/>
                <a:cs typeface="Arial"/>
              </a:rPr>
              <a:t>Journal of Leisure Research</a:t>
            </a:r>
            <a:r>
              <a:rPr lang="en-US" dirty="0">
                <a:latin typeface="Times New Roman"/>
                <a:cs typeface="Arial"/>
              </a:rPr>
              <a:t>, </a:t>
            </a:r>
            <a:r>
              <a:rPr lang="en-US" i="1" dirty="0">
                <a:latin typeface="Times New Roman"/>
                <a:cs typeface="Arial"/>
              </a:rPr>
              <a:t>33</a:t>
            </a:r>
            <a:r>
              <a:rPr lang="en-US" dirty="0">
                <a:latin typeface="Times New Roman"/>
                <a:cs typeface="Arial"/>
              </a:rPr>
              <a:t>(1), 32–55. </a:t>
            </a:r>
            <a:r>
              <a:rPr lang="en-US" dirty="0">
                <a:latin typeface="Times New Roman"/>
                <a:cs typeface="Arial"/>
                <a:hlinkClick r:id="rId6"/>
              </a:rPr>
              <a:t>https://doi.org/10.1080/00222216.2001.11949929</a:t>
            </a:r>
            <a:r>
              <a:rPr lang="en-US" dirty="0">
                <a:latin typeface="Times New Roman"/>
                <a:cs typeface="Arial"/>
              </a:rPr>
              <a:t> </a:t>
            </a:r>
            <a:endParaRPr lang="en-US" dirty="0">
              <a:latin typeface="Times New Roman"/>
            </a:endParaRPr>
          </a:p>
          <a:p>
            <a:br>
              <a:rPr lang="en-US" dirty="0">
                <a:latin typeface="Times New Roman"/>
                <a:cs typeface="Times New Roman"/>
              </a:rPr>
            </a:br>
            <a:r>
              <a:rPr lang="en-US" dirty="0">
                <a:latin typeface="Times New Roman"/>
                <a:cs typeface="Times New Roman"/>
              </a:rPr>
              <a:t> Lauritzen, J., Pedersen, P. U., Sørensen, E. E., &amp; Bjerrum, M. B. (2015). The meaningfulness of participating in support groups for informal caregivers of older adults with dementia: A systematic review. </a:t>
            </a:r>
            <a:r>
              <a:rPr lang="en-US" i="1" dirty="0">
                <a:latin typeface="Times New Roman"/>
                <a:cs typeface="Times New Roman"/>
              </a:rPr>
              <a:t>JBI Database of Systematic Reviews and Implementation Reports</a:t>
            </a:r>
            <a:r>
              <a:rPr lang="en-US" dirty="0">
                <a:latin typeface="Times New Roman"/>
                <a:cs typeface="Times New Roman"/>
              </a:rPr>
              <a:t>, </a:t>
            </a:r>
            <a:r>
              <a:rPr lang="en-US" i="1" dirty="0">
                <a:latin typeface="Times New Roman"/>
                <a:cs typeface="Times New Roman"/>
              </a:rPr>
              <a:t>13</a:t>
            </a:r>
            <a:r>
              <a:rPr lang="en-US" dirty="0">
                <a:latin typeface="Times New Roman"/>
                <a:cs typeface="Times New Roman"/>
              </a:rPr>
              <a:t>(6), 373–433. </a:t>
            </a:r>
            <a:r>
              <a:rPr lang="en-US" dirty="0">
                <a:solidFill>
                  <a:srgbClr val="9A5E06"/>
                </a:solidFill>
                <a:latin typeface="Times New Roman"/>
                <a:cs typeface="Times New Roman"/>
                <a:hlinkClick r:id="rId7"/>
              </a:rPr>
              <a:t>https://doi.org/10.11124/01938924-201513060-00018</a:t>
            </a:r>
            <a:r>
              <a:rPr lang="en-US" dirty="0">
                <a:latin typeface="Times New Roman"/>
                <a:cs typeface="Times New Roman"/>
              </a:rPr>
              <a:t> </a:t>
            </a:r>
            <a:endParaRPr lang="en-US" dirty="0">
              <a:latin typeface="Times New Roman"/>
            </a:endParaRPr>
          </a:p>
          <a:p>
            <a:br>
              <a:rPr lang="en-US" dirty="0">
                <a:latin typeface="Times New Roman"/>
                <a:cs typeface="Times New Roman"/>
              </a:rPr>
            </a:br>
            <a:r>
              <a:rPr lang="en-US" dirty="0">
                <a:latin typeface="Times New Roman"/>
                <a:cs typeface="Times New Roman"/>
              </a:rPr>
              <a:t>Mausbach, B. T., Romero-Moreno, R., Bos, T., von </a:t>
            </a:r>
            <a:r>
              <a:rPr lang="en-US" dirty="0" err="1">
                <a:latin typeface="Times New Roman"/>
                <a:cs typeface="Times New Roman"/>
              </a:rPr>
              <a:t>Känel</a:t>
            </a:r>
            <a:r>
              <a:rPr lang="en-US" dirty="0">
                <a:latin typeface="Times New Roman"/>
                <a:cs typeface="Times New Roman"/>
              </a:rPr>
              <a:t>, R., Ziegler, M. G., Allison, M. A., Mills, P. J., Dimsdale, J. E., </a:t>
            </a:r>
            <a:r>
              <a:rPr lang="en-US" dirty="0" err="1">
                <a:latin typeface="Times New Roman"/>
                <a:cs typeface="Times New Roman"/>
              </a:rPr>
              <a:t>Ancoli</a:t>
            </a:r>
            <a:r>
              <a:rPr lang="en-US" dirty="0">
                <a:latin typeface="Times New Roman"/>
                <a:cs typeface="Times New Roman"/>
              </a:rPr>
              <a:t>-Israel, S., Losada, A., Márquez-González, M., Patterson, T. L., &amp; Grant, I. (2017). Engagement in pleasant leisure activities and blood pressure: A 5-year longitudinal study in Alzheimer caregivers. </a:t>
            </a:r>
            <a:r>
              <a:rPr lang="en-US" i="1" dirty="0">
                <a:latin typeface="Times New Roman"/>
                <a:cs typeface="Times New Roman"/>
              </a:rPr>
              <a:t>Psychosomatic Medicine</a:t>
            </a:r>
            <a:r>
              <a:rPr lang="en-US" dirty="0">
                <a:latin typeface="Times New Roman"/>
                <a:cs typeface="Times New Roman"/>
              </a:rPr>
              <a:t>, </a:t>
            </a:r>
            <a:r>
              <a:rPr lang="en-US" i="1" dirty="0">
                <a:latin typeface="Times New Roman"/>
                <a:cs typeface="Times New Roman"/>
              </a:rPr>
              <a:t>79</a:t>
            </a:r>
            <a:r>
              <a:rPr lang="en-US" dirty="0">
                <a:latin typeface="Times New Roman"/>
                <a:cs typeface="Times New Roman"/>
              </a:rPr>
              <a:t>(7), 735–741. </a:t>
            </a:r>
            <a:r>
              <a:rPr lang="en-US" dirty="0">
                <a:solidFill>
                  <a:srgbClr val="9A5E06"/>
                </a:solidFill>
                <a:latin typeface="Times New Roman"/>
                <a:cs typeface="Times New Roman"/>
                <a:hlinkClick r:id="rId8"/>
              </a:rPr>
              <a:t>https://doi.org/10.1097/psy.0000000000000497</a:t>
            </a:r>
            <a:r>
              <a:rPr lang="en-US" dirty="0">
                <a:latin typeface="Times New Roman"/>
                <a:cs typeface="Times New Roman"/>
              </a:rPr>
              <a:t> </a:t>
            </a:r>
            <a:br>
              <a:rPr lang="en-US" dirty="0">
                <a:latin typeface="Times New Roman"/>
                <a:cs typeface="Times New Roman"/>
              </a:rPr>
            </a:br>
            <a:r>
              <a:rPr lang="en-US" dirty="0">
                <a:latin typeface="Times New Roman"/>
                <a:cs typeface="Times New Roman"/>
              </a:rPr>
              <a:t> </a:t>
            </a:r>
            <a:br>
              <a:rPr lang="en-US" dirty="0">
                <a:latin typeface="Times New Roman"/>
                <a:cs typeface="Times New Roman"/>
              </a:rPr>
            </a:br>
            <a:r>
              <a:rPr lang="en-US" dirty="0" err="1">
                <a:latin typeface="Times New Roman"/>
                <a:cs typeface="Times New Roman"/>
              </a:rPr>
              <a:t>Pudelewicz</a:t>
            </a:r>
            <a:r>
              <a:rPr lang="en-US" dirty="0">
                <a:latin typeface="Times New Roman"/>
                <a:cs typeface="Times New Roman"/>
              </a:rPr>
              <a:t>, A., </a:t>
            </a:r>
            <a:r>
              <a:rPr lang="en-US" dirty="0" err="1">
                <a:latin typeface="Times New Roman"/>
                <a:cs typeface="Times New Roman"/>
              </a:rPr>
              <a:t>Talarska</a:t>
            </a:r>
            <a:r>
              <a:rPr lang="en-US" dirty="0">
                <a:latin typeface="Times New Roman"/>
                <a:cs typeface="Times New Roman"/>
              </a:rPr>
              <a:t>, D., &amp; </a:t>
            </a:r>
            <a:r>
              <a:rPr lang="en-US" dirty="0" err="1">
                <a:latin typeface="Times New Roman"/>
                <a:cs typeface="Times New Roman"/>
              </a:rPr>
              <a:t>Baczyk</a:t>
            </a:r>
            <a:r>
              <a:rPr lang="en-US" dirty="0">
                <a:latin typeface="Times New Roman"/>
                <a:cs typeface="Times New Roman"/>
              </a:rPr>
              <a:t>, G. (2019). Burden of caregivers of patients with Alzheimer's disease.</a:t>
            </a:r>
            <a:r>
              <a:rPr lang="en-US" i="1" dirty="0">
                <a:latin typeface="Times New Roman"/>
                <a:cs typeface="Times New Roman"/>
              </a:rPr>
              <a:t> Scandinavian Journal of Caring Sciences</a:t>
            </a:r>
            <a:r>
              <a:rPr lang="en-US" dirty="0">
                <a:latin typeface="Times New Roman"/>
                <a:cs typeface="Times New Roman"/>
              </a:rPr>
              <a:t>, </a:t>
            </a:r>
            <a:r>
              <a:rPr lang="en-US" i="1" dirty="0">
                <a:latin typeface="Times New Roman"/>
                <a:cs typeface="Times New Roman"/>
              </a:rPr>
              <a:t>33</a:t>
            </a:r>
            <a:r>
              <a:rPr lang="en-US" dirty="0">
                <a:latin typeface="Times New Roman"/>
                <a:cs typeface="Times New Roman"/>
              </a:rPr>
              <a:t>(2), 336–341. </a:t>
            </a:r>
            <a:r>
              <a:rPr lang="en-US" dirty="0">
                <a:solidFill>
                  <a:srgbClr val="9A5E06"/>
                </a:solidFill>
                <a:latin typeface="Times New Roman"/>
                <a:cs typeface="Times New Roman"/>
                <a:hlinkClick r:id="rId9"/>
              </a:rPr>
              <a:t>https://doi.org/10.1111/scs.12626</a:t>
            </a:r>
            <a:r>
              <a:rPr lang="en-US" dirty="0">
                <a:latin typeface="Times New Roman"/>
                <a:cs typeface="Times New Roman"/>
              </a:rPr>
              <a:t>  </a:t>
            </a:r>
            <a:endParaRPr lang="en-US" dirty="0">
              <a:latin typeface="Times New Roman"/>
            </a:endParaRPr>
          </a:p>
          <a:p>
            <a:endParaRPr lang="en-US" dirty="0">
              <a:latin typeface="Times New Roman"/>
              <a:cs typeface="Times New Roman"/>
            </a:endParaRPr>
          </a:p>
          <a:p>
            <a:r>
              <a:rPr lang="en-US" dirty="0" err="1">
                <a:latin typeface="Times New Roman"/>
                <a:cs typeface="Arial"/>
              </a:rPr>
              <a:t>Tretteteig</a:t>
            </a:r>
            <a:r>
              <a:rPr lang="en-US" dirty="0">
                <a:latin typeface="Times New Roman"/>
                <a:cs typeface="Arial"/>
              </a:rPr>
              <a:t>, S., Vatne, S., &amp; Rokstad, A. M. (2017). The influence of day care </a:t>
            </a:r>
            <a:r>
              <a:rPr lang="en-US" dirty="0" err="1">
                <a:latin typeface="Times New Roman"/>
                <a:cs typeface="Arial"/>
              </a:rPr>
              <a:t>centres</a:t>
            </a:r>
            <a:r>
              <a:rPr lang="en-US" dirty="0">
                <a:latin typeface="Times New Roman"/>
                <a:cs typeface="Arial"/>
              </a:rPr>
              <a:t> designed for people with dementia on family caregivers – a qualitative study. </a:t>
            </a:r>
            <a:r>
              <a:rPr lang="en-US" i="1" dirty="0">
                <a:latin typeface="Times New Roman"/>
                <a:cs typeface="Arial"/>
              </a:rPr>
              <a:t>BMC Geriatrics</a:t>
            </a:r>
            <a:r>
              <a:rPr lang="en-US" dirty="0">
                <a:latin typeface="Times New Roman"/>
                <a:cs typeface="Arial"/>
              </a:rPr>
              <a:t>, </a:t>
            </a:r>
            <a:r>
              <a:rPr lang="en-US" i="1" dirty="0">
                <a:latin typeface="Times New Roman"/>
                <a:cs typeface="Arial"/>
              </a:rPr>
              <a:t>17</a:t>
            </a:r>
            <a:r>
              <a:rPr lang="en-US" dirty="0">
                <a:latin typeface="Times New Roman"/>
                <a:cs typeface="Arial"/>
              </a:rPr>
              <a:t>(1). </a:t>
            </a:r>
            <a:r>
              <a:rPr lang="en-US" dirty="0">
                <a:latin typeface="Times New Roman"/>
                <a:cs typeface="Arial"/>
                <a:hlinkClick r:id="rId10"/>
              </a:rPr>
              <a:t>https://doi.org/10.1186/s12877-016-0403-2</a:t>
            </a:r>
            <a:r>
              <a:rPr lang="en-US" dirty="0">
                <a:latin typeface="Times New Roman"/>
                <a:cs typeface="Arial"/>
              </a:rPr>
              <a:t> </a:t>
            </a:r>
            <a:endParaRPr lang="en-US" dirty="0">
              <a:latin typeface="Times New Roman"/>
            </a:endParaRPr>
          </a:p>
          <a:p>
            <a:endParaRPr lang="en-US" dirty="0">
              <a:latin typeface="Times New Roman"/>
              <a:cs typeface="Arial"/>
            </a:endParaRPr>
          </a:p>
          <a:p>
            <a:r>
              <a:rPr lang="en-US" dirty="0">
                <a:latin typeface="Times New Roman"/>
                <a:cs typeface="Arial"/>
              </a:rPr>
              <a:t>Xu, X. Y., Leung, D., Leung, A. Y., Kwan, R. Y., Liang, T. N., &amp; Chai, A. J. (2022). “Am I entitled to take A break in caregiving?”: Perceptions of leisure activities of family caregivers of loved ones with dementia in China. </a:t>
            </a:r>
            <a:r>
              <a:rPr lang="en-US" i="1" dirty="0">
                <a:latin typeface="Times New Roman"/>
                <a:cs typeface="Arial"/>
              </a:rPr>
              <a:t>Dementia</a:t>
            </a:r>
            <a:r>
              <a:rPr lang="en-US" dirty="0">
                <a:latin typeface="Times New Roman"/>
                <a:cs typeface="Arial"/>
              </a:rPr>
              <a:t>, </a:t>
            </a:r>
            <a:r>
              <a:rPr lang="en-US" i="1" dirty="0">
                <a:latin typeface="Times New Roman"/>
                <a:cs typeface="Arial"/>
              </a:rPr>
              <a:t>21</a:t>
            </a:r>
            <a:r>
              <a:rPr lang="en-US" dirty="0">
                <a:latin typeface="Times New Roman"/>
                <a:cs typeface="Arial"/>
              </a:rPr>
              <a:t>(5), 1682–1698. </a:t>
            </a:r>
            <a:r>
              <a:rPr lang="en-US" dirty="0">
                <a:latin typeface="Times New Roman"/>
                <a:cs typeface="Arial"/>
                <a:hlinkClick r:id="rId11"/>
              </a:rPr>
              <a:t>https://doi.org/10.1177/14713012221093879</a:t>
            </a:r>
            <a:endParaRPr lang="en-US" dirty="0">
              <a:latin typeface="Times New Roman"/>
              <a:cs typeface="Arial"/>
            </a:endParaRPr>
          </a:p>
        </p:txBody>
      </p:sp>
      <p:sp>
        <p:nvSpPr>
          <p:cNvPr id="8" name="Rectangle 7">
            <a:extLst>
              <a:ext uri="{FF2B5EF4-FFF2-40B4-BE49-F238E27FC236}">
                <a16:creationId xmlns:a16="http://schemas.microsoft.com/office/drawing/2014/main" id="{07936817-FE47-2C05-2BF5-3F94447D4788}"/>
              </a:ext>
            </a:extLst>
          </p:cNvPr>
          <p:cNvSpPr/>
          <p:nvPr/>
        </p:nvSpPr>
        <p:spPr>
          <a:xfrm>
            <a:off x="15003492" y="7981591"/>
            <a:ext cx="7573992" cy="6814867"/>
          </a:xfrm>
          <a:prstGeom prst="rec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endParaRPr lang="en-US" sz="2400" b="1" dirty="0">
              <a:solidFill>
                <a:srgbClr val="000000"/>
              </a:solidFill>
              <a:latin typeface="Times New Roman"/>
              <a:cs typeface="Times New Roman"/>
            </a:endParaRPr>
          </a:p>
          <a:p>
            <a:r>
              <a:rPr lang="en-US" sz="2400" b="1" dirty="0">
                <a:solidFill>
                  <a:srgbClr val="000000"/>
                </a:solidFill>
                <a:latin typeface="Times New Roman"/>
                <a:cs typeface="Times New Roman"/>
              </a:rPr>
              <a:t>Theme 1: Strategies and Support Allowing for Engagement in Leisure, Social, and Self-Care Activities</a:t>
            </a:r>
            <a:endParaRPr lang="en-US" sz="2400" dirty="0">
              <a:latin typeface="Times New Roman"/>
              <a:cs typeface="Times New Roman"/>
            </a:endParaRPr>
          </a:p>
          <a:p>
            <a:endParaRPr lang="en-US" sz="2400" b="1" dirty="0">
              <a:solidFill>
                <a:srgbClr val="000000"/>
              </a:solidFill>
              <a:latin typeface="Times New Roman"/>
              <a:cs typeface="Times New Roman"/>
            </a:endParaRPr>
          </a:p>
          <a:p>
            <a:pPr marL="342900" indent="-342900">
              <a:buFont typeface="Wingdings"/>
              <a:buChar char="q"/>
            </a:pPr>
            <a:r>
              <a:rPr lang="en-US" sz="2400" dirty="0">
                <a:solidFill>
                  <a:srgbClr val="000000"/>
                </a:solidFill>
                <a:latin typeface="Times New Roman"/>
                <a:cs typeface="Times New Roman"/>
              </a:rPr>
              <a:t>Engaged in playing tennis, sewing, physical activity, reaching out to relatives and friends, church activities, morning bible reading, shopping, beauty appointments, and dining at restaurants </a:t>
            </a:r>
          </a:p>
          <a:p>
            <a:pPr marL="342900" indent="-342900">
              <a:buFont typeface="Wingdings"/>
              <a:buChar char="q"/>
            </a:pPr>
            <a:endParaRPr lang="en-US" sz="2400" dirty="0">
              <a:solidFill>
                <a:srgbClr val="000000"/>
              </a:solidFill>
              <a:latin typeface="Times New Roman"/>
              <a:cs typeface="Times New Roman"/>
            </a:endParaRPr>
          </a:p>
          <a:p>
            <a:pPr marL="342900" indent="-342900">
              <a:buFont typeface="Wingdings"/>
              <a:buChar char="q"/>
            </a:pPr>
            <a:r>
              <a:rPr lang="en-US" sz="2400" dirty="0">
                <a:solidFill>
                  <a:srgbClr val="000000"/>
                </a:solidFill>
                <a:latin typeface="Times New Roman"/>
                <a:cs typeface="Times New Roman"/>
              </a:rPr>
              <a:t>Bringing their relative with dementia with them as they engage in activities</a:t>
            </a:r>
          </a:p>
          <a:p>
            <a:pPr marL="342900" indent="-342900">
              <a:buFont typeface="Wingdings"/>
              <a:buChar char="q"/>
            </a:pPr>
            <a:endParaRPr lang="en-US" sz="2400" dirty="0">
              <a:solidFill>
                <a:srgbClr val="000000"/>
              </a:solidFill>
              <a:latin typeface="Times New Roman"/>
              <a:cs typeface="Times New Roman"/>
            </a:endParaRPr>
          </a:p>
          <a:p>
            <a:pPr marL="342900" indent="-342900">
              <a:buFont typeface="Wingdings"/>
              <a:buChar char="q"/>
            </a:pPr>
            <a:r>
              <a:rPr lang="en-US" sz="2400" dirty="0">
                <a:solidFill>
                  <a:srgbClr val="000000"/>
                </a:solidFill>
                <a:latin typeface="Times New Roman"/>
                <a:cs typeface="Times New Roman"/>
              </a:rPr>
              <a:t>Adult day care services provided participants with a break and an opportunity to engage </a:t>
            </a:r>
          </a:p>
          <a:p>
            <a:pPr marL="342900" indent="-342900">
              <a:buFont typeface="Wingdings"/>
              <a:buChar char="q"/>
            </a:pPr>
            <a:endParaRPr lang="en-US" sz="2400" dirty="0">
              <a:solidFill>
                <a:srgbClr val="000000"/>
              </a:solidFill>
              <a:latin typeface="Times New Roman"/>
              <a:cs typeface="Times New Roman"/>
            </a:endParaRPr>
          </a:p>
          <a:p>
            <a:pPr marL="342900" indent="-342900">
              <a:buFont typeface="Wingdings"/>
              <a:buChar char="q"/>
            </a:pPr>
            <a:r>
              <a:rPr lang="en-US" sz="2400" dirty="0">
                <a:solidFill>
                  <a:srgbClr val="000000"/>
                </a:solidFill>
                <a:latin typeface="Times New Roman"/>
                <a:cs typeface="Times New Roman"/>
              </a:rPr>
              <a:t>Having another person at home (spouse) who is willing to support and help during times of need </a:t>
            </a:r>
            <a:endParaRPr lang="en-US" sz="2400" dirty="0">
              <a:cs typeface="Calibri"/>
            </a:endParaRPr>
          </a:p>
          <a:p>
            <a:pPr algn="ctr"/>
            <a:endParaRPr lang="en-US" dirty="0">
              <a:ea typeface="Calibri"/>
              <a:cs typeface="Calibri"/>
            </a:endParaRPr>
          </a:p>
        </p:txBody>
      </p:sp>
      <p:sp>
        <p:nvSpPr>
          <p:cNvPr id="10" name="Rectangle 9">
            <a:extLst>
              <a:ext uri="{FF2B5EF4-FFF2-40B4-BE49-F238E27FC236}">
                <a16:creationId xmlns:a16="http://schemas.microsoft.com/office/drawing/2014/main" id="{CCAA6187-F90C-6730-177B-67E966477600}"/>
              </a:ext>
            </a:extLst>
          </p:cNvPr>
          <p:cNvSpPr/>
          <p:nvPr/>
        </p:nvSpPr>
        <p:spPr>
          <a:xfrm>
            <a:off x="22587193" y="7991296"/>
            <a:ext cx="6308807" cy="6804318"/>
          </a:xfrm>
          <a:prstGeom prst="rect">
            <a:avLst/>
          </a:prstGeom>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endParaRPr lang="en-US" sz="2400" b="1" dirty="0">
              <a:solidFill>
                <a:schemeClr val="tx1"/>
              </a:solidFill>
              <a:latin typeface="Times New Roman"/>
              <a:cs typeface="Times New Roman"/>
            </a:endParaRPr>
          </a:p>
          <a:p>
            <a:pPr algn="l"/>
            <a:r>
              <a:rPr lang="en-US" sz="2400" b="1" kern="1200" dirty="0">
                <a:solidFill>
                  <a:schemeClr val="tx1"/>
                </a:solidFill>
                <a:latin typeface="Times New Roman"/>
                <a:ea typeface="+mn-ea"/>
                <a:cs typeface="Times New Roman"/>
              </a:rPr>
              <a:t>Theme 2. Changes and Challenges in Engaging in Leisure, Social, and Self-Care Activities</a:t>
            </a:r>
            <a:endParaRPr lang="en-US" sz="2400" b="1" kern="1200" dirty="0">
              <a:solidFill>
                <a:schemeClr val="tx1"/>
              </a:solidFill>
              <a:latin typeface="Times New Roman"/>
              <a:cs typeface="Times New Roman"/>
            </a:endParaRPr>
          </a:p>
          <a:p>
            <a:pPr algn="l" rtl="0"/>
            <a:endParaRPr lang="en-US" sz="2400" dirty="0">
              <a:latin typeface="Times New Roman"/>
              <a:cs typeface="Times New Roman"/>
            </a:endParaRPr>
          </a:p>
          <a:p>
            <a:pPr marL="342900" indent="-342900">
              <a:buFont typeface="Wingdings"/>
              <a:buChar char="q"/>
            </a:pPr>
            <a:r>
              <a:rPr lang="en-US" sz="2400" dirty="0">
                <a:solidFill>
                  <a:schemeClr val="tx1"/>
                </a:solidFill>
                <a:latin typeface="Times New Roman"/>
                <a:cs typeface="Times New Roman"/>
              </a:rPr>
              <a:t>Having</a:t>
            </a:r>
            <a:r>
              <a:rPr lang="en-US" sz="2400" kern="1200" dirty="0">
                <a:solidFill>
                  <a:schemeClr val="tx1"/>
                </a:solidFill>
                <a:latin typeface="Times New Roman"/>
                <a:ea typeface="+mn-ea"/>
                <a:cs typeface="Times New Roman"/>
              </a:rPr>
              <a:t> little to no time for visiting relatives and friends</a:t>
            </a:r>
            <a:endParaRPr lang="en-US" sz="2400" dirty="0">
              <a:solidFill>
                <a:schemeClr val="tx1"/>
              </a:solidFill>
              <a:latin typeface="Times New Roman"/>
              <a:cs typeface="Times New Roman"/>
            </a:endParaRPr>
          </a:p>
          <a:p>
            <a:pPr marL="342900" indent="-342900">
              <a:buFont typeface="Wingdings"/>
              <a:buChar char="q"/>
            </a:pPr>
            <a:endParaRPr lang="en-US" sz="2400" dirty="0">
              <a:solidFill>
                <a:schemeClr val="tx1"/>
              </a:solidFill>
              <a:latin typeface="Times New Roman"/>
              <a:cs typeface="Times New Roman"/>
            </a:endParaRPr>
          </a:p>
          <a:p>
            <a:pPr marL="342900" indent="-342900">
              <a:buFont typeface="Wingdings"/>
              <a:buChar char="q"/>
            </a:pPr>
            <a:r>
              <a:rPr lang="en-US" sz="2400" dirty="0">
                <a:solidFill>
                  <a:schemeClr val="tx1"/>
                </a:solidFill>
                <a:latin typeface="Times New Roman"/>
                <a:cs typeface="Times New Roman"/>
              </a:rPr>
              <a:t>Placing</a:t>
            </a:r>
            <a:r>
              <a:rPr lang="en-US" sz="2400" kern="1200" dirty="0">
                <a:solidFill>
                  <a:schemeClr val="tx1"/>
                </a:solidFill>
                <a:latin typeface="Times New Roman"/>
                <a:ea typeface="+mn-ea"/>
                <a:cs typeface="Times New Roman"/>
              </a:rPr>
              <a:t> </a:t>
            </a:r>
            <a:r>
              <a:rPr lang="en-US" sz="2400" dirty="0">
                <a:solidFill>
                  <a:schemeClr val="tx1"/>
                </a:solidFill>
                <a:latin typeface="Times New Roman"/>
                <a:cs typeface="Times New Roman"/>
              </a:rPr>
              <a:t>life aspirations</a:t>
            </a:r>
            <a:r>
              <a:rPr lang="en-US" sz="2400" kern="1200" dirty="0">
                <a:solidFill>
                  <a:schemeClr val="tx1"/>
                </a:solidFill>
                <a:latin typeface="Times New Roman"/>
                <a:ea typeface="+mn-ea"/>
                <a:cs typeface="Times New Roman"/>
              </a:rPr>
              <a:t> on </a:t>
            </a:r>
            <a:r>
              <a:rPr lang="en-US" sz="2400" dirty="0">
                <a:solidFill>
                  <a:schemeClr val="tx1"/>
                </a:solidFill>
                <a:latin typeface="Times New Roman"/>
                <a:cs typeface="Times New Roman"/>
              </a:rPr>
              <a:t>hold</a:t>
            </a:r>
          </a:p>
          <a:p>
            <a:pPr marL="342900" indent="-342900">
              <a:buFont typeface="Wingdings"/>
              <a:buChar char="q"/>
            </a:pPr>
            <a:endParaRPr lang="en-US" sz="2400" dirty="0">
              <a:solidFill>
                <a:schemeClr val="tx1"/>
              </a:solidFill>
              <a:latin typeface="Times New Roman"/>
              <a:cs typeface="Times New Roman"/>
            </a:endParaRPr>
          </a:p>
          <a:p>
            <a:pPr marL="342900" indent="-342900">
              <a:buFont typeface="Wingdings"/>
              <a:buChar char="q"/>
            </a:pPr>
            <a:r>
              <a:rPr lang="en-US" sz="2400" dirty="0">
                <a:solidFill>
                  <a:schemeClr val="tx1"/>
                </a:solidFill>
                <a:latin typeface="Times New Roman"/>
                <a:cs typeface="Times New Roman"/>
              </a:rPr>
              <a:t>Missing</a:t>
            </a:r>
            <a:r>
              <a:rPr lang="en-US" sz="2400" kern="1200" dirty="0">
                <a:solidFill>
                  <a:schemeClr val="tx1"/>
                </a:solidFill>
                <a:latin typeface="Times New Roman"/>
                <a:ea typeface="+mn-ea"/>
                <a:cs typeface="Times New Roman"/>
              </a:rPr>
              <a:t> out on others’ milestone events and gatherings, e.g., birthday celebrations, weddings, holiday </a:t>
            </a:r>
            <a:r>
              <a:rPr lang="en-US" sz="2400" dirty="0">
                <a:solidFill>
                  <a:schemeClr val="tx1"/>
                </a:solidFill>
                <a:latin typeface="Times New Roman"/>
                <a:cs typeface="Times New Roman"/>
              </a:rPr>
              <a:t>events</a:t>
            </a:r>
            <a:endParaRPr lang="en-US" dirty="0">
              <a:solidFill>
                <a:schemeClr val="tx1"/>
              </a:solidFill>
              <a:latin typeface="Calibri"/>
              <a:cs typeface="Calibri"/>
            </a:endParaRPr>
          </a:p>
          <a:p>
            <a:pPr marL="342900" indent="-342900">
              <a:buFont typeface="Wingdings"/>
              <a:buChar char="q"/>
            </a:pPr>
            <a:endParaRPr lang="en-US" sz="2400" dirty="0">
              <a:solidFill>
                <a:schemeClr val="tx1"/>
              </a:solidFill>
              <a:latin typeface="Times New Roman"/>
              <a:cs typeface="Times New Roman"/>
            </a:endParaRPr>
          </a:p>
          <a:p>
            <a:pPr marL="342900" indent="-342900">
              <a:buFont typeface="Wingdings"/>
              <a:buChar char="q"/>
            </a:pPr>
            <a:r>
              <a:rPr lang="en-US" sz="2400" dirty="0">
                <a:solidFill>
                  <a:schemeClr val="tx1"/>
                </a:solidFill>
                <a:latin typeface="Times New Roman"/>
                <a:cs typeface="Times New Roman"/>
              </a:rPr>
              <a:t>Feeling tired with no energy left for activity participation after</a:t>
            </a:r>
            <a:r>
              <a:rPr lang="en-US" sz="2400" kern="1200" dirty="0">
                <a:solidFill>
                  <a:schemeClr val="tx1"/>
                </a:solidFill>
                <a:latin typeface="Times New Roman"/>
                <a:ea typeface="+mn-ea"/>
                <a:cs typeface="Times New Roman"/>
              </a:rPr>
              <a:t> assisting with domestic responsibilities for PWD</a:t>
            </a:r>
            <a:endParaRPr lang="en-US" sz="2400" dirty="0">
              <a:solidFill>
                <a:schemeClr val="tx1"/>
              </a:solidFill>
              <a:latin typeface="Times New Roman"/>
              <a:ea typeface="Calibri"/>
              <a:cs typeface="Times New Roman"/>
            </a:endParaRPr>
          </a:p>
          <a:p>
            <a:pPr algn="l"/>
            <a:endParaRPr lang="en-US" sz="2400" dirty="0">
              <a:solidFill>
                <a:schemeClr val="tx1"/>
              </a:solidFill>
              <a:latin typeface="Times New Roman"/>
              <a:ea typeface="Calibri"/>
              <a:cs typeface="Times New Roman"/>
            </a:endParaRPr>
          </a:p>
        </p:txBody>
      </p:sp>
      <p:sp>
        <p:nvSpPr>
          <p:cNvPr id="11" name="Speech Bubble: Rectangle 10">
            <a:extLst>
              <a:ext uri="{FF2B5EF4-FFF2-40B4-BE49-F238E27FC236}">
                <a16:creationId xmlns:a16="http://schemas.microsoft.com/office/drawing/2014/main" id="{2E75FAE2-7D65-3EBE-9B9C-25F648998CB2}"/>
              </a:ext>
            </a:extLst>
          </p:cNvPr>
          <p:cNvSpPr/>
          <p:nvPr/>
        </p:nvSpPr>
        <p:spPr>
          <a:xfrm>
            <a:off x="15018050" y="15099915"/>
            <a:ext cx="4744527" cy="3010789"/>
          </a:xfrm>
          <a:prstGeom prst="wedgeRectCallou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r>
              <a:rPr lang="en-US" sz="2400" dirty="0">
                <a:solidFill>
                  <a:srgbClr val="000000"/>
                </a:solidFill>
                <a:latin typeface="Times New Roman"/>
                <a:cs typeface="Times New Roman"/>
              </a:rPr>
              <a:t>“Sometimes I just go walking. I go to the library and read some books and do some arts and crafts. I do yard work and put flowers in my garden. I cut my own grass at 77 years old. ” (Participant 3)</a:t>
            </a:r>
            <a:endParaRPr lang="en-US" sz="2400" dirty="0">
              <a:latin typeface="Times New Roman"/>
              <a:cs typeface="Times New Roman"/>
            </a:endParaRPr>
          </a:p>
          <a:p>
            <a:pPr algn="ctr"/>
            <a:endParaRPr lang="en-US" sz="2400" dirty="0">
              <a:solidFill>
                <a:srgbClr val="000000"/>
              </a:solidFill>
              <a:latin typeface="Times New Roman"/>
              <a:cs typeface="Times New Roman"/>
            </a:endParaRPr>
          </a:p>
        </p:txBody>
      </p:sp>
      <p:sp>
        <p:nvSpPr>
          <p:cNvPr id="12" name="Speech Bubble: Rectangle with Corners Rounded 11">
            <a:extLst>
              <a:ext uri="{FF2B5EF4-FFF2-40B4-BE49-F238E27FC236}">
                <a16:creationId xmlns:a16="http://schemas.microsoft.com/office/drawing/2014/main" id="{18954A6F-8174-49E2-5371-0E5AB2D05CC4}"/>
              </a:ext>
            </a:extLst>
          </p:cNvPr>
          <p:cNvSpPr/>
          <p:nvPr/>
        </p:nvSpPr>
        <p:spPr>
          <a:xfrm>
            <a:off x="24235914" y="15104766"/>
            <a:ext cx="4658264" cy="3010791"/>
          </a:xfrm>
          <a:prstGeom prst="wedgeRoundRectCallout">
            <a:avLst/>
          </a:prstGeom>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en-US" sz="2400" dirty="0">
                <a:solidFill>
                  <a:srgbClr val="000000"/>
                </a:solidFill>
                <a:latin typeface="Times New Roman"/>
                <a:cs typeface="Times New Roman"/>
              </a:rPr>
              <a:t>“I have a friend that wants to marry me and my plan was to stop keeping house here and go where he is. I had to change my whole plans with him.” (Participant 3)</a:t>
            </a:r>
            <a:endParaRPr lang="en-US" sz="2400" dirty="0">
              <a:latin typeface="Times New Roman"/>
              <a:cs typeface="Times New Roman"/>
            </a:endParaRPr>
          </a:p>
          <a:p>
            <a:pPr algn="ctr"/>
            <a:endParaRPr lang="en-US" dirty="0">
              <a:ea typeface="Calibri"/>
              <a:cs typeface="Calibri"/>
            </a:endParaRPr>
          </a:p>
        </p:txBody>
      </p:sp>
      <p:sp>
        <p:nvSpPr>
          <p:cNvPr id="13" name="Speech Bubble: Oval 12">
            <a:extLst>
              <a:ext uri="{FF2B5EF4-FFF2-40B4-BE49-F238E27FC236}">
                <a16:creationId xmlns:a16="http://schemas.microsoft.com/office/drawing/2014/main" id="{4FB3FEF3-7530-395F-A01B-F12E86629A7F}"/>
              </a:ext>
            </a:extLst>
          </p:cNvPr>
          <p:cNvSpPr/>
          <p:nvPr/>
        </p:nvSpPr>
        <p:spPr>
          <a:xfrm>
            <a:off x="19927557" y="15109620"/>
            <a:ext cx="4071667" cy="3045295"/>
          </a:xfrm>
          <a:prstGeom prst="wedgeEllipseCallout">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endParaRPr lang="en-US" sz="2000" dirty="0">
              <a:solidFill>
                <a:srgbClr val="000000"/>
              </a:solidFill>
              <a:latin typeface="Times New Roman"/>
              <a:cs typeface="Times New Roman"/>
            </a:endParaRPr>
          </a:p>
          <a:p>
            <a:pPr algn="ctr"/>
            <a:r>
              <a:rPr lang="en-US" sz="2000" dirty="0">
                <a:solidFill>
                  <a:srgbClr val="000000"/>
                </a:solidFill>
                <a:latin typeface="Times New Roman"/>
                <a:cs typeface="Times New Roman"/>
              </a:rPr>
              <a:t>“I don’t do things by myself, unfortunately. I go to church, bible study, choir rehearsal, shopping and she is right there with me. It's hard, but I have to do it.” (Participant 2)</a:t>
            </a:r>
            <a:endParaRPr lang="en-US" sz="2000" dirty="0">
              <a:ea typeface="Calibri"/>
              <a:cs typeface="Calibri"/>
            </a:endParaRPr>
          </a:p>
          <a:p>
            <a:pPr algn="ctr"/>
            <a:endParaRPr lang="en-US" dirty="0">
              <a:ea typeface="Calibri"/>
              <a:cs typeface="Calibri"/>
            </a:endParaRPr>
          </a:p>
        </p:txBody>
      </p:sp>
      <p:sp>
        <p:nvSpPr>
          <p:cNvPr id="14" name="TextBox 13">
            <a:extLst>
              <a:ext uri="{FF2B5EF4-FFF2-40B4-BE49-F238E27FC236}">
                <a16:creationId xmlns:a16="http://schemas.microsoft.com/office/drawing/2014/main" id="{88F05D73-1938-6E37-D5F1-51BDB5968A63}"/>
              </a:ext>
            </a:extLst>
          </p:cNvPr>
          <p:cNvSpPr txBox="1"/>
          <p:nvPr/>
        </p:nvSpPr>
        <p:spPr>
          <a:xfrm>
            <a:off x="29692649" y="28845526"/>
            <a:ext cx="1376730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Times New Roman"/>
              </a:rPr>
              <a:t>I would like to specially thank Dr. </a:t>
            </a:r>
            <a:r>
              <a:rPr lang="en-US" sz="2400" dirty="0" err="1">
                <a:latin typeface="Times New Roman"/>
              </a:rPr>
              <a:t>Areum</a:t>
            </a:r>
            <a:r>
              <a:rPr lang="en-US" sz="2400" dirty="0">
                <a:latin typeface="Times New Roman"/>
              </a:rPr>
              <a:t> Han, Dr. Megan Carpenter</a:t>
            </a:r>
            <a:r>
              <a:rPr lang="en-US" sz="2400" dirty="0">
                <a:latin typeface="Times New Roman"/>
                <a:cs typeface="Arial"/>
              </a:rPr>
              <a:t>, the UAB Department of Occupational Therapy, and the employees and caregivers of McCoy Adult Daycare. </a:t>
            </a:r>
            <a:endParaRPr lang="en-US" sz="2400" dirty="0">
              <a:latin typeface="Times New Roman"/>
              <a:cs typeface="Times New Roman"/>
            </a:endParaRPr>
          </a:p>
          <a:p>
            <a:pPr algn="r"/>
            <a:r>
              <a:rPr lang="en-US" sz="2400" dirty="0">
                <a:latin typeface="Times New Roman"/>
                <a:cs typeface="Times New Roman"/>
              </a:rPr>
              <a:t>Brittany S. Bell, OTS   Email: </a:t>
            </a:r>
            <a:r>
              <a:rPr lang="en-US" sz="2400" dirty="0">
                <a:latin typeface="Times New Roman"/>
                <a:cs typeface="Times New Roman"/>
                <a:hlinkClick r:id="rId12"/>
              </a:rPr>
              <a:t>bbell18@uab.edu</a:t>
            </a:r>
            <a:endParaRPr lang="en-US" sz="2400" dirty="0">
              <a:latin typeface="Times New Roman"/>
              <a:cs typeface="Times New Roman"/>
            </a:endParaRPr>
          </a:p>
          <a:p>
            <a:endParaRPr lang="en-US" sz="2400" dirty="0">
              <a:latin typeface="Times New Roman"/>
            </a:endParaRPr>
          </a:p>
        </p:txBody>
      </p:sp>
      <p:sp>
        <p:nvSpPr>
          <p:cNvPr id="2" name="TextBox 1">
            <a:extLst>
              <a:ext uri="{FF2B5EF4-FFF2-40B4-BE49-F238E27FC236}">
                <a16:creationId xmlns:a16="http://schemas.microsoft.com/office/drawing/2014/main" id="{BED845E7-9F87-E49D-2DBE-2E9C33A379EB}"/>
              </a:ext>
            </a:extLst>
          </p:cNvPr>
          <p:cNvSpPr txBox="1"/>
          <p:nvPr/>
        </p:nvSpPr>
        <p:spPr>
          <a:xfrm>
            <a:off x="29633582" y="7866084"/>
            <a:ext cx="10265433"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b="1" dirty="0">
              <a:latin typeface="Times New Roman"/>
            </a:endParaRPr>
          </a:p>
          <a:p>
            <a:r>
              <a:rPr lang="en-US" sz="2400" b="1" dirty="0">
                <a:latin typeface="Times New Roman"/>
              </a:rPr>
              <a:t>Future Implications</a:t>
            </a:r>
            <a:endParaRPr lang="en-US" dirty="0"/>
          </a:p>
          <a:p>
            <a:pPr marL="342900" indent="-342900">
              <a:buFont typeface="Wingdings"/>
              <a:buChar char="Ø"/>
            </a:pPr>
            <a:r>
              <a:rPr lang="en-US" sz="2400" dirty="0">
                <a:latin typeface="Times New Roman"/>
                <a:cs typeface="Times New Roman"/>
              </a:rPr>
              <a:t>Occupational therapists (OTs) have the opportunity to consult with caregivers and assist them in enhancing the skills they need for performing everyday tasks and establishing balance for participation. </a:t>
            </a:r>
            <a:endParaRPr lang="en-US" sz="2400" dirty="0">
              <a:cs typeface="Times New Roman"/>
            </a:endParaRPr>
          </a:p>
          <a:p>
            <a:pPr marL="342900" indent="-342900">
              <a:buFont typeface="Wingdings"/>
              <a:buChar char="Ø"/>
            </a:pPr>
            <a:endParaRPr lang="en-US" sz="2400" dirty="0">
              <a:latin typeface="Times New Roman"/>
              <a:cs typeface="Times New Roman"/>
            </a:endParaRPr>
          </a:p>
          <a:p>
            <a:pPr marL="342900" indent="-342900">
              <a:buFont typeface="Wingdings"/>
              <a:buChar char="Ø"/>
            </a:pPr>
            <a:r>
              <a:rPr lang="en-US" sz="2400" dirty="0">
                <a:latin typeface="Times New Roman"/>
                <a:cs typeface="Times New Roman"/>
              </a:rPr>
              <a:t>OTs are well-positioned to establish customized treatments that are patient-centered and to understand caregivers' difficulties. </a:t>
            </a:r>
            <a:endParaRPr lang="en-US" sz="2400" dirty="0">
              <a:cs typeface="Times New Roman"/>
            </a:endParaRPr>
          </a:p>
          <a:p>
            <a:pPr marL="342900" indent="-342900">
              <a:buFont typeface="Wingdings"/>
              <a:buChar char="Ø"/>
            </a:pPr>
            <a:endParaRPr lang="en-US" sz="2400" dirty="0">
              <a:latin typeface="Times New Roman"/>
              <a:cs typeface="Times New Roman"/>
            </a:endParaRPr>
          </a:p>
          <a:p>
            <a:pPr marL="342900" indent="-342900">
              <a:buFont typeface="Wingdings"/>
              <a:buChar char="Ø"/>
            </a:pPr>
            <a:r>
              <a:rPr lang="en-US" sz="2400" dirty="0">
                <a:latin typeface="Times New Roman"/>
                <a:cs typeface="Times New Roman"/>
              </a:rPr>
              <a:t>OTs may inform other medical professionals concerning the value of caregivers getting involved in activities and promote utilization of services. </a:t>
            </a:r>
            <a:endParaRPr lang="en-US" sz="2400" dirty="0">
              <a:cs typeface="Times New Roman"/>
            </a:endParaRPr>
          </a:p>
          <a:p>
            <a:pPr marL="342900" indent="-342900">
              <a:buFont typeface="Wingdings"/>
              <a:buChar char="Ø"/>
            </a:pPr>
            <a:endParaRPr lang="en-US" sz="2400" dirty="0">
              <a:latin typeface="Times New Roman"/>
              <a:cs typeface="Times New Roman"/>
            </a:endParaRPr>
          </a:p>
          <a:p>
            <a:pPr marL="342900" indent="-342900">
              <a:buFont typeface="Wingdings"/>
              <a:buChar char="Ø"/>
            </a:pPr>
            <a:r>
              <a:rPr lang="en-US" sz="2400" dirty="0">
                <a:latin typeface="Times New Roman"/>
                <a:cs typeface="Times New Roman"/>
              </a:rPr>
              <a:t>Caregiver support organizations should focus on the obstacles caregivers have with activity participation and provide caregivers with an avenue to interact, acquire knowledge, and grow. </a:t>
            </a:r>
            <a:endParaRPr lang="en-US" sz="2400" dirty="0">
              <a:latin typeface="Arial"/>
              <a:cs typeface="Times New Roman"/>
            </a:endParaRPr>
          </a:p>
          <a:p>
            <a:pPr marL="342900" indent="-342900">
              <a:buFont typeface="Arial"/>
              <a:buChar char="•"/>
            </a:pPr>
            <a:endParaRPr lang="en-US" sz="2400" dirty="0">
              <a:latin typeface="Times New Roman"/>
              <a:cs typeface="Times New Roman"/>
            </a:endParaRPr>
          </a:p>
          <a:p>
            <a:endParaRPr lang="en-US" sz="2400" dirty="0">
              <a:latin typeface="Times New Roman"/>
              <a:cs typeface="Times New Roman"/>
            </a:endParaRPr>
          </a:p>
          <a:p>
            <a:endParaRPr lang="en-US" sz="2400" dirty="0">
              <a:latin typeface="Times New Roman"/>
              <a:cs typeface="Times New Roman"/>
            </a:endParaRPr>
          </a:p>
          <a:p>
            <a:pPr marL="342900" indent="-342900">
              <a:buFont typeface="Arial"/>
              <a:buChar char="•"/>
            </a:pPr>
            <a:endParaRPr lang="en-US" sz="2400" dirty="0">
              <a:latin typeface="Times New Roman"/>
              <a:cs typeface="Times New Roman"/>
            </a:endParaRPr>
          </a:p>
          <a:p>
            <a:pPr marL="342900" indent="-342900">
              <a:buFont typeface="Arial"/>
              <a:buChar char="•"/>
            </a:pPr>
            <a:endParaRPr lang="en-US" sz="2400" dirty="0">
              <a:latin typeface="Times New Roman"/>
              <a:cs typeface="Times New Roman"/>
            </a:endParaRPr>
          </a:p>
          <a:p>
            <a:endParaRPr lang="en-US" sz="2400" b="1" dirty="0">
              <a:latin typeface="Times New Roman"/>
              <a:cs typeface="Times New Roman"/>
            </a:endParaRPr>
          </a:p>
        </p:txBody>
      </p:sp>
      <p:sp>
        <p:nvSpPr>
          <p:cNvPr id="7" name="TextBox 6">
            <a:extLst>
              <a:ext uri="{FF2B5EF4-FFF2-40B4-BE49-F238E27FC236}">
                <a16:creationId xmlns:a16="http://schemas.microsoft.com/office/drawing/2014/main" id="{3C5E5F0C-E089-EE59-FA05-474D9CD97EDF}"/>
              </a:ext>
            </a:extLst>
          </p:cNvPr>
          <p:cNvSpPr txBox="1"/>
          <p:nvPr/>
        </p:nvSpPr>
        <p:spPr>
          <a:xfrm>
            <a:off x="15011166" y="20783480"/>
            <a:ext cx="13875418" cy="100642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Times New Roman"/>
              </a:rPr>
              <a:t>Key Findings</a:t>
            </a:r>
            <a:endParaRPr lang="en-US" dirty="0"/>
          </a:p>
          <a:p>
            <a:r>
              <a:rPr lang="en-US" sz="2400" dirty="0">
                <a:latin typeface="Times New Roman"/>
              </a:rPr>
              <a:t>Data analysis shows that caregivers of people living with dementia do engage in satisfactory activities, but they also undergo life-adjusting alterations after beginning the caregiving role. </a:t>
            </a:r>
            <a:endParaRPr lang="en-US" sz="2400" b="1" dirty="0">
              <a:latin typeface="Times New Roman"/>
            </a:endParaRPr>
          </a:p>
          <a:p>
            <a:endParaRPr lang="en-US" sz="2400" dirty="0">
              <a:latin typeface="Times New Roman"/>
            </a:endParaRPr>
          </a:p>
          <a:p>
            <a:pPr marL="342900" indent="-342900">
              <a:buFont typeface="Arial"/>
              <a:buChar char="•"/>
            </a:pPr>
            <a:r>
              <a:rPr lang="en-US" sz="2400" dirty="0">
                <a:latin typeface="Times New Roman"/>
              </a:rPr>
              <a:t>Findings indicate that </a:t>
            </a:r>
            <a:r>
              <a:rPr lang="en-US" sz="2400" dirty="0">
                <a:latin typeface="Times New Roman"/>
                <a:cs typeface="Times New Roman"/>
              </a:rPr>
              <a:t>family caregivers of </a:t>
            </a:r>
            <a:r>
              <a:rPr lang="en-US" sz="2400" dirty="0">
                <a:latin typeface="Times New Roman"/>
                <a:cs typeface="Arial"/>
              </a:rPr>
              <a:t>PWD are often compelled to decrease or discontinue their hobbies and interests in order to devote more time and energy to their loved one.</a:t>
            </a:r>
            <a:endParaRPr lang="en-US" sz="2400" dirty="0">
              <a:latin typeface="Times New Roman"/>
              <a:cs typeface="Times New Roman"/>
            </a:endParaRPr>
          </a:p>
          <a:p>
            <a:pPr marL="342900" indent="-342900">
              <a:buFont typeface="Arial"/>
              <a:buChar char="•"/>
            </a:pPr>
            <a:endParaRPr lang="en-US" sz="2400" dirty="0">
              <a:latin typeface="Times New Roman"/>
              <a:cs typeface="Times New Roman"/>
            </a:endParaRPr>
          </a:p>
          <a:p>
            <a:pPr marL="342900" indent="-342900">
              <a:buFont typeface="Arial"/>
              <a:buChar char="•"/>
            </a:pPr>
            <a:r>
              <a:rPr lang="en-US" sz="2400" dirty="0">
                <a:latin typeface="Times New Roman"/>
                <a:cs typeface="Times New Roman"/>
              </a:rPr>
              <a:t> Dunn and Strain (2001) </a:t>
            </a:r>
            <a:r>
              <a:rPr lang="en-US" sz="2400" dirty="0">
                <a:latin typeface="Times New Roman"/>
                <a:cs typeface="Arial"/>
              </a:rPr>
              <a:t>showed that caregivers who restrict their engagement in leisure activities encounter significant caregiving demands and are unlikely to have additional family/friends to share caregiving obligations with.</a:t>
            </a:r>
            <a:r>
              <a:rPr lang="en-US" sz="2400" dirty="0">
                <a:latin typeface="Times New Roman"/>
                <a:cs typeface="Times New Roman"/>
              </a:rPr>
              <a:t> </a:t>
            </a:r>
            <a:r>
              <a:rPr lang="en-US" sz="2400" dirty="0">
                <a:latin typeface="Times New Roman"/>
                <a:cs typeface="Arial"/>
              </a:rPr>
              <a:t>Additional research points out that, the more severe the dementia, the greater the burden on caregivers, and this pressure can disrupt lifestyles and be an impediment to their leisure, social, or self-care involvement (</a:t>
            </a:r>
            <a:r>
              <a:rPr lang="en-US" sz="2400" dirty="0" err="1">
                <a:latin typeface="Times New Roman"/>
                <a:cs typeface="Arial"/>
              </a:rPr>
              <a:t>Brodaty</a:t>
            </a:r>
            <a:r>
              <a:rPr lang="en-US" sz="2400" dirty="0">
                <a:latin typeface="Times New Roman"/>
                <a:cs typeface="Arial"/>
              </a:rPr>
              <a:t> &amp; Donkin, 2009).</a:t>
            </a:r>
            <a:endParaRPr lang="en-US" sz="2400" dirty="0">
              <a:latin typeface="Times New Roman"/>
              <a:cs typeface="Times New Roman"/>
            </a:endParaRPr>
          </a:p>
          <a:p>
            <a:pPr marL="342900" indent="-342900">
              <a:buFont typeface="Arial"/>
              <a:buChar char="•"/>
            </a:pPr>
            <a:endParaRPr lang="en-US" sz="2400" dirty="0">
              <a:latin typeface="Times New Roman"/>
              <a:cs typeface="Arial"/>
            </a:endParaRPr>
          </a:p>
          <a:p>
            <a:pPr marL="342900" indent="-342900">
              <a:buFont typeface="Arial"/>
              <a:buChar char="•"/>
            </a:pPr>
            <a:r>
              <a:rPr lang="en-US" sz="2400" dirty="0">
                <a:latin typeface="Times New Roman"/>
                <a:cs typeface="Times New Roman"/>
              </a:rPr>
              <a:t>Another idea that is supported by results is that having extra help/support at home and/or enrolling a PWD in an adult day care can provide relief and support for informal caregivers while strengthening their willingness to participate in activities. According to </a:t>
            </a:r>
            <a:r>
              <a:rPr lang="en-US" sz="2400" dirty="0" err="1">
                <a:latin typeface="Times New Roman"/>
                <a:cs typeface="Times New Roman"/>
              </a:rPr>
              <a:t>Tretteteig</a:t>
            </a:r>
            <a:r>
              <a:rPr lang="en-US" sz="2400" dirty="0">
                <a:latin typeface="Times New Roman"/>
                <a:cs typeface="Times New Roman"/>
              </a:rPr>
              <a:t> et al., (2017), attendance at an adult day care makes everyday obligations less stressful for caregivers due to the fact they can do the essential practical activities without being distracted. Furthermore, family caregivers will likely implement more of their alone time to engage in enjoyable activities if the practical duties are fulfilled. </a:t>
            </a:r>
            <a:endParaRPr lang="en-US" sz="2400" dirty="0">
              <a:latin typeface="Times New Roman"/>
              <a:cs typeface="Arial"/>
            </a:endParaRPr>
          </a:p>
          <a:p>
            <a:endParaRPr lang="en-US" sz="2400" dirty="0">
              <a:latin typeface="Times New Roman"/>
            </a:endParaRPr>
          </a:p>
          <a:p>
            <a:r>
              <a:rPr lang="en-US" sz="2400" b="1" dirty="0">
                <a:latin typeface="Times New Roman"/>
              </a:rPr>
              <a:t>Limitations</a:t>
            </a:r>
          </a:p>
          <a:p>
            <a:pPr marL="342900" indent="-342900">
              <a:buFont typeface="Arial"/>
              <a:buChar char="•"/>
            </a:pPr>
            <a:r>
              <a:rPr lang="en-US" sz="2400" dirty="0">
                <a:latin typeface="Times New Roman"/>
                <a:cs typeface="Times New Roman"/>
              </a:rPr>
              <a:t>With only four study participants, the results obtained from this small sample may not be generalizable to bigger populations</a:t>
            </a:r>
            <a:endParaRPr lang="en-US" sz="2400" dirty="0">
              <a:latin typeface="Times New Roman"/>
            </a:endParaRPr>
          </a:p>
          <a:p>
            <a:pPr marL="342900" indent="-342900">
              <a:buFont typeface="Arial"/>
              <a:buChar char="•"/>
            </a:pPr>
            <a:r>
              <a:rPr lang="en-US" sz="2400" dirty="0">
                <a:latin typeface="Times New Roman"/>
                <a:cs typeface="Times New Roman"/>
              </a:rPr>
              <a:t>The study consisted only of Black/African American caregivers, indicating a lack of diversity.  </a:t>
            </a:r>
            <a:endParaRPr lang="en-US" sz="2400" dirty="0">
              <a:latin typeface="Times New Roman"/>
            </a:endParaRPr>
          </a:p>
          <a:p>
            <a:endParaRPr lang="en-US" sz="2400" dirty="0">
              <a:latin typeface="Times New Roman"/>
            </a:endParaRPr>
          </a:p>
          <a:p>
            <a:endParaRPr lang="en-US" sz="2400" dirty="0">
              <a:latin typeface="Times New Roman"/>
            </a:endParaRPr>
          </a:p>
          <a:p>
            <a:endParaRPr lang="en-US" sz="2400" dirty="0">
              <a:latin typeface="Times New Roman"/>
            </a:endParaRPr>
          </a:p>
        </p:txBody>
      </p:sp>
      <p:sp>
        <p:nvSpPr>
          <p:cNvPr id="9" name="TextBox 8">
            <a:extLst>
              <a:ext uri="{FF2B5EF4-FFF2-40B4-BE49-F238E27FC236}">
                <a16:creationId xmlns:a16="http://schemas.microsoft.com/office/drawing/2014/main" id="{2857E5A7-29BA-66B3-3F78-BB2596FEC79C}"/>
              </a:ext>
            </a:extLst>
          </p:cNvPr>
          <p:cNvSpPr txBox="1"/>
          <p:nvPr/>
        </p:nvSpPr>
        <p:spPr>
          <a:xfrm>
            <a:off x="29627478" y="15720342"/>
            <a:ext cx="13876700" cy="3231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Times New Roman"/>
                <a:cs typeface="Arial"/>
              </a:rPr>
              <a:t>Leisure, social, and self-care for informal caregivers are characterized as time spent on pursuits other than caregiving, as well as having the capacity to choose such activities (Xu et al., 2022). This</a:t>
            </a:r>
            <a:r>
              <a:rPr lang="en-US" sz="2400" dirty="0">
                <a:latin typeface="Times New Roman"/>
              </a:rPr>
              <a:t> study confirms that informal caregivers of PWD do engage in leisure, social, and self-care activities but experience </a:t>
            </a:r>
            <a:r>
              <a:rPr lang="en-US" sz="2400" dirty="0">
                <a:latin typeface="Times New Roman"/>
                <a:cs typeface="Arial"/>
              </a:rPr>
              <a:t>less involvement in activities, decreased leisure enjoyment, and limited burden reduction with participation. Furthermore, the </a:t>
            </a:r>
            <a:r>
              <a:rPr lang="en-US" sz="2400" dirty="0">
                <a:latin typeface="Times New Roman"/>
              </a:rPr>
              <a:t>challenges and changes they endure can even potentially cause them to stop their participation in activities. </a:t>
            </a:r>
            <a:r>
              <a:rPr lang="en-US" sz="2400" dirty="0">
                <a:latin typeface="Times New Roman"/>
                <a:cs typeface="Arial"/>
              </a:rPr>
              <a:t>Caregivers of PWD  may benefit from psychosocial and behavioral interventions that help them find suitable ways to balance caregiving tasks with their leisure, social, and self-care interests. (</a:t>
            </a:r>
            <a:r>
              <a:rPr lang="en-US" sz="2400" dirty="0" err="1">
                <a:latin typeface="Times New Roman"/>
                <a:cs typeface="Arial"/>
              </a:rPr>
              <a:t>Mausbach</a:t>
            </a:r>
            <a:r>
              <a:rPr lang="en-US" sz="2400" dirty="0">
                <a:latin typeface="Times New Roman"/>
                <a:cs typeface="Arial"/>
              </a:rPr>
              <a:t> et al.</a:t>
            </a:r>
            <a:r>
              <a:rPr lang="en-US" sz="2400" dirty="0">
                <a:latin typeface="Times New Roman"/>
                <a:cs typeface="Times New Roman"/>
              </a:rPr>
              <a:t>, 2017). </a:t>
            </a:r>
            <a:endParaRPr lang="en-US" sz="2400" dirty="0">
              <a:latin typeface="Times New Roman"/>
              <a:cs typeface="Arial"/>
            </a:endParaRPr>
          </a:p>
          <a:p>
            <a:endParaRPr lang="en-US" sz="1200" dirty="0">
              <a:solidFill>
                <a:srgbClr val="333333"/>
              </a:solidFill>
              <a:cs typeface="Arial"/>
            </a:endParaRPr>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1191</TotalTime>
  <Words>1843</Words>
  <Application>Microsoft Office PowerPoint</Application>
  <PresentationFormat>Custom</PresentationFormat>
  <Paragraphs>107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Watermark</vt:lpstr>
      <vt:lpstr>Lived Experience of Informal Caregivers of Persons Living with Dementia in Engagement in Leisure, Social, and Self-Care Activities  Brittany Bell, OTS; Areum Han, PhD, OTR/L  Department of Occupational Therapy  |  University of Alabama at Birmingham Vivian Story, MSW  |  McCoy Adult Daycare</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Delzell, Emily S</cp:lastModifiedBy>
  <cp:revision>986</cp:revision>
  <dcterms:created xsi:type="dcterms:W3CDTF">2012-03-16T13:05:22Z</dcterms:created>
  <dcterms:modified xsi:type="dcterms:W3CDTF">2023-11-13T20:14:01Z</dcterms:modified>
</cp:coreProperties>
</file>