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43891200" cy="32918400"/>
  <p:notesSz cx="6858000" cy="9144000"/>
  <p:defaultTextStyle>
    <a:defPPr>
      <a:defRPr lang="en-US"/>
    </a:defPPr>
    <a:lvl1pPr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1pPr>
    <a:lvl2pPr marL="2036763" indent="-157956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2pPr>
    <a:lvl3pPr marL="4075113" indent="-316071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3pPr>
    <a:lvl4pPr marL="6111875" indent="-474027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4pPr>
    <a:lvl5pPr marL="8150225" indent="-632142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7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8388" autoAdjust="0"/>
    <p:restoredTop sz="94666"/>
  </p:normalViewPr>
  <p:slideViewPr>
    <p:cSldViewPr snapToObjects="1" showGuides="1">
      <p:cViewPr>
        <p:scale>
          <a:sx n="18" d="100"/>
          <a:sy n="18" d="100"/>
        </p:scale>
        <p:origin x="1479" y="9"/>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embeddings/oleObject1.bin"/></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embeddings/oleObject2.bin"/></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r>
              <a:rPr lang="en-US"/>
              <a:t>Figure 1.1 The McGill Quality of Life Questionnaire</a:t>
            </a:r>
          </a:p>
          <a:p>
            <a:pPr>
              <a:defRPr/>
            </a:pPr>
            <a:r>
              <a:rPr lang="en-US"/>
              <a:t>- Participant #1</a:t>
            </a:r>
          </a:p>
        </c:rich>
      </c:tx>
      <c:overlay val="0"/>
      <c:spPr>
        <a:noFill/>
        <a:ln>
          <a:noFill/>
        </a:ln>
        <a:effectLst/>
      </c:spPr>
      <c:txPr>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Sheet0!$Y$39</c:f>
              <c:strCache>
                <c:ptCount val="1"/>
                <c:pt idx="0">
                  <c:v>Pre-Test</c:v>
                </c:pt>
              </c:strCache>
            </c:strRef>
          </c:tx>
          <c:spPr>
            <a:solidFill>
              <a:schemeClr val="accent2">
                <a:lumMod val="60000"/>
                <a:lumOff val="40000"/>
              </a:schemeClr>
            </a:solidFill>
            <a:ln>
              <a:noFill/>
            </a:ln>
            <a:effectLst/>
          </c:spPr>
          <c:invertIfNegative val="0"/>
          <c:cat>
            <c:strRef>
              <c:f>Sheet0!$X$40:$X$45</c:f>
              <c:strCache>
                <c:ptCount val="6"/>
                <c:pt idx="0">
                  <c:v>Part A</c:v>
                </c:pt>
                <c:pt idx="1">
                  <c:v>Physical Symptoms </c:v>
                </c:pt>
                <c:pt idx="2">
                  <c:v>Physical Well Being </c:v>
                </c:pt>
                <c:pt idx="3">
                  <c:v>Psychological</c:v>
                </c:pt>
                <c:pt idx="4">
                  <c:v>Existential</c:v>
                </c:pt>
                <c:pt idx="5">
                  <c:v>Support </c:v>
                </c:pt>
              </c:strCache>
            </c:strRef>
          </c:cat>
          <c:val>
            <c:numRef>
              <c:f>Sheet0!$Y$40:$Y$45</c:f>
              <c:numCache>
                <c:formatCode>General</c:formatCode>
                <c:ptCount val="6"/>
                <c:pt idx="0">
                  <c:v>6</c:v>
                </c:pt>
                <c:pt idx="1">
                  <c:v>2</c:v>
                </c:pt>
                <c:pt idx="2">
                  <c:v>8</c:v>
                </c:pt>
                <c:pt idx="3">
                  <c:v>4.25</c:v>
                </c:pt>
                <c:pt idx="4">
                  <c:v>6.3333333332999997</c:v>
                </c:pt>
                <c:pt idx="5">
                  <c:v>7</c:v>
                </c:pt>
              </c:numCache>
            </c:numRef>
          </c:val>
          <c:extLst>
            <c:ext xmlns:c16="http://schemas.microsoft.com/office/drawing/2014/chart" uri="{C3380CC4-5D6E-409C-BE32-E72D297353CC}">
              <c16:uniqueId val="{00000000-2B37-45D7-BCDF-9A4DEAA7367D}"/>
            </c:ext>
          </c:extLst>
        </c:ser>
        <c:ser>
          <c:idx val="1"/>
          <c:order val="1"/>
          <c:tx>
            <c:strRef>
              <c:f>Sheet0!$Z$39</c:f>
              <c:strCache>
                <c:ptCount val="1"/>
                <c:pt idx="0">
                  <c:v>Post-Test</c:v>
                </c:pt>
              </c:strCache>
            </c:strRef>
          </c:tx>
          <c:spPr>
            <a:solidFill>
              <a:srgbClr val="9B78B0"/>
            </a:solidFill>
            <a:ln>
              <a:noFill/>
            </a:ln>
            <a:effectLst/>
          </c:spPr>
          <c:invertIfNegative val="0"/>
          <c:cat>
            <c:strRef>
              <c:f>Sheet0!$X$40:$X$45</c:f>
              <c:strCache>
                <c:ptCount val="6"/>
                <c:pt idx="0">
                  <c:v>Part A</c:v>
                </c:pt>
                <c:pt idx="1">
                  <c:v>Physical Symptoms </c:v>
                </c:pt>
                <c:pt idx="2">
                  <c:v>Physical Well Being </c:v>
                </c:pt>
                <c:pt idx="3">
                  <c:v>Psychological</c:v>
                </c:pt>
                <c:pt idx="4">
                  <c:v>Existential</c:v>
                </c:pt>
                <c:pt idx="5">
                  <c:v>Support </c:v>
                </c:pt>
              </c:strCache>
            </c:strRef>
          </c:cat>
          <c:val>
            <c:numRef>
              <c:f>Sheet0!$Z$40:$Z$45</c:f>
              <c:numCache>
                <c:formatCode>General</c:formatCode>
                <c:ptCount val="6"/>
                <c:pt idx="0">
                  <c:v>8</c:v>
                </c:pt>
                <c:pt idx="1">
                  <c:v>0</c:v>
                </c:pt>
                <c:pt idx="2">
                  <c:v>4</c:v>
                </c:pt>
                <c:pt idx="3">
                  <c:v>5.75</c:v>
                </c:pt>
                <c:pt idx="4">
                  <c:v>7.3333333332999997</c:v>
                </c:pt>
                <c:pt idx="5">
                  <c:v>7</c:v>
                </c:pt>
              </c:numCache>
            </c:numRef>
          </c:val>
          <c:extLst>
            <c:ext xmlns:c16="http://schemas.microsoft.com/office/drawing/2014/chart" uri="{C3380CC4-5D6E-409C-BE32-E72D297353CC}">
              <c16:uniqueId val="{00000001-2B37-45D7-BCDF-9A4DEAA7367D}"/>
            </c:ext>
          </c:extLst>
        </c:ser>
        <c:dLbls>
          <c:showLegendKey val="0"/>
          <c:showVal val="0"/>
          <c:showCatName val="0"/>
          <c:showSerName val="0"/>
          <c:showPercent val="0"/>
          <c:showBubbleSize val="0"/>
        </c:dLbls>
        <c:gapWidth val="219"/>
        <c:overlap val="-27"/>
        <c:axId val="1895914015"/>
        <c:axId val="1900894895"/>
      </c:barChart>
      <c:catAx>
        <c:axId val="1895914015"/>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t>QoL Categories</a:t>
                </a:r>
              </a:p>
            </c:rich>
          </c:tx>
          <c:layout>
            <c:manualLayout>
              <c:xMode val="edge"/>
              <c:yMode val="edge"/>
              <c:x val="0.4096395848246242"/>
              <c:y val="0.94592914366401604"/>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900894895"/>
        <c:crosses val="autoZero"/>
        <c:auto val="1"/>
        <c:lblAlgn val="ctr"/>
        <c:lblOffset val="100"/>
        <c:noMultiLvlLbl val="0"/>
      </c:catAx>
      <c:valAx>
        <c:axId val="1900894895"/>
        <c:scaling>
          <c:orientation val="minMax"/>
          <c:max val="1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t>Computed Scores from Likert Scale</a:t>
                </a:r>
              </a:p>
            </c:rich>
          </c:tx>
          <c:layout>
            <c:manualLayout>
              <c:xMode val="edge"/>
              <c:yMode val="edge"/>
              <c:x val="9.8985922214268694E-3"/>
              <c:y val="0.31607220952922604"/>
            </c:manualLayout>
          </c:layout>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895914015"/>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r>
              <a:rPr lang="en-US"/>
              <a:t>Figure 1.2 The McGill Quality of Life Questionnaire</a:t>
            </a:r>
          </a:p>
          <a:p>
            <a:pPr>
              <a:defRPr/>
            </a:pPr>
            <a:r>
              <a:rPr lang="en-US"/>
              <a:t>- Participant #2</a:t>
            </a:r>
          </a:p>
        </c:rich>
      </c:tx>
      <c:overlay val="0"/>
      <c:spPr>
        <a:noFill/>
        <a:ln>
          <a:noFill/>
        </a:ln>
        <a:effectLst/>
      </c:spPr>
      <c:txPr>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v>Pre-Test</c:v>
          </c:tx>
          <c:spPr>
            <a:solidFill>
              <a:schemeClr val="accent1"/>
            </a:solidFill>
            <a:ln>
              <a:noFill/>
            </a:ln>
            <a:effectLst/>
          </c:spPr>
          <c:invertIfNegative val="0"/>
          <c:cat>
            <c:strRef>
              <c:f>Sheet0!$AB$40:$AB$45</c:f>
              <c:strCache>
                <c:ptCount val="6"/>
                <c:pt idx="0">
                  <c:v>Part A</c:v>
                </c:pt>
                <c:pt idx="1">
                  <c:v>Physical Symptoms </c:v>
                </c:pt>
                <c:pt idx="2">
                  <c:v>Physical Well Being </c:v>
                </c:pt>
                <c:pt idx="3">
                  <c:v>Psychological</c:v>
                </c:pt>
                <c:pt idx="4">
                  <c:v>Existential</c:v>
                </c:pt>
                <c:pt idx="5">
                  <c:v>Support </c:v>
                </c:pt>
              </c:strCache>
            </c:strRef>
          </c:cat>
          <c:val>
            <c:numRef>
              <c:f>Sheet0!$AC$40:$AC$45</c:f>
              <c:numCache>
                <c:formatCode>General</c:formatCode>
                <c:ptCount val="6"/>
                <c:pt idx="0">
                  <c:v>9</c:v>
                </c:pt>
                <c:pt idx="1">
                  <c:v>1.6666666667000001</c:v>
                </c:pt>
                <c:pt idx="2">
                  <c:v>10</c:v>
                </c:pt>
                <c:pt idx="3">
                  <c:v>5.25</c:v>
                </c:pt>
                <c:pt idx="4">
                  <c:v>8.8333333333000006</c:v>
                </c:pt>
                <c:pt idx="5">
                  <c:v>9.5</c:v>
                </c:pt>
              </c:numCache>
            </c:numRef>
          </c:val>
          <c:extLst>
            <c:ext xmlns:c16="http://schemas.microsoft.com/office/drawing/2014/chart" uri="{C3380CC4-5D6E-409C-BE32-E72D297353CC}">
              <c16:uniqueId val="{00000000-171C-4FE2-B962-528DBFD8D1FD}"/>
            </c:ext>
          </c:extLst>
        </c:ser>
        <c:ser>
          <c:idx val="1"/>
          <c:order val="1"/>
          <c:tx>
            <c:v>Post-Test</c:v>
          </c:tx>
          <c:spPr>
            <a:solidFill>
              <a:schemeClr val="accent6">
                <a:lumMod val="60000"/>
                <a:lumOff val="40000"/>
              </a:schemeClr>
            </a:solidFill>
            <a:ln>
              <a:noFill/>
            </a:ln>
            <a:effectLst/>
          </c:spPr>
          <c:invertIfNegative val="0"/>
          <c:cat>
            <c:strRef>
              <c:f>Sheet0!$AB$40:$AB$45</c:f>
              <c:strCache>
                <c:ptCount val="6"/>
                <c:pt idx="0">
                  <c:v>Part A</c:v>
                </c:pt>
                <c:pt idx="1">
                  <c:v>Physical Symptoms </c:v>
                </c:pt>
                <c:pt idx="2">
                  <c:v>Physical Well Being </c:v>
                </c:pt>
                <c:pt idx="3">
                  <c:v>Psychological</c:v>
                </c:pt>
                <c:pt idx="4">
                  <c:v>Existential</c:v>
                </c:pt>
                <c:pt idx="5">
                  <c:v>Support </c:v>
                </c:pt>
              </c:strCache>
            </c:strRef>
          </c:cat>
          <c:val>
            <c:numRef>
              <c:f>Sheet0!$AD$40:$AD$45</c:f>
              <c:numCache>
                <c:formatCode>General</c:formatCode>
                <c:ptCount val="6"/>
                <c:pt idx="0">
                  <c:v>10</c:v>
                </c:pt>
                <c:pt idx="1">
                  <c:v>2.6666666666999999</c:v>
                </c:pt>
                <c:pt idx="2">
                  <c:v>8</c:v>
                </c:pt>
                <c:pt idx="3">
                  <c:v>5</c:v>
                </c:pt>
                <c:pt idx="4">
                  <c:v>8.3333333333000006</c:v>
                </c:pt>
                <c:pt idx="5">
                  <c:v>7</c:v>
                </c:pt>
              </c:numCache>
            </c:numRef>
          </c:val>
          <c:extLst>
            <c:ext xmlns:c16="http://schemas.microsoft.com/office/drawing/2014/chart" uri="{C3380CC4-5D6E-409C-BE32-E72D297353CC}">
              <c16:uniqueId val="{00000001-171C-4FE2-B962-528DBFD8D1FD}"/>
            </c:ext>
          </c:extLst>
        </c:ser>
        <c:dLbls>
          <c:showLegendKey val="0"/>
          <c:showVal val="0"/>
          <c:showCatName val="0"/>
          <c:showSerName val="0"/>
          <c:showPercent val="0"/>
          <c:showBubbleSize val="0"/>
        </c:dLbls>
        <c:gapWidth val="219"/>
        <c:overlap val="-27"/>
        <c:axId val="1900271695"/>
        <c:axId val="90416687"/>
      </c:barChart>
      <c:catAx>
        <c:axId val="1900271695"/>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t>QoL Categories</a:t>
                </a:r>
              </a:p>
            </c:rich>
          </c:tx>
          <c:layout>
            <c:manualLayout>
              <c:xMode val="edge"/>
              <c:yMode val="edge"/>
              <c:x val="0.41692698639942738"/>
              <c:y val="0.94159127680646393"/>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90416687"/>
        <c:crosses val="autoZero"/>
        <c:auto val="1"/>
        <c:lblAlgn val="ctr"/>
        <c:lblOffset val="100"/>
        <c:noMultiLvlLbl val="0"/>
      </c:catAx>
      <c:valAx>
        <c:axId val="90416687"/>
        <c:scaling>
          <c:orientation val="minMax"/>
          <c:max val="1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t>Computed Scores from Likert Scale</a:t>
                </a:r>
              </a:p>
            </c:rich>
          </c:tx>
          <c:layout>
            <c:manualLayout>
              <c:xMode val="edge"/>
              <c:yMode val="edge"/>
              <c:x val="1.032115777194517E-2"/>
              <c:y val="0.27784639763316532"/>
            </c:manualLayout>
          </c:layout>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900271695"/>
        <c:crossesAt val="1"/>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B6005BE-4393-06F6-ECB2-C1785127AD7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219" name="Rectangle 3">
            <a:extLst>
              <a:ext uri="{FF2B5EF4-FFF2-40B4-BE49-F238E27FC236}">
                <a16:creationId xmlns:a16="http://schemas.microsoft.com/office/drawing/2014/main" id="{C5630F09-28E7-1F4D-68C0-7153A53B005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A15221B6-8117-42FC-BA6C-6638EFC97196}" type="datetimeFigureOut">
              <a:rPr lang="en-US"/>
              <a:pPr>
                <a:defRPr/>
              </a:pPr>
              <a:t>12/5/2023</a:t>
            </a:fld>
            <a:endParaRPr lang="en-US" dirty="0"/>
          </a:p>
        </p:txBody>
      </p:sp>
      <p:sp>
        <p:nvSpPr>
          <p:cNvPr id="3076" name="Rectangle 4">
            <a:extLst>
              <a:ext uri="{FF2B5EF4-FFF2-40B4-BE49-F238E27FC236}">
                <a16:creationId xmlns:a16="http://schemas.microsoft.com/office/drawing/2014/main" id="{AB98AB6F-5908-E9B2-3699-7FAAA396B78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5A6668B9-B0A3-B8B3-B6F7-3EEDD825D68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CA8430D8-40EF-9A33-CF7E-CFE427BE944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223" name="Rectangle 7">
            <a:extLst>
              <a:ext uri="{FF2B5EF4-FFF2-40B4-BE49-F238E27FC236}">
                <a16:creationId xmlns:a16="http://schemas.microsoft.com/office/drawing/2014/main" id="{DB7C8740-3FC4-290D-996C-7D05A160B61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97904A3-19D0-4514-A8B3-273DECDDCEE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44B7CF-34E1-F2D7-39E7-A3531EFD5732}"/>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769C575F-5C02-2661-F12A-03D0F38069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5200" y="5852160"/>
            <a:ext cx="25237440" cy="6217920"/>
          </a:xfrm>
        </p:spPr>
        <p:txBody>
          <a:bodyPr>
            <a:normAutofit/>
          </a:bodyPr>
          <a:lstStyle>
            <a:lvl1pPr algn="l">
              <a:defRPr sz="14300" b="1">
                <a:solidFill>
                  <a:schemeClr val="accent3">
                    <a:lumMod val="40000"/>
                    <a:lumOff val="60000"/>
                  </a:schemeClr>
                </a:solidFill>
                <a:latin typeface="+mj-lt"/>
              </a:defRPr>
            </a:lvl1pPr>
          </a:lstStyle>
          <a:p>
            <a:r>
              <a:rPr lang="en-US" dirty="0"/>
              <a:t>Click to edit Master title style</a:t>
            </a:r>
          </a:p>
        </p:txBody>
      </p:sp>
      <p:sp>
        <p:nvSpPr>
          <p:cNvPr id="5" name="Subtitle 2"/>
          <p:cNvSpPr>
            <a:spLocks noGrp="1"/>
          </p:cNvSpPr>
          <p:nvPr>
            <p:ph type="subTitle" idx="1"/>
          </p:nvPr>
        </p:nvSpPr>
        <p:spPr>
          <a:xfrm>
            <a:off x="7315200" y="18653760"/>
            <a:ext cx="25237440" cy="8412480"/>
          </a:xfrm>
        </p:spPr>
        <p:txBody>
          <a:bodyPr/>
          <a:lstStyle>
            <a:lvl1pPr marL="0" indent="0" algn="l">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5941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12500"/>
            </a:lvl1pPr>
            <a:lvl2pPr>
              <a:defRPr sz="10700"/>
            </a:lvl2pPr>
            <a:lvl3pPr>
              <a:defRPr sz="8900"/>
            </a:lvl3pPr>
            <a:lvl4pPr>
              <a:defRPr sz="8000"/>
            </a:lvl4pPr>
            <a:lvl5pPr>
              <a:defRPr sz="8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811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945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3113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966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94561" y="7368542"/>
            <a:ext cx="19392902"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dirty="0"/>
              <a:t>Click to edit Master text styles</a:t>
            </a:r>
          </a:p>
        </p:txBody>
      </p:sp>
      <p:sp>
        <p:nvSpPr>
          <p:cNvPr id="4" name="Content Placeholder 3"/>
          <p:cNvSpPr>
            <a:spLocks noGrp="1"/>
          </p:cNvSpPr>
          <p:nvPr>
            <p:ph sz="half" idx="2"/>
          </p:nvPr>
        </p:nvSpPr>
        <p:spPr>
          <a:xfrm>
            <a:off x="2194561" y="10439400"/>
            <a:ext cx="19392902"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7368542"/>
            <a:ext cx="19400520"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6" name="Content Placeholder 5"/>
          <p:cNvSpPr>
            <a:spLocks noGrp="1"/>
          </p:cNvSpPr>
          <p:nvPr>
            <p:ph sz="quarter" idx="4"/>
          </p:nvPr>
        </p:nvSpPr>
        <p:spPr>
          <a:xfrm>
            <a:off x="22296123" y="10439400"/>
            <a:ext cx="19400520"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555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6033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CCA619B-FFD1-4641-2B00-02D5F8C1462E}"/>
              </a:ext>
            </a:extLst>
          </p:cNvPr>
          <p:cNvGrpSpPr/>
          <p:nvPr userDrawn="1"/>
        </p:nvGrpSpPr>
        <p:grpSpPr>
          <a:xfrm>
            <a:off x="-76200" y="-3534"/>
            <a:ext cx="43997880" cy="33017820"/>
            <a:chOff x="-21093" y="-3534"/>
            <a:chExt cx="43997880" cy="33017820"/>
          </a:xfrm>
        </p:grpSpPr>
        <p:sp>
          <p:nvSpPr>
            <p:cNvPr id="3" name="Rectangle 2">
              <a:extLst>
                <a:ext uri="{FF2B5EF4-FFF2-40B4-BE49-F238E27FC236}">
                  <a16:creationId xmlns:a16="http://schemas.microsoft.com/office/drawing/2014/main" id="{DC93CBAF-1AB3-71B6-F1FB-D8A5AE6ECAA9}"/>
                </a:ext>
              </a:extLst>
            </p:cNvPr>
            <p:cNvSpPr/>
            <p:nvPr userDrawn="1"/>
          </p:nvSpPr>
          <p:spPr>
            <a:xfrm>
              <a:off x="-21093" y="30042486"/>
              <a:ext cx="43891200" cy="29718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253B313D-6048-C811-B35A-0B28BDDD53D6}"/>
                </a:ext>
              </a:extLst>
            </p:cNvPr>
            <p:cNvGrpSpPr/>
            <p:nvPr userDrawn="1"/>
          </p:nvGrpSpPr>
          <p:grpSpPr>
            <a:xfrm>
              <a:off x="-21093" y="-3534"/>
              <a:ext cx="43997880" cy="5486400"/>
              <a:chOff x="-21093" y="-3534"/>
              <a:chExt cx="43997880" cy="5486400"/>
            </a:xfrm>
          </p:grpSpPr>
          <p:sp>
            <p:nvSpPr>
              <p:cNvPr id="7" name="Rectangle 6">
                <a:extLst>
                  <a:ext uri="{FF2B5EF4-FFF2-40B4-BE49-F238E27FC236}">
                    <a16:creationId xmlns:a16="http://schemas.microsoft.com/office/drawing/2014/main" id="{AC6EACC0-CAF4-5942-0F40-E6A6B8933228}"/>
                  </a:ext>
                </a:extLst>
              </p:cNvPr>
              <p:cNvSpPr/>
              <p:nvPr userDrawn="1"/>
            </p:nvSpPr>
            <p:spPr>
              <a:xfrm>
                <a:off x="85587" y="-3534"/>
                <a:ext cx="43891200" cy="54864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210DF7D-7CD9-71B5-A1FD-E877DBAEA0C0}"/>
                  </a:ext>
                </a:extLst>
              </p:cNvPr>
              <p:cNvSpPr/>
              <p:nvPr userDrawn="1"/>
            </p:nvSpPr>
            <p:spPr>
              <a:xfrm>
                <a:off x="-21093" y="-3534"/>
                <a:ext cx="5486400" cy="5486400"/>
              </a:xfrm>
              <a:prstGeom prst="rect">
                <a:avLst/>
              </a:prstGeom>
              <a:solidFill>
                <a:srgbClr val="17543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logo with a lighthouse and waves&#10;&#10;Description automatically generated">
              <a:extLst>
                <a:ext uri="{FF2B5EF4-FFF2-40B4-BE49-F238E27FC236}">
                  <a16:creationId xmlns:a16="http://schemas.microsoft.com/office/drawing/2014/main" id="{43767709-205E-5EBB-3D1E-E492EC51B809}"/>
                </a:ext>
              </a:extLst>
            </p:cNvPr>
            <p:cNvPicPr>
              <a:picLocks noChangeAspect="1"/>
            </p:cNvPicPr>
            <p:nvPr userDrawn="1"/>
          </p:nvPicPr>
          <p:blipFill>
            <a:blip r:embed="rId7"/>
            <a:stretch>
              <a:fillRect/>
            </a:stretch>
          </p:blipFill>
          <p:spPr>
            <a:xfrm>
              <a:off x="537935" y="619126"/>
              <a:ext cx="4333874" cy="4333874"/>
            </a:xfrm>
            <a:prstGeom prst="rect">
              <a:avLst/>
            </a:prstGeom>
          </p:spPr>
        </p:pic>
        <p:pic>
          <p:nvPicPr>
            <p:cNvPr id="6" name="Picture 5" descr="A black background with white text&#10;&#10;Description automatically generated">
              <a:extLst>
                <a:ext uri="{FF2B5EF4-FFF2-40B4-BE49-F238E27FC236}">
                  <a16:creationId xmlns:a16="http://schemas.microsoft.com/office/drawing/2014/main" id="{9FFCED7D-2D18-745B-3596-9C77276066D0}"/>
                </a:ext>
              </a:extLst>
            </p:cNvPr>
            <p:cNvPicPr>
              <a:picLocks noChangeAspect="1"/>
            </p:cNvPicPr>
            <p:nvPr userDrawn="1"/>
          </p:nvPicPr>
          <p:blipFill>
            <a:blip r:embed="rId8"/>
            <a:stretch>
              <a:fillRect/>
            </a:stretch>
          </p:blipFill>
          <p:spPr>
            <a:xfrm>
              <a:off x="1997726" y="30861000"/>
              <a:ext cx="8289274" cy="1549397"/>
            </a:xfrm>
            <a:prstGeom prst="rect">
              <a:avLst/>
            </a:prstGeom>
          </p:spPr>
        </p:pic>
      </p:grpSp>
      <p:sp>
        <p:nvSpPr>
          <p:cNvPr id="1027" name="Title Placeholder 1">
            <a:extLst>
              <a:ext uri="{FF2B5EF4-FFF2-40B4-BE49-F238E27FC236}">
                <a16:creationId xmlns:a16="http://schemas.microsoft.com/office/drawing/2014/main" id="{D5D06CB4-D949-38D7-4839-DF803DB5E206}"/>
              </a:ext>
            </a:extLst>
          </p:cNvPr>
          <p:cNvSpPr>
            <a:spLocks noGrp="1"/>
          </p:cNvSpPr>
          <p:nvPr>
            <p:ph type="title"/>
          </p:nvPr>
        </p:nvSpPr>
        <p:spPr bwMode="auto">
          <a:xfrm>
            <a:off x="6645275" y="669925"/>
            <a:ext cx="36148963"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7F6F8A75-9C1D-5D04-60FB-055173502029}"/>
              </a:ext>
            </a:extLst>
          </p:cNvPr>
          <p:cNvSpPr>
            <a:spLocks noGrp="1"/>
          </p:cNvSpPr>
          <p:nvPr>
            <p:ph type="body" idx="1"/>
          </p:nvPr>
        </p:nvSpPr>
        <p:spPr bwMode="auto">
          <a:xfrm>
            <a:off x="4754563" y="7680325"/>
            <a:ext cx="35113912" cy="2048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66" r:id="rId1"/>
    <p:sldLayoutId id="2147483662" r:id="rId2"/>
    <p:sldLayoutId id="2147483663" r:id="rId3"/>
    <p:sldLayoutId id="2147483664" r:id="rId4"/>
    <p:sldLayoutId id="2147483665" r:id="rId5"/>
  </p:sldLayoutIdLst>
  <p:txStyles>
    <p:titleStyle>
      <a:lvl1pPr algn="l" defTabSz="2036763" rtl="0" eaLnBrk="0" fontAlgn="base" hangingPunct="0">
        <a:spcBef>
          <a:spcPct val="0"/>
        </a:spcBef>
        <a:spcAft>
          <a:spcPct val="0"/>
        </a:spcAft>
        <a:defRPr sz="12500" b="1" kern="1200">
          <a:solidFill>
            <a:schemeClr val="bg1"/>
          </a:solidFill>
          <a:latin typeface="+mj-lt"/>
          <a:ea typeface="Cambria" pitchFamily="18" charset="0"/>
          <a:cs typeface="Cambria" pitchFamily="18" charset="0"/>
        </a:defRPr>
      </a:lvl1pPr>
      <a:lvl2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2pPr>
      <a:lvl3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3pPr>
      <a:lvl4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4pPr>
      <a:lvl5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5pPr>
      <a:lvl6pPr marL="2037786"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6pPr>
      <a:lvl7pPr marL="4075572"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7pPr>
      <a:lvl8pPr marL="6113358"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8pPr>
      <a:lvl9pPr marL="8151144"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9pPr>
    </p:titleStyle>
    <p:bodyStyle>
      <a:lvl1pPr marL="1017588" indent="-1017588" algn="l" defTabSz="2036763" rtl="0" eaLnBrk="0" fontAlgn="base" hangingPunct="0">
        <a:spcBef>
          <a:spcPct val="20000"/>
        </a:spcBef>
        <a:spcAft>
          <a:spcPct val="0"/>
        </a:spcAft>
        <a:buFont typeface="Arial" panose="020B0604020202020204" pitchFamily="34" charset="0"/>
        <a:buChar char="•"/>
        <a:defRPr sz="12500" kern="1200">
          <a:solidFill>
            <a:schemeClr val="tx1"/>
          </a:solidFill>
          <a:latin typeface="+mj-lt"/>
          <a:ea typeface="Cambria" pitchFamily="18" charset="0"/>
          <a:cs typeface="Cambria" pitchFamily="18" charset="0"/>
        </a:defRPr>
      </a:lvl1pPr>
      <a:lvl2pPr marL="20367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Cambria" pitchFamily="18" charset="0"/>
          <a:cs typeface="Cambria" panose="02040503050406030204" pitchFamily="18" charset="0"/>
        </a:defRPr>
      </a:lvl2pPr>
      <a:lvl3pPr marL="3055938"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charset="-128"/>
        </a:defRPr>
      </a:lvl3pPr>
      <a:lvl4pPr marL="4357688" indent="-1301750"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4pPr>
      <a:lvl5pPr marL="53768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5pPr>
      <a:lvl6pPr marL="11207824" indent="-1018893" algn="l" defTabSz="2037786" rtl="0" eaLnBrk="1" latinLnBrk="0" hangingPunct="1">
        <a:spcBef>
          <a:spcPct val="20000"/>
        </a:spcBef>
        <a:buFont typeface="Arial"/>
        <a:buChar char="•"/>
        <a:defRPr sz="8900" kern="1200">
          <a:solidFill>
            <a:schemeClr val="tx1"/>
          </a:solidFill>
          <a:latin typeface="+mn-lt"/>
          <a:ea typeface="+mn-ea"/>
          <a:cs typeface="+mn-cs"/>
        </a:defRPr>
      </a:lvl6pPr>
      <a:lvl7pPr marL="13245610" indent="-1018893" algn="l" defTabSz="2037786" rtl="0" eaLnBrk="1" latinLnBrk="0" hangingPunct="1">
        <a:spcBef>
          <a:spcPct val="20000"/>
        </a:spcBef>
        <a:buFont typeface="Arial"/>
        <a:buChar char="•"/>
        <a:defRPr sz="8900" kern="1200">
          <a:solidFill>
            <a:schemeClr val="tx1"/>
          </a:solidFill>
          <a:latin typeface="+mn-lt"/>
          <a:ea typeface="+mn-ea"/>
          <a:cs typeface="+mn-cs"/>
        </a:defRPr>
      </a:lvl7pPr>
      <a:lvl8pPr marL="15283396" indent="-1018893" algn="l" defTabSz="2037786" rtl="0" eaLnBrk="1" latinLnBrk="0" hangingPunct="1">
        <a:spcBef>
          <a:spcPct val="20000"/>
        </a:spcBef>
        <a:buFont typeface="Arial"/>
        <a:buChar char="•"/>
        <a:defRPr sz="8900" kern="1200">
          <a:solidFill>
            <a:schemeClr val="tx1"/>
          </a:solidFill>
          <a:latin typeface="+mn-lt"/>
          <a:ea typeface="+mn-ea"/>
          <a:cs typeface="+mn-cs"/>
        </a:defRPr>
      </a:lvl8pPr>
      <a:lvl9pPr marL="17321182" indent="-1018893" algn="l" defTabSz="2037786" rtl="0" eaLnBrk="1" latinLnBrk="0" hangingPunct="1">
        <a:spcBef>
          <a:spcPct val="20000"/>
        </a:spcBef>
        <a:buFont typeface="Arial"/>
        <a:buChar char="•"/>
        <a:defRPr sz="8900" kern="1200">
          <a:solidFill>
            <a:schemeClr val="tx1"/>
          </a:solidFill>
          <a:latin typeface="+mn-lt"/>
          <a:ea typeface="+mn-ea"/>
          <a:cs typeface="+mn-cs"/>
        </a:defRPr>
      </a:lvl9pPr>
    </p:bodyStyle>
    <p:other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7" Type="http://schemas.openxmlformats.org/officeDocument/2006/relationships/hyperlink" Target="https://doi-org.ezproxy3.lhl.uab.edu/10.1634/theoncologist.2015-0335"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doi.org/10.1155/2014/103297" TargetMode="External"/><Relationship Id="rId5" Type="http://schemas.openxmlformats.org/officeDocument/2006/relationships/hyperlink" Target="https://doi.org/10.5014/ajot.2020.74S2001" TargetMode="Externa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3">
            <a:extLst>
              <a:ext uri="{FF2B5EF4-FFF2-40B4-BE49-F238E27FC236}">
                <a16:creationId xmlns:a16="http://schemas.microsoft.com/office/drawing/2014/main" id="{437968F4-1802-63F0-F6EC-CB04BF1A8CFA}"/>
              </a:ext>
            </a:extLst>
          </p:cNvPr>
          <p:cNvSpPr>
            <a:spLocks noGrp="1"/>
          </p:cNvSpPr>
          <p:nvPr>
            <p:ph type="title"/>
          </p:nvPr>
        </p:nvSpPr>
        <p:spPr>
          <a:xfrm>
            <a:off x="5029200" y="228600"/>
            <a:ext cx="38269863" cy="5181600"/>
          </a:xfrm>
        </p:spPr>
        <p:txBody>
          <a:bodyPr/>
          <a:lstStyle/>
          <a:p>
            <a:pPr algn="ctr"/>
            <a:r>
              <a:rPr lang="en-US" altLang="en-US" sz="9400" dirty="0">
                <a:latin typeface="Arial" panose="020B0604020202020204" pitchFamily="34" charset="0"/>
                <a:cs typeface="Arial" panose="020B0604020202020204" pitchFamily="34" charset="0"/>
              </a:rPr>
              <a:t>The Outcome of Creative Art Interventions for Adults with Cancer</a:t>
            </a:r>
            <a:br>
              <a:rPr lang="en-US" altLang="en-US" sz="11500" dirty="0">
                <a:latin typeface="Arial" panose="020B0604020202020204" pitchFamily="34" charset="0"/>
                <a:cs typeface="Arial" panose="020B0604020202020204" pitchFamily="34" charset="0"/>
              </a:rPr>
            </a:br>
            <a:r>
              <a:rPr lang="en-US" altLang="en-US" sz="6600" dirty="0">
                <a:latin typeface="Arial" panose="020B0604020202020204" pitchFamily="34" charset="0"/>
                <a:cs typeface="Arial" panose="020B0604020202020204" pitchFamily="34" charset="0"/>
              </a:rPr>
              <a:t>Heidi Bridges, OTS; Hon Yuen, PhD, OTR/L</a:t>
            </a:r>
            <a:br>
              <a:rPr lang="en-US" altLang="en-US" sz="6600" dirty="0">
                <a:latin typeface="Arial" panose="020B0604020202020204" pitchFamily="34" charset="0"/>
                <a:cs typeface="Arial" panose="020B0604020202020204" pitchFamily="34" charset="0"/>
              </a:rPr>
            </a:br>
            <a:r>
              <a:rPr lang="en-US" altLang="en-US" sz="6600" dirty="0">
                <a:latin typeface="Arial" panose="020B0604020202020204" pitchFamily="34" charset="0"/>
                <a:cs typeface="Arial" panose="020B0604020202020204" pitchFamily="34" charset="0"/>
              </a:rPr>
              <a:t>Department of Occupational Therapy</a:t>
            </a:r>
            <a:r>
              <a:rPr lang="en-US" altLang="en-US" sz="6000" dirty="0">
                <a:latin typeface="Arial" panose="020B0604020202020204" pitchFamily="34" charset="0"/>
                <a:cs typeface="Arial" panose="020B0604020202020204" pitchFamily="34" charset="0"/>
              </a:rPr>
              <a:t>  |  University of Alabama at Birmingham</a:t>
            </a:r>
            <a:br>
              <a:rPr lang="en-US" altLang="en-US" sz="6000" dirty="0">
                <a:latin typeface="Arial" panose="020B0604020202020204" pitchFamily="34" charset="0"/>
                <a:cs typeface="Arial" panose="020B0604020202020204" pitchFamily="34" charset="0"/>
              </a:rPr>
            </a:br>
            <a:r>
              <a:rPr lang="en-US" altLang="en-US" sz="6000" dirty="0">
                <a:latin typeface="Arial" panose="020B0604020202020204" pitchFamily="34" charset="0"/>
                <a:cs typeface="Arial" panose="020B0604020202020204" pitchFamily="34" charset="0"/>
              </a:rPr>
              <a:t>Melissa Turnage  |  Arts in Medicine</a:t>
            </a:r>
            <a:endParaRPr lang="en-US" altLang="en-US" sz="6600" baseline="30000"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3F7F539E-397D-C4C5-2EC9-2391ED48F917}"/>
              </a:ext>
            </a:extLst>
          </p:cNvPr>
          <p:cNvSpPr/>
          <p:nvPr/>
        </p:nvSpPr>
        <p:spPr>
          <a:xfrm>
            <a:off x="592137" y="17646310"/>
            <a:ext cx="1443037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Methods</a:t>
            </a:r>
          </a:p>
        </p:txBody>
      </p:sp>
      <p:sp>
        <p:nvSpPr>
          <p:cNvPr id="16" name="Rectangle 15">
            <a:extLst>
              <a:ext uri="{FF2B5EF4-FFF2-40B4-BE49-F238E27FC236}">
                <a16:creationId xmlns:a16="http://schemas.microsoft.com/office/drawing/2014/main" id="{09C99A73-D739-30F1-F2B7-C2E9B3B224CC}"/>
              </a:ext>
            </a:extLst>
          </p:cNvPr>
          <p:cNvSpPr/>
          <p:nvPr/>
        </p:nvSpPr>
        <p:spPr>
          <a:xfrm>
            <a:off x="28942555" y="5670040"/>
            <a:ext cx="144192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a:t>
            </a:r>
          </a:p>
        </p:txBody>
      </p:sp>
      <p:sp>
        <p:nvSpPr>
          <p:cNvPr id="17" name="Rectangle 16">
            <a:extLst>
              <a:ext uri="{FF2B5EF4-FFF2-40B4-BE49-F238E27FC236}">
                <a16:creationId xmlns:a16="http://schemas.microsoft.com/office/drawing/2014/main" id="{7050EB1D-3AB3-0F56-BA7D-BAC9C9557480}"/>
              </a:ext>
            </a:extLst>
          </p:cNvPr>
          <p:cNvSpPr/>
          <p:nvPr/>
        </p:nvSpPr>
        <p:spPr>
          <a:xfrm>
            <a:off x="28879802" y="23002367"/>
            <a:ext cx="14338809" cy="1676399"/>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References</a:t>
            </a:r>
          </a:p>
        </p:txBody>
      </p:sp>
      <p:sp>
        <p:nvSpPr>
          <p:cNvPr id="19" name="Rectangle 18">
            <a:extLst>
              <a:ext uri="{FF2B5EF4-FFF2-40B4-BE49-F238E27FC236}">
                <a16:creationId xmlns:a16="http://schemas.microsoft.com/office/drawing/2014/main" id="{D38E71BA-D311-8714-3EB9-3E5514B44F3A}"/>
              </a:ext>
            </a:extLst>
          </p:cNvPr>
          <p:cNvSpPr/>
          <p:nvPr/>
        </p:nvSpPr>
        <p:spPr>
          <a:xfrm>
            <a:off x="15731048" y="5678585"/>
            <a:ext cx="12268200"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Results </a:t>
            </a:r>
          </a:p>
        </p:txBody>
      </p:sp>
      <p:sp>
        <p:nvSpPr>
          <p:cNvPr id="20" name="Rectangle 19">
            <a:extLst>
              <a:ext uri="{FF2B5EF4-FFF2-40B4-BE49-F238E27FC236}">
                <a16:creationId xmlns:a16="http://schemas.microsoft.com/office/drawing/2014/main" id="{7FD6ABF4-D62C-8E92-E1BD-3778A7F41BE4}"/>
              </a:ext>
            </a:extLst>
          </p:cNvPr>
          <p:cNvSpPr/>
          <p:nvPr/>
        </p:nvSpPr>
        <p:spPr>
          <a:xfrm>
            <a:off x="28879802" y="27489151"/>
            <a:ext cx="14338809" cy="1084386"/>
          </a:xfrm>
          <a:prstGeom prst="rect">
            <a:avLst/>
          </a:prstGeom>
          <a:solidFill>
            <a:schemeClr val="accent3">
              <a:lumMod val="60000"/>
              <a:lumOff val="4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400" b="1" dirty="0">
                <a:solidFill>
                  <a:srgbClr val="215968"/>
                </a:solidFill>
                <a:latin typeface="Arial" panose="020B0604020202020204" pitchFamily="34" charset="0"/>
                <a:ea typeface="ヒラギノ角ゴ Pro W3"/>
                <a:cs typeface="Arial" panose="020B0604020202020204" pitchFamily="34" charset="0"/>
              </a:rPr>
              <a:t>Acknowledgement &amp; Contact information</a:t>
            </a:r>
          </a:p>
        </p:txBody>
      </p:sp>
      <p:sp>
        <p:nvSpPr>
          <p:cNvPr id="3" name="Rectangle 17">
            <a:extLst>
              <a:ext uri="{FF2B5EF4-FFF2-40B4-BE49-F238E27FC236}">
                <a16:creationId xmlns:a16="http://schemas.microsoft.com/office/drawing/2014/main" id="{07064D4E-EF82-2822-4BE8-3A9001A721F3}"/>
              </a:ext>
            </a:extLst>
          </p:cNvPr>
          <p:cNvSpPr/>
          <p:nvPr/>
        </p:nvSpPr>
        <p:spPr>
          <a:xfrm>
            <a:off x="632362" y="5661915"/>
            <a:ext cx="1443037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Introduction</a:t>
            </a:r>
          </a:p>
        </p:txBody>
      </p:sp>
      <p:sp>
        <p:nvSpPr>
          <p:cNvPr id="30" name="Rectangle 29">
            <a:extLst>
              <a:ext uri="{FF2B5EF4-FFF2-40B4-BE49-F238E27FC236}">
                <a16:creationId xmlns:a16="http://schemas.microsoft.com/office/drawing/2014/main" id="{0B4CAC9D-E7D9-12BB-EF97-862392D98CEA}"/>
              </a:ext>
            </a:extLst>
          </p:cNvPr>
          <p:cNvSpPr/>
          <p:nvPr/>
        </p:nvSpPr>
        <p:spPr>
          <a:xfrm>
            <a:off x="28714417" y="17646310"/>
            <a:ext cx="14504194"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Conclusion</a:t>
            </a:r>
          </a:p>
        </p:txBody>
      </p:sp>
      <p:sp>
        <p:nvSpPr>
          <p:cNvPr id="4106" name="TextBox 30">
            <a:extLst>
              <a:ext uri="{FF2B5EF4-FFF2-40B4-BE49-F238E27FC236}">
                <a16:creationId xmlns:a16="http://schemas.microsoft.com/office/drawing/2014/main" id="{9021958B-BCA1-7F3D-33DA-BA5F4315DCD9}"/>
              </a:ext>
            </a:extLst>
          </p:cNvPr>
          <p:cNvSpPr txBox="1">
            <a:spLocks noChangeArrowheads="1"/>
          </p:cNvSpPr>
          <p:nvPr/>
        </p:nvSpPr>
        <p:spPr bwMode="auto">
          <a:xfrm>
            <a:off x="29887863" y="9318625"/>
            <a:ext cx="13411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12500">
                <a:solidFill>
                  <a:schemeClr val="tx1"/>
                </a:solidFill>
                <a:latin typeface="Calibri" panose="020F0502020204030204" pitchFamily="34" charset="0"/>
                <a:ea typeface="Cambria" panose="02040503050406030204" pitchFamily="18" charset="0"/>
                <a:cs typeface="Cambria" panose="02040503050406030204" pitchFamily="18" charset="0"/>
              </a:defRPr>
            </a:lvl1pPr>
            <a:lvl2pPr marL="742950" indent="-285750">
              <a:spcBef>
                <a:spcPct val="20000"/>
              </a:spcBef>
              <a:buFont typeface="Arial" panose="020B0604020202020204" pitchFamily="34" charset="0"/>
              <a:buChar char="•"/>
              <a:defRPr sz="10700">
                <a:solidFill>
                  <a:schemeClr val="tx1"/>
                </a:solidFill>
                <a:latin typeface="Calibri" panose="020F0502020204030204" pitchFamily="34" charset="0"/>
                <a:ea typeface="Cambria" panose="02040503050406030204" pitchFamily="18" charset="0"/>
                <a:cs typeface="Cambria" panose="02040503050406030204" pitchFamily="18" charset="0"/>
              </a:defRPr>
            </a:lvl2pPr>
            <a:lvl3pPr marL="11430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3pPr>
            <a:lvl4pPr marL="16002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4pPr>
            <a:lvl5pPr marL="20574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5pPr>
            <a:lvl6pPr marL="25146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6pPr>
            <a:lvl7pPr marL="29718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7pPr>
            <a:lvl8pPr marL="34290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8pPr>
            <a:lvl9pPr marL="38862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9pPr>
          </a:lstStyle>
          <a:p>
            <a:pPr eaLnBrk="1" hangingPunct="1">
              <a:spcBef>
                <a:spcPct val="0"/>
              </a:spcBef>
              <a:buFontTx/>
              <a:buNone/>
            </a:pPr>
            <a:endParaRPr lang="en-US" altLang="en-US" sz="1800">
              <a:latin typeface="Arial" panose="020B0604020202020204" pitchFamily="34" charset="0"/>
              <a:ea typeface="ヒラギノ角ゴ Pro W3"/>
              <a:cs typeface="ヒラギノ角ゴ Pro W3"/>
            </a:endParaRPr>
          </a:p>
        </p:txBody>
      </p:sp>
      <p:sp>
        <p:nvSpPr>
          <p:cNvPr id="2" name="TextBox 1">
            <a:extLst>
              <a:ext uri="{FF2B5EF4-FFF2-40B4-BE49-F238E27FC236}">
                <a16:creationId xmlns:a16="http://schemas.microsoft.com/office/drawing/2014/main" id="{D5EE1E7E-BCCE-54BA-421F-EE3C6154A0A8}"/>
              </a:ext>
            </a:extLst>
          </p:cNvPr>
          <p:cNvSpPr txBox="1"/>
          <p:nvPr/>
        </p:nvSpPr>
        <p:spPr>
          <a:xfrm>
            <a:off x="581025" y="7783331"/>
            <a:ext cx="14430373" cy="9417963"/>
          </a:xfrm>
          <a:prstGeom prst="rect">
            <a:avLst/>
          </a:prstGeom>
          <a:noFill/>
        </p:spPr>
        <p:txBody>
          <a:bodyPr wrap="square" rtlCol="0">
            <a:spAutoFit/>
          </a:bodyPr>
          <a:lstStyle/>
          <a:p>
            <a:pPr marL="571500" indent="-571500">
              <a:buFont typeface="Arial" panose="020B0604020202020204" pitchFamily="34" charset="0"/>
              <a:buChar char="•"/>
            </a:pPr>
            <a:r>
              <a:rPr lang="en-US" sz="4200" dirty="0">
                <a:effectLst/>
                <a:latin typeface="+mn-lt"/>
                <a:ea typeface="Calibri" panose="020F0502020204030204" pitchFamily="34" charset="0"/>
                <a:cs typeface="Arial" panose="020B0604020202020204" pitchFamily="34" charset="0"/>
              </a:rPr>
              <a:t>According to the American Occupational Therapy Association (2020), the term occupations are events from the client's daily life, both general and specific, that are important or meaningful to them. </a:t>
            </a:r>
          </a:p>
          <a:p>
            <a:pPr marL="571500" indent="-571500">
              <a:buFont typeface="Arial" panose="020B0604020202020204" pitchFamily="34" charset="0"/>
              <a:buChar char="•"/>
            </a:pPr>
            <a:r>
              <a:rPr lang="en-US" sz="4200" dirty="0">
                <a:effectLst/>
                <a:latin typeface="+mn-lt"/>
                <a:ea typeface="Calibri" panose="020F0502020204030204" pitchFamily="34" charset="0"/>
                <a:cs typeface="Arial" panose="020B0604020202020204" pitchFamily="34" charset="0"/>
              </a:rPr>
              <a:t>Using art as a meaningful occupation </a:t>
            </a:r>
            <a:r>
              <a:rPr lang="en-US" sz="4200" dirty="0">
                <a:effectLst/>
                <a:latin typeface="+mn-lt"/>
                <a:ea typeface="Calibri" panose="020F0502020204030204" pitchFamily="34" charset="0"/>
              </a:rPr>
              <a:t>can be a useful intervention for adults with cancer by allowing for a sense of control, socially engaging, physically participating, and expressing themselves. Adults with cancer are at higher risk for decreased quality of life and the activities that pertain to improving satisfaction of life and mental health (</a:t>
            </a:r>
            <a:r>
              <a:rPr lang="en-US" sz="4200" dirty="0" err="1">
                <a:effectLst/>
                <a:latin typeface="+mn-lt"/>
                <a:ea typeface="Calibri" panose="020F0502020204030204" pitchFamily="34" charset="0"/>
              </a:rPr>
              <a:t>Pergolotti</a:t>
            </a:r>
            <a:r>
              <a:rPr lang="en-US" sz="4200" dirty="0">
                <a:effectLst/>
                <a:latin typeface="+mn-lt"/>
                <a:ea typeface="Calibri" panose="020F0502020204030204" pitchFamily="34" charset="0"/>
              </a:rPr>
              <a:t> et al., 2016). </a:t>
            </a:r>
            <a:endParaRPr lang="en-US" sz="4200" dirty="0">
              <a:effectLst/>
              <a:latin typeface="+mn-lt"/>
              <a:ea typeface="Calibri" panose="020F0502020204030204" pitchFamily="34" charset="0"/>
              <a:cs typeface="Arial" panose="020B0604020202020204" pitchFamily="34" charset="0"/>
            </a:endParaRPr>
          </a:p>
          <a:p>
            <a:pPr marL="571500" indent="-571500">
              <a:buFont typeface="Arial" panose="020B0604020202020204" pitchFamily="34" charset="0"/>
              <a:buChar char="•"/>
            </a:pPr>
            <a:r>
              <a:rPr lang="en-US" sz="4200" dirty="0">
                <a:effectLst/>
                <a:latin typeface="+mn-lt"/>
                <a:ea typeface="Calibri" panose="020F0502020204030204" pitchFamily="34" charset="0"/>
                <a:cs typeface="Arial" panose="020B0604020202020204" pitchFamily="34" charset="0"/>
              </a:rPr>
              <a:t>The arts can adhere to individuals who sustain their active lifestyle as well as individuals who chose to take more breaks because art can be completed anywhere, anytime.</a:t>
            </a:r>
          </a:p>
          <a:p>
            <a:endParaRPr lang="en-US" dirty="0">
              <a:latin typeface="+mn-lt"/>
            </a:endParaRPr>
          </a:p>
        </p:txBody>
      </p:sp>
      <p:sp>
        <p:nvSpPr>
          <p:cNvPr id="7" name="TextBox 6">
            <a:extLst>
              <a:ext uri="{FF2B5EF4-FFF2-40B4-BE49-F238E27FC236}">
                <a16:creationId xmlns:a16="http://schemas.microsoft.com/office/drawing/2014/main" id="{48443B87-0CAA-9F68-3061-544B9E757175}"/>
              </a:ext>
            </a:extLst>
          </p:cNvPr>
          <p:cNvSpPr txBox="1"/>
          <p:nvPr/>
        </p:nvSpPr>
        <p:spPr>
          <a:xfrm>
            <a:off x="672589" y="19569913"/>
            <a:ext cx="14349921" cy="14988719"/>
          </a:xfrm>
          <a:prstGeom prst="rect">
            <a:avLst/>
          </a:prstGeom>
          <a:noFill/>
        </p:spPr>
        <p:txBody>
          <a:bodyPr wrap="square" rtlCol="0">
            <a:spAutoFit/>
          </a:bodyPr>
          <a:lstStyle/>
          <a:p>
            <a:pPr marL="457200" indent="-457200">
              <a:buFont typeface="Arial" panose="020B0604020202020204" pitchFamily="34" charset="0"/>
              <a:buChar char="•"/>
            </a:pPr>
            <a:r>
              <a:rPr lang="en-US" sz="4400" dirty="0">
                <a:latin typeface="+mn-lt"/>
              </a:rPr>
              <a:t>Pre and post questionnaire</a:t>
            </a:r>
          </a:p>
          <a:p>
            <a:pPr marL="2493963" lvl="1" indent="-457200">
              <a:buFont typeface="Arial" panose="020B0604020202020204" pitchFamily="34" charset="0"/>
              <a:buChar char="•"/>
            </a:pPr>
            <a:r>
              <a:rPr lang="en-US" sz="4400" dirty="0">
                <a:latin typeface="+mn-lt"/>
              </a:rPr>
              <a:t>McGill Quality of Life Questionnaire (Part A-C only)</a:t>
            </a:r>
          </a:p>
          <a:p>
            <a:pPr marL="457200" indent="-457200">
              <a:buFont typeface="Arial" panose="020B0604020202020204" pitchFamily="34" charset="0"/>
              <a:buChar char="•"/>
            </a:pPr>
            <a:r>
              <a:rPr lang="en-US" sz="4400" dirty="0">
                <a:latin typeface="+mn-lt"/>
              </a:rPr>
              <a:t>Post-test survey</a:t>
            </a:r>
          </a:p>
          <a:p>
            <a:pPr marL="2493963" lvl="1" indent="-457200">
              <a:buFont typeface="Arial" panose="020B0604020202020204" pitchFamily="34" charset="0"/>
              <a:buChar char="•"/>
            </a:pPr>
            <a:r>
              <a:rPr lang="en-US" sz="4400" dirty="0">
                <a:latin typeface="+mn-lt"/>
              </a:rPr>
              <a:t>Four questions using a 5-point Likert Scale</a:t>
            </a:r>
          </a:p>
          <a:p>
            <a:pPr marL="457200" indent="-457200">
              <a:buFont typeface="Arial" panose="020B0604020202020204" pitchFamily="34" charset="0"/>
              <a:buChar char="•"/>
            </a:pPr>
            <a:r>
              <a:rPr lang="en-US" sz="4400" dirty="0">
                <a:latin typeface="+mn-lt"/>
              </a:rPr>
              <a:t>Demographics</a:t>
            </a:r>
          </a:p>
          <a:p>
            <a:pPr marL="2493963" lvl="1" indent="-457200">
              <a:buFont typeface="Arial" panose="020B0604020202020204" pitchFamily="34" charset="0"/>
              <a:buChar char="•"/>
            </a:pPr>
            <a:r>
              <a:rPr lang="en-US" sz="4400" dirty="0">
                <a:latin typeface="+mn-lt"/>
              </a:rPr>
              <a:t>Gender: 2 females</a:t>
            </a:r>
          </a:p>
          <a:p>
            <a:pPr marL="2493963" lvl="1" indent="-457200">
              <a:buFont typeface="Arial" panose="020B0604020202020204" pitchFamily="34" charset="0"/>
              <a:buChar char="•"/>
            </a:pPr>
            <a:r>
              <a:rPr lang="en-US" sz="4400" dirty="0">
                <a:latin typeface="+mn-lt"/>
              </a:rPr>
              <a:t>Race: 2 White/Caucasian</a:t>
            </a:r>
          </a:p>
          <a:p>
            <a:pPr marL="2493963" lvl="1" indent="-457200">
              <a:buFont typeface="Arial" panose="020B0604020202020204" pitchFamily="34" charset="0"/>
              <a:buChar char="•"/>
            </a:pPr>
            <a:r>
              <a:rPr lang="en-US" sz="4400" dirty="0">
                <a:latin typeface="+mn-lt"/>
              </a:rPr>
              <a:t>Cancer Diagnosis: 2 breast cancer</a:t>
            </a:r>
          </a:p>
          <a:p>
            <a:pPr marL="457200" indent="-457200">
              <a:buFont typeface="Arial" panose="020B0604020202020204" pitchFamily="34" charset="0"/>
              <a:buChar char="•"/>
            </a:pPr>
            <a:r>
              <a:rPr lang="en-US" sz="4400" dirty="0">
                <a:latin typeface="+mn-lt"/>
              </a:rPr>
              <a:t>Three one-on-one sessions consisting of the participants choice of a variety of creative arts</a:t>
            </a:r>
          </a:p>
          <a:p>
            <a:pPr marL="457200" indent="-457200">
              <a:buFont typeface="Arial" panose="020B0604020202020204" pitchFamily="34" charset="0"/>
              <a:buChar char="•"/>
            </a:pPr>
            <a:r>
              <a:rPr lang="en-US" sz="4400" dirty="0">
                <a:latin typeface="+mn-lt"/>
              </a:rPr>
              <a:t>Creative art interventions</a:t>
            </a:r>
          </a:p>
          <a:p>
            <a:pPr marL="2493963" lvl="1" indent="-457200">
              <a:buFont typeface="Arial" panose="020B0604020202020204" pitchFamily="34" charset="0"/>
              <a:buChar char="•"/>
            </a:pPr>
            <a:r>
              <a:rPr lang="en-US" sz="4400" dirty="0">
                <a:latin typeface="+mn-lt"/>
              </a:rPr>
              <a:t>Painting, poetry, collage, music, drawing, dance and movement</a:t>
            </a:r>
          </a:p>
          <a:p>
            <a:pPr marL="4532313" lvl="2" indent="-457200">
              <a:buFont typeface="Arial" panose="020B0604020202020204" pitchFamily="34" charset="0"/>
              <a:buChar char="•"/>
            </a:pPr>
            <a:r>
              <a:rPr lang="en-US" sz="4400" dirty="0">
                <a:latin typeface="+mn-lt"/>
              </a:rPr>
              <a:t>Supplies funded by The UAB Department of Occupational Therapy</a:t>
            </a:r>
          </a:p>
          <a:p>
            <a:endParaRPr lang="en-US" sz="4000" dirty="0">
              <a:latin typeface="+mn-lt"/>
            </a:endParaRPr>
          </a:p>
          <a:p>
            <a:pPr marL="457200" indent="-457200">
              <a:buFont typeface="Arial" panose="020B0604020202020204" pitchFamily="34" charset="0"/>
              <a:buChar char="•"/>
            </a:pPr>
            <a:endParaRPr lang="en-US" sz="4000" dirty="0">
              <a:latin typeface="+mn-lt"/>
            </a:endParaRPr>
          </a:p>
          <a:p>
            <a:pPr marL="2493963" lvl="1" indent="-457200">
              <a:buFont typeface="Arial" panose="020B0604020202020204" pitchFamily="34" charset="0"/>
              <a:buChar char="•"/>
            </a:pPr>
            <a:endParaRPr lang="en-US" sz="4000" dirty="0">
              <a:latin typeface="+mn-lt"/>
            </a:endParaRPr>
          </a:p>
          <a:p>
            <a:pPr marL="2493963" lvl="1" indent="-457200">
              <a:buFont typeface="Arial" panose="020B0604020202020204" pitchFamily="34" charset="0"/>
              <a:buChar char="•"/>
            </a:pPr>
            <a:endParaRPr lang="en-US" sz="4000" dirty="0">
              <a:latin typeface="+mn-lt"/>
            </a:endParaRPr>
          </a:p>
          <a:p>
            <a:pPr marL="2493963" lvl="1" indent="-457200">
              <a:buFont typeface="Arial" panose="020B0604020202020204" pitchFamily="34" charset="0"/>
              <a:buChar char="•"/>
            </a:pPr>
            <a:endParaRPr lang="en-US" sz="4000" dirty="0">
              <a:latin typeface="+mn-lt"/>
            </a:endParaRPr>
          </a:p>
          <a:p>
            <a:pPr marL="2493963" lvl="1" indent="-457200">
              <a:buFont typeface="Arial" panose="020B0604020202020204" pitchFamily="34" charset="0"/>
              <a:buChar char="•"/>
            </a:pPr>
            <a:endParaRPr lang="en-US" sz="4000" dirty="0">
              <a:latin typeface="+mn-lt"/>
            </a:endParaRPr>
          </a:p>
          <a:p>
            <a:pPr marL="2493963" lvl="1" indent="-457200">
              <a:buFont typeface="Arial" panose="020B0604020202020204" pitchFamily="34" charset="0"/>
              <a:buChar char="•"/>
            </a:pPr>
            <a:endParaRPr lang="en-US" sz="4000" dirty="0">
              <a:latin typeface="+mn-lt"/>
            </a:endParaRPr>
          </a:p>
          <a:p>
            <a:pPr marL="2493963" lvl="1" indent="-457200">
              <a:buFont typeface="Arial" panose="020B0604020202020204" pitchFamily="34" charset="0"/>
              <a:buChar char="•"/>
            </a:pPr>
            <a:endParaRPr lang="en-US" sz="2800" dirty="0"/>
          </a:p>
        </p:txBody>
      </p:sp>
      <p:graphicFrame>
        <p:nvGraphicFramePr>
          <p:cNvPr id="8" name="Chart 7">
            <a:extLst>
              <a:ext uri="{FF2B5EF4-FFF2-40B4-BE49-F238E27FC236}">
                <a16:creationId xmlns:a16="http://schemas.microsoft.com/office/drawing/2014/main" id="{D28FFFEE-7497-AAAA-1F59-8FFC6B935AC2}"/>
              </a:ext>
            </a:extLst>
          </p:cNvPr>
          <p:cNvGraphicFramePr/>
          <p:nvPr>
            <p:extLst>
              <p:ext uri="{D42A27DB-BD31-4B8C-83A1-F6EECF244321}">
                <p14:modId xmlns:p14="http://schemas.microsoft.com/office/powerpoint/2010/main" val="255621419"/>
              </p:ext>
            </p:extLst>
          </p:nvPr>
        </p:nvGraphicFramePr>
        <p:xfrm>
          <a:off x="16383000" y="8064714"/>
          <a:ext cx="11125200" cy="552416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a:extLst>
              <a:ext uri="{FF2B5EF4-FFF2-40B4-BE49-F238E27FC236}">
                <a16:creationId xmlns:a16="http://schemas.microsoft.com/office/drawing/2014/main" id="{9F35EF8C-8786-236F-802A-26A88232A272}"/>
              </a:ext>
            </a:extLst>
          </p:cNvPr>
          <p:cNvGraphicFramePr/>
          <p:nvPr>
            <p:extLst>
              <p:ext uri="{D42A27DB-BD31-4B8C-83A1-F6EECF244321}">
                <p14:modId xmlns:p14="http://schemas.microsoft.com/office/powerpoint/2010/main" val="2496178532"/>
              </p:ext>
            </p:extLst>
          </p:nvPr>
        </p:nvGraphicFramePr>
        <p:xfrm>
          <a:off x="16302549" y="13846982"/>
          <a:ext cx="11125200" cy="522443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4" name="Table 13">
            <a:extLst>
              <a:ext uri="{FF2B5EF4-FFF2-40B4-BE49-F238E27FC236}">
                <a16:creationId xmlns:a16="http://schemas.microsoft.com/office/drawing/2014/main" id="{96DABAEC-E1EA-2B79-9CB1-32CD1AD49473}"/>
              </a:ext>
            </a:extLst>
          </p:cNvPr>
          <p:cNvGraphicFramePr>
            <a:graphicFrameLocks noGrp="1"/>
          </p:cNvGraphicFramePr>
          <p:nvPr>
            <p:extLst>
              <p:ext uri="{D42A27DB-BD31-4B8C-83A1-F6EECF244321}">
                <p14:modId xmlns:p14="http://schemas.microsoft.com/office/powerpoint/2010/main" val="1591967914"/>
              </p:ext>
            </p:extLst>
          </p:nvPr>
        </p:nvGraphicFramePr>
        <p:xfrm>
          <a:off x="17942974" y="19492730"/>
          <a:ext cx="7844349" cy="10372071"/>
        </p:xfrm>
        <a:graphic>
          <a:graphicData uri="http://schemas.openxmlformats.org/drawingml/2006/table">
            <a:tbl>
              <a:tblPr firstRow="1" firstCol="1" bandRow="1"/>
              <a:tblGrid>
                <a:gridCol w="3171482">
                  <a:extLst>
                    <a:ext uri="{9D8B030D-6E8A-4147-A177-3AD203B41FA5}">
                      <a16:colId xmlns:a16="http://schemas.microsoft.com/office/drawing/2014/main" val="295351492"/>
                    </a:ext>
                  </a:extLst>
                </a:gridCol>
                <a:gridCol w="1501385">
                  <a:extLst>
                    <a:ext uri="{9D8B030D-6E8A-4147-A177-3AD203B41FA5}">
                      <a16:colId xmlns:a16="http://schemas.microsoft.com/office/drawing/2014/main" val="1474472751"/>
                    </a:ext>
                  </a:extLst>
                </a:gridCol>
                <a:gridCol w="3171482">
                  <a:extLst>
                    <a:ext uri="{9D8B030D-6E8A-4147-A177-3AD203B41FA5}">
                      <a16:colId xmlns:a16="http://schemas.microsoft.com/office/drawing/2014/main" val="4159690581"/>
                    </a:ext>
                  </a:extLst>
                </a:gridCol>
              </a:tblGrid>
              <a:tr h="1035844">
                <a:tc>
                  <a:txBody>
                    <a:bodyPr/>
                    <a:lstStyle/>
                    <a:p>
                      <a:pPr marL="0" marR="0">
                        <a:lnSpc>
                          <a:spcPct val="107000"/>
                        </a:lnSpc>
                        <a:spcBef>
                          <a:spcPts val="0"/>
                        </a:spcBef>
                        <a:spcAft>
                          <a:spcPts val="0"/>
                        </a:spcAft>
                      </a:pPr>
                      <a:r>
                        <a:rPr lang="en-US" sz="1800" b="1" i="1" kern="100" dirty="0">
                          <a:effectLst/>
                          <a:latin typeface="Times New Roman" panose="02020603050405020304" pitchFamily="18" charset="0"/>
                          <a:ea typeface="Calibri" panose="020F0502020204030204" pitchFamily="34" charset="0"/>
                          <a:cs typeface="Arial" panose="020B0604020202020204" pitchFamily="34" charset="0"/>
                        </a:rPr>
                        <a:t>Table 2.</a:t>
                      </a:r>
                      <a:r>
                        <a:rPr lang="en-US" sz="1800" i="1" kern="100" dirty="0">
                          <a:effectLst/>
                          <a:latin typeface="Times New Roman" panose="02020603050405020304" pitchFamily="18" charset="0"/>
                          <a:ea typeface="Calibri" panose="020F0502020204030204" pitchFamily="34" charset="0"/>
                          <a:cs typeface="Arial" panose="020B0604020202020204" pitchFamily="34" charset="0"/>
                        </a:rPr>
                        <a:t> Post Creative Arts Survey Questions</a:t>
                      </a:r>
                      <a:endParaRPr lang="en-US" sz="18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600" i="1" kern="100" dirty="0">
                          <a:effectLst/>
                          <a:latin typeface="Times New Roman" panose="02020603050405020304" pitchFamily="18" charset="0"/>
                          <a:ea typeface="Calibri" panose="020F0502020204030204" pitchFamily="34" charset="0"/>
                          <a:cs typeface="Arial" panose="020B0604020202020204" pitchFamily="34" charset="0"/>
                        </a:rPr>
                        <a:t>Likert scale</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600" i="1" kern="100" dirty="0">
                          <a:effectLst/>
                          <a:latin typeface="Times New Roman" panose="02020603050405020304" pitchFamily="18" charset="0"/>
                          <a:ea typeface="Calibri" panose="020F0502020204030204" pitchFamily="34" charset="0"/>
                          <a:cs typeface="Arial" panose="020B0604020202020204" pitchFamily="34" charset="0"/>
                        </a:rPr>
                        <a:t>Response rate</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64094739"/>
                  </a:ext>
                </a:extLst>
              </a:tr>
              <a:tr h="486628">
                <a:tc rowSpan="5">
                  <a:txBody>
                    <a:bodyPr/>
                    <a:lstStyle/>
                    <a:p>
                      <a:pPr marL="0" marR="0" algn="ctr">
                        <a:lnSpc>
                          <a:spcPct val="107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Arial" panose="020B0604020202020204" pitchFamily="34" charset="0"/>
                        </a:rPr>
                        <a:t>Did you enjoy the creative arts that you chose to participate in?</a:t>
                      </a:r>
                      <a:endParaRPr lang="en-US" sz="14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Arial" panose="020B0604020202020204" pitchFamily="34" charset="0"/>
                        </a:rPr>
                        <a:t>Definitely yes</a:t>
                      </a:r>
                      <a:endParaRPr lang="en-US" sz="14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Arial" panose="020B0604020202020204" pitchFamily="34" charset="0"/>
                        </a:rPr>
                        <a:t>100%</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604159609"/>
                  </a:ext>
                </a:extLst>
              </a:tr>
              <a:tr h="531750">
                <a:tc vMerge="1">
                  <a:txBody>
                    <a:bodyPr/>
                    <a:lstStyle/>
                    <a:p>
                      <a:endParaRPr lang="en-US"/>
                    </a:p>
                  </a:txBody>
                  <a:tcPr/>
                </a:tc>
                <a:tc>
                  <a:txBody>
                    <a:bodyPr/>
                    <a:lstStyle/>
                    <a:p>
                      <a:pPr marL="0" marR="0" algn="r">
                        <a:lnSpc>
                          <a:spcPct val="107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Arial" panose="020B0604020202020204" pitchFamily="34" charset="0"/>
                        </a:rPr>
                        <a:t>Kind of</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Arial" panose="020B0604020202020204" pitchFamily="34" charset="0"/>
                        </a:rPr>
                        <a:t>0%</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extLst>
                  <a:ext uri="{0D108BD9-81ED-4DB2-BD59-A6C34878D82A}">
                    <a16:rowId xmlns:a16="http://schemas.microsoft.com/office/drawing/2014/main" val="1239228027"/>
                  </a:ext>
                </a:extLst>
              </a:tr>
              <a:tr h="531750">
                <a:tc vMerge="1">
                  <a:txBody>
                    <a:bodyPr/>
                    <a:lstStyle/>
                    <a:p>
                      <a:endParaRPr lang="en-US"/>
                    </a:p>
                  </a:txBody>
                  <a:tcPr/>
                </a:tc>
                <a:tc>
                  <a:txBody>
                    <a:bodyPr/>
                    <a:lstStyle/>
                    <a:p>
                      <a:pPr marL="0" marR="0" algn="r">
                        <a:lnSpc>
                          <a:spcPct val="107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Arial" panose="020B0604020202020204" pitchFamily="34" charset="0"/>
                        </a:rPr>
                        <a:t>Neutral</a:t>
                      </a:r>
                      <a:endParaRPr lang="en-US" sz="14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Arial" panose="020B0604020202020204" pitchFamily="34" charset="0"/>
                        </a:rPr>
                        <a:t>0%</a:t>
                      </a:r>
                      <a:endParaRPr lang="en-US" sz="14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extLst>
                  <a:ext uri="{0D108BD9-81ED-4DB2-BD59-A6C34878D82A}">
                    <a16:rowId xmlns:a16="http://schemas.microsoft.com/office/drawing/2014/main" val="740416422"/>
                  </a:ext>
                </a:extLst>
              </a:tr>
              <a:tr h="531750">
                <a:tc vMerge="1">
                  <a:txBody>
                    <a:bodyPr/>
                    <a:lstStyle/>
                    <a:p>
                      <a:endParaRPr lang="en-US"/>
                    </a:p>
                  </a:txBody>
                  <a:tcPr/>
                </a:tc>
                <a:tc>
                  <a:txBody>
                    <a:bodyPr/>
                    <a:lstStyle/>
                    <a:p>
                      <a:pPr marL="0" marR="0" algn="r">
                        <a:lnSpc>
                          <a:spcPct val="107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Arial" panose="020B0604020202020204" pitchFamily="34" charset="0"/>
                        </a:rPr>
                        <a:t>Not really</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Arial" panose="020B0604020202020204" pitchFamily="34" charset="0"/>
                        </a:rPr>
                        <a:t>0%</a:t>
                      </a:r>
                      <a:endParaRPr lang="en-US" sz="14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extLst>
                  <a:ext uri="{0D108BD9-81ED-4DB2-BD59-A6C34878D82A}">
                    <a16:rowId xmlns:a16="http://schemas.microsoft.com/office/drawing/2014/main" val="434151314"/>
                  </a:ext>
                </a:extLst>
              </a:tr>
              <a:tr h="486628">
                <a:tc vMerge="1">
                  <a:txBody>
                    <a:bodyPr/>
                    <a:lstStyle/>
                    <a:p>
                      <a:endParaRPr lang="en-US"/>
                    </a:p>
                  </a:txBody>
                  <a:tcPr/>
                </a:tc>
                <a:tc>
                  <a:txBody>
                    <a:bodyPr/>
                    <a:lstStyle/>
                    <a:p>
                      <a:pPr marL="0" marR="0" algn="r">
                        <a:lnSpc>
                          <a:spcPct val="107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Arial" panose="020B0604020202020204" pitchFamily="34" charset="0"/>
                        </a:rPr>
                        <a:t>Definitely not</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Arial" panose="020B0604020202020204" pitchFamily="34" charset="0"/>
                        </a:rPr>
                        <a:t>0%</a:t>
                      </a:r>
                      <a:endParaRPr lang="en-US" sz="14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05160820"/>
                  </a:ext>
                </a:extLst>
              </a:tr>
              <a:tr h="486628">
                <a:tc rowSpan="5">
                  <a:txBody>
                    <a:bodyPr/>
                    <a:lstStyle/>
                    <a:p>
                      <a:pPr marL="0" marR="0" algn="ctr">
                        <a:lnSpc>
                          <a:spcPct val="107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Arial" panose="020B0604020202020204" pitchFamily="34" charset="0"/>
                        </a:rPr>
                        <a:t>If you had the opportunity, would you participate in this again?</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Arial" panose="020B0604020202020204" pitchFamily="34" charset="0"/>
                        </a:rPr>
                        <a:t>Definitely yes</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Arial" panose="020B0604020202020204" pitchFamily="34" charset="0"/>
                        </a:rPr>
                        <a:t>100%</a:t>
                      </a:r>
                      <a:endParaRPr lang="en-US" sz="14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877406579"/>
                  </a:ext>
                </a:extLst>
              </a:tr>
              <a:tr h="542627">
                <a:tc vMerge="1">
                  <a:txBody>
                    <a:bodyPr/>
                    <a:lstStyle/>
                    <a:p>
                      <a:endParaRPr lang="en-US"/>
                    </a:p>
                  </a:txBody>
                  <a:tcPr/>
                </a:tc>
                <a:tc>
                  <a:txBody>
                    <a:bodyPr/>
                    <a:lstStyle/>
                    <a:p>
                      <a:pPr marL="0" marR="0" algn="r">
                        <a:lnSpc>
                          <a:spcPct val="107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Arial" panose="020B0604020202020204" pitchFamily="34" charset="0"/>
                        </a:rPr>
                        <a:t>Kind of</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Arial" panose="020B0604020202020204" pitchFamily="34" charset="0"/>
                        </a:rPr>
                        <a:t>0%</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extLst>
                  <a:ext uri="{0D108BD9-81ED-4DB2-BD59-A6C34878D82A}">
                    <a16:rowId xmlns:a16="http://schemas.microsoft.com/office/drawing/2014/main" val="1954729555"/>
                  </a:ext>
                </a:extLst>
              </a:tr>
              <a:tr h="542627">
                <a:tc vMerge="1">
                  <a:txBody>
                    <a:bodyPr/>
                    <a:lstStyle/>
                    <a:p>
                      <a:endParaRPr lang="en-US"/>
                    </a:p>
                  </a:txBody>
                  <a:tcPr/>
                </a:tc>
                <a:tc>
                  <a:txBody>
                    <a:bodyPr/>
                    <a:lstStyle/>
                    <a:p>
                      <a:pPr marL="0" marR="0" algn="r">
                        <a:lnSpc>
                          <a:spcPct val="107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Arial" panose="020B0604020202020204" pitchFamily="34" charset="0"/>
                        </a:rPr>
                        <a:t>Neutral</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Arial" panose="020B0604020202020204" pitchFamily="34" charset="0"/>
                        </a:rPr>
                        <a:t>0%</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extLst>
                  <a:ext uri="{0D108BD9-81ED-4DB2-BD59-A6C34878D82A}">
                    <a16:rowId xmlns:a16="http://schemas.microsoft.com/office/drawing/2014/main" val="647694496"/>
                  </a:ext>
                </a:extLst>
              </a:tr>
              <a:tr h="542627">
                <a:tc vMerge="1">
                  <a:txBody>
                    <a:bodyPr/>
                    <a:lstStyle/>
                    <a:p>
                      <a:endParaRPr lang="en-US"/>
                    </a:p>
                  </a:txBody>
                  <a:tcPr/>
                </a:tc>
                <a:tc>
                  <a:txBody>
                    <a:bodyPr/>
                    <a:lstStyle/>
                    <a:p>
                      <a:pPr marL="0" marR="0" algn="r">
                        <a:lnSpc>
                          <a:spcPct val="107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Arial" panose="020B0604020202020204" pitchFamily="34" charset="0"/>
                        </a:rPr>
                        <a:t>Not really</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Arial" panose="020B0604020202020204" pitchFamily="34" charset="0"/>
                        </a:rPr>
                        <a:t>0%</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extLst>
                  <a:ext uri="{0D108BD9-81ED-4DB2-BD59-A6C34878D82A}">
                    <a16:rowId xmlns:a16="http://schemas.microsoft.com/office/drawing/2014/main" val="2278694782"/>
                  </a:ext>
                </a:extLst>
              </a:tr>
              <a:tr h="509996">
                <a:tc vMerge="1">
                  <a:txBody>
                    <a:bodyPr/>
                    <a:lstStyle/>
                    <a:p>
                      <a:endParaRPr lang="en-US"/>
                    </a:p>
                  </a:txBody>
                  <a:tcPr/>
                </a:tc>
                <a:tc>
                  <a:txBody>
                    <a:bodyPr/>
                    <a:lstStyle/>
                    <a:p>
                      <a:pPr marL="0" marR="0" algn="r">
                        <a:lnSpc>
                          <a:spcPct val="107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Arial" panose="020B0604020202020204" pitchFamily="34" charset="0"/>
                        </a:rPr>
                        <a:t>Definitely not</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Arial" panose="020B0604020202020204" pitchFamily="34" charset="0"/>
                        </a:rPr>
                        <a:t>0%</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74941602"/>
                  </a:ext>
                </a:extLst>
              </a:tr>
              <a:tr h="486628">
                <a:tc rowSpan="5">
                  <a:txBody>
                    <a:bodyPr/>
                    <a:lstStyle/>
                    <a:p>
                      <a:pPr marL="0" marR="0" algn="ctr">
                        <a:lnSpc>
                          <a:spcPct val="107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Arial" panose="020B0604020202020204" pitchFamily="34" charset="0"/>
                        </a:rPr>
                        <a:t>Would you recommend creative arts to someone else you know?</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Arial" panose="020B0604020202020204" pitchFamily="34" charset="0"/>
                        </a:rPr>
                        <a:t>Definitely yes</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07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Arial" panose="020B0604020202020204" pitchFamily="34" charset="0"/>
                        </a:rPr>
                        <a:t>100%</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17139054"/>
                  </a:ext>
                </a:extLst>
              </a:tr>
              <a:tr h="520875">
                <a:tc vMerge="1">
                  <a:txBody>
                    <a:bodyPr/>
                    <a:lstStyle/>
                    <a:p>
                      <a:endParaRPr lang="en-US"/>
                    </a:p>
                  </a:txBody>
                  <a:tcPr/>
                </a:tc>
                <a:tc>
                  <a:txBody>
                    <a:bodyPr/>
                    <a:lstStyle/>
                    <a:p>
                      <a:pPr marL="0" marR="0" algn="r">
                        <a:lnSpc>
                          <a:spcPct val="107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Arial" panose="020B0604020202020204" pitchFamily="34" charset="0"/>
                        </a:rPr>
                        <a:t>Kind of</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Arial" panose="020B0604020202020204" pitchFamily="34" charset="0"/>
                        </a:rPr>
                        <a:t>0%</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extLst>
                  <a:ext uri="{0D108BD9-81ED-4DB2-BD59-A6C34878D82A}">
                    <a16:rowId xmlns:a16="http://schemas.microsoft.com/office/drawing/2014/main" val="3117334668"/>
                  </a:ext>
                </a:extLst>
              </a:tr>
              <a:tr h="520875">
                <a:tc vMerge="1">
                  <a:txBody>
                    <a:bodyPr/>
                    <a:lstStyle/>
                    <a:p>
                      <a:endParaRPr lang="en-US"/>
                    </a:p>
                  </a:txBody>
                  <a:tcPr/>
                </a:tc>
                <a:tc>
                  <a:txBody>
                    <a:bodyPr/>
                    <a:lstStyle/>
                    <a:p>
                      <a:pPr marL="0" marR="0" algn="r">
                        <a:lnSpc>
                          <a:spcPct val="107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Arial" panose="020B0604020202020204" pitchFamily="34" charset="0"/>
                        </a:rPr>
                        <a:t>Neutral</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Arial" panose="020B0604020202020204" pitchFamily="34" charset="0"/>
                        </a:rPr>
                        <a:t>0%</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extLst>
                  <a:ext uri="{0D108BD9-81ED-4DB2-BD59-A6C34878D82A}">
                    <a16:rowId xmlns:a16="http://schemas.microsoft.com/office/drawing/2014/main" val="669314964"/>
                  </a:ext>
                </a:extLst>
              </a:tr>
              <a:tr h="520875">
                <a:tc vMerge="1">
                  <a:txBody>
                    <a:bodyPr/>
                    <a:lstStyle/>
                    <a:p>
                      <a:endParaRPr lang="en-US"/>
                    </a:p>
                  </a:txBody>
                  <a:tcPr/>
                </a:tc>
                <a:tc>
                  <a:txBody>
                    <a:bodyPr/>
                    <a:lstStyle/>
                    <a:p>
                      <a:pPr marL="0" marR="0" algn="r">
                        <a:lnSpc>
                          <a:spcPct val="107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Arial" panose="020B0604020202020204" pitchFamily="34" charset="0"/>
                        </a:rPr>
                        <a:t>Not really</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tc>
                  <a:txBody>
                    <a:bodyPr/>
                    <a:lstStyle/>
                    <a:p>
                      <a:pPr marL="0" marR="0" algn="ctr">
                        <a:lnSpc>
                          <a:spcPct val="107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Arial" panose="020B0604020202020204" pitchFamily="34" charset="0"/>
                        </a:rPr>
                        <a:t>0%</a:t>
                      </a:r>
                      <a:endParaRPr lang="en-US" sz="14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a:noFill/>
                    </a:lnB>
                  </a:tcPr>
                </a:tc>
                <a:extLst>
                  <a:ext uri="{0D108BD9-81ED-4DB2-BD59-A6C34878D82A}">
                    <a16:rowId xmlns:a16="http://schemas.microsoft.com/office/drawing/2014/main" val="3093083468"/>
                  </a:ext>
                </a:extLst>
              </a:tr>
              <a:tr h="486628">
                <a:tc vMerge="1">
                  <a:txBody>
                    <a:bodyPr/>
                    <a:lstStyle/>
                    <a:p>
                      <a:endParaRPr lang="en-US"/>
                    </a:p>
                  </a:txBody>
                  <a:tcPr/>
                </a:tc>
                <a:tc>
                  <a:txBody>
                    <a:bodyPr/>
                    <a:lstStyle/>
                    <a:p>
                      <a:pPr marL="0" marR="0" algn="r">
                        <a:lnSpc>
                          <a:spcPct val="107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Arial" panose="020B0604020202020204" pitchFamily="34" charset="0"/>
                        </a:rPr>
                        <a:t>Definitely not</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Arial" panose="020B0604020202020204" pitchFamily="34" charset="0"/>
                        </a:rPr>
                        <a:t>0%</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76262559"/>
                  </a:ext>
                </a:extLst>
              </a:tr>
              <a:tr h="771037">
                <a:tc rowSpan="2">
                  <a:txBody>
                    <a:bodyPr/>
                    <a:lstStyle/>
                    <a:p>
                      <a:pPr marL="0" marR="0" algn="ctr">
                        <a:lnSpc>
                          <a:spcPct val="107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Arial" panose="020B0604020202020204" pitchFamily="34" charset="0"/>
                        </a:rPr>
                        <a:t>In one word or a short phrase, describe the feeling you had while participating in this experience.</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lnSpc>
                          <a:spcPct val="107000"/>
                        </a:lnSpc>
                        <a:spcBef>
                          <a:spcPts val="0"/>
                        </a:spcBef>
                        <a:spcAft>
                          <a:spcPts val="0"/>
                        </a:spcAft>
                      </a:pPr>
                      <a:r>
                        <a:rPr lang="en-US" sz="1400" kern="100">
                          <a:effectLst/>
                          <a:latin typeface="Times New Roman" panose="02020603050405020304" pitchFamily="18" charset="0"/>
                          <a:ea typeface="Calibri" panose="020F0502020204030204" pitchFamily="34" charset="0"/>
                          <a:cs typeface="Arial" panose="020B0604020202020204" pitchFamily="34" charset="0"/>
                        </a:rPr>
                        <a:t>“Happy and ready to do more creative projects”</a:t>
                      </a:r>
                      <a:endParaRPr lang="en-US" sz="1400"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extLst>
                  <a:ext uri="{0D108BD9-81ED-4DB2-BD59-A6C34878D82A}">
                    <a16:rowId xmlns:a16="http://schemas.microsoft.com/office/drawing/2014/main" val="179439771"/>
                  </a:ext>
                </a:extLst>
              </a:tr>
              <a:tr h="836298">
                <a:tc vMerge="1">
                  <a:txBody>
                    <a:bodyPr/>
                    <a:lstStyle/>
                    <a:p>
                      <a:endParaRPr lang="en-US"/>
                    </a:p>
                  </a:txBody>
                  <a:tcPr/>
                </a:tc>
                <a:tc gridSpan="2">
                  <a:txBody>
                    <a:bodyPr/>
                    <a:lstStyle/>
                    <a:p>
                      <a:pPr marL="0" marR="0" algn="ctr">
                        <a:lnSpc>
                          <a:spcPct val="107000"/>
                        </a:lnSpc>
                        <a:spcBef>
                          <a:spcPts val="0"/>
                        </a:spcBef>
                        <a:spcAft>
                          <a:spcPts val="0"/>
                        </a:spcAft>
                      </a:pPr>
                      <a:r>
                        <a:rPr lang="en-US" sz="1400" kern="100" dirty="0">
                          <a:effectLst/>
                          <a:latin typeface="Times New Roman" panose="02020603050405020304" pitchFamily="18" charset="0"/>
                          <a:ea typeface="Calibri" panose="020F0502020204030204" pitchFamily="34" charset="0"/>
                          <a:cs typeface="Arial" panose="020B0604020202020204" pitchFamily="34" charset="0"/>
                        </a:rPr>
                        <a:t>“Empowered, creative, engaged and openness”</a:t>
                      </a:r>
                      <a:endParaRPr lang="en-US" sz="1400"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272167060"/>
                  </a:ext>
                </a:extLst>
              </a:tr>
            </a:tbl>
          </a:graphicData>
        </a:graphic>
      </p:graphicFrame>
      <p:sp>
        <p:nvSpPr>
          <p:cNvPr id="18" name="TextBox 17">
            <a:extLst>
              <a:ext uri="{FF2B5EF4-FFF2-40B4-BE49-F238E27FC236}">
                <a16:creationId xmlns:a16="http://schemas.microsoft.com/office/drawing/2014/main" id="{7CDB52EC-6C78-E5F1-C74B-A959DFEF12D5}"/>
              </a:ext>
            </a:extLst>
          </p:cNvPr>
          <p:cNvSpPr txBox="1"/>
          <p:nvPr/>
        </p:nvSpPr>
        <p:spPr>
          <a:xfrm>
            <a:off x="28799351" y="19350703"/>
            <a:ext cx="14419260" cy="3939540"/>
          </a:xfrm>
          <a:prstGeom prst="rect">
            <a:avLst/>
          </a:prstGeom>
          <a:noFill/>
        </p:spPr>
        <p:txBody>
          <a:bodyPr wrap="square" rtlCol="0">
            <a:spAutoFit/>
          </a:bodyPr>
          <a:lstStyle/>
          <a:p>
            <a:pPr marL="457200" indent="-457200">
              <a:buFont typeface="Arial" panose="020B0604020202020204" pitchFamily="34" charset="0"/>
              <a:buChar char="•"/>
            </a:pPr>
            <a:r>
              <a:rPr lang="en-US" sz="2900" kern="100" dirty="0">
                <a:effectLst/>
                <a:latin typeface="+mn-lt"/>
                <a:ea typeface="Calibri" panose="020F0502020204030204" pitchFamily="34" charset="0"/>
                <a:cs typeface="Arial" panose="020B0604020202020204" pitchFamily="34" charset="0"/>
              </a:rPr>
              <a:t>This study provides evidence that when considering all parts of life into one category, quality of life is generally improved. </a:t>
            </a:r>
          </a:p>
          <a:p>
            <a:pPr marL="457200" indent="-457200">
              <a:buFont typeface="Arial" panose="020B0604020202020204" pitchFamily="34" charset="0"/>
              <a:buChar char="•"/>
            </a:pPr>
            <a:r>
              <a:rPr lang="en-US" sz="2900" kern="100" dirty="0">
                <a:effectLst/>
                <a:latin typeface="+mn-lt"/>
                <a:ea typeface="Calibri" panose="020F0502020204030204" pitchFamily="34" charset="0"/>
                <a:cs typeface="Arial" panose="020B0604020202020204" pitchFamily="34" charset="0"/>
              </a:rPr>
              <a:t>When quality of life was separated into specific categories such as physical symptoms and support, the result showed a decrease in between sessions. </a:t>
            </a:r>
          </a:p>
          <a:p>
            <a:pPr marL="457200" indent="-457200">
              <a:buFont typeface="Arial" panose="020B0604020202020204" pitchFamily="34" charset="0"/>
              <a:buChar char="•"/>
            </a:pPr>
            <a:r>
              <a:rPr lang="en-US" sz="2900" kern="100" dirty="0">
                <a:latin typeface="+mn-lt"/>
                <a:ea typeface="Calibri" panose="020F0502020204030204" pitchFamily="34" charset="0"/>
                <a:cs typeface="Arial" panose="020B0604020202020204" pitchFamily="34" charset="0"/>
              </a:rPr>
              <a:t>P</a:t>
            </a:r>
            <a:r>
              <a:rPr lang="en-US" sz="2900" kern="100" dirty="0">
                <a:effectLst/>
                <a:latin typeface="+mn-lt"/>
                <a:ea typeface="Calibri" panose="020F0502020204030204" pitchFamily="34" charset="0"/>
                <a:cs typeface="Arial" panose="020B0604020202020204" pitchFamily="34" charset="0"/>
              </a:rPr>
              <a:t>articipants recommend other adults with cancer take part in creative arts </a:t>
            </a:r>
            <a:r>
              <a:rPr lang="en-US" sz="2900" kern="100" dirty="0">
                <a:latin typeface="+mn-lt"/>
                <a:ea typeface="Calibri" panose="020F0502020204030204" pitchFamily="34" charset="0"/>
                <a:cs typeface="Arial" panose="020B0604020202020204" pitchFamily="34" charset="0"/>
              </a:rPr>
              <a:t>to enhance overall QoL.</a:t>
            </a:r>
          </a:p>
          <a:p>
            <a:pPr marL="457200" indent="-457200">
              <a:buFont typeface="Arial" panose="020B0604020202020204" pitchFamily="34" charset="0"/>
              <a:buChar char="•"/>
            </a:pPr>
            <a:r>
              <a:rPr lang="en-US" sz="2900" kern="100" dirty="0">
                <a:effectLst/>
                <a:latin typeface="+mn-lt"/>
                <a:ea typeface="Calibri" panose="020F0502020204030204" pitchFamily="34" charset="0"/>
                <a:cs typeface="Arial" panose="020B0604020202020204" pitchFamily="34" charset="0"/>
              </a:rPr>
              <a:t> We hope that further research will focus on overall quality of life and contribute to complementary alternative treatments for adults with cancer. </a:t>
            </a:r>
          </a:p>
          <a:p>
            <a:endParaRPr lang="en-US" dirty="0"/>
          </a:p>
        </p:txBody>
      </p:sp>
      <p:sp>
        <p:nvSpPr>
          <p:cNvPr id="21" name="TextBox 20">
            <a:extLst>
              <a:ext uri="{FF2B5EF4-FFF2-40B4-BE49-F238E27FC236}">
                <a16:creationId xmlns:a16="http://schemas.microsoft.com/office/drawing/2014/main" id="{222D2F58-7916-519A-C0C3-45200ED86F76}"/>
              </a:ext>
            </a:extLst>
          </p:cNvPr>
          <p:cNvSpPr txBox="1"/>
          <p:nvPr/>
        </p:nvSpPr>
        <p:spPr>
          <a:xfrm>
            <a:off x="28879803" y="28668663"/>
            <a:ext cx="14656592" cy="1477328"/>
          </a:xfrm>
          <a:prstGeom prst="rect">
            <a:avLst/>
          </a:prstGeom>
          <a:noFill/>
        </p:spPr>
        <p:txBody>
          <a:bodyPr wrap="square" rtlCol="0">
            <a:spAutoFit/>
          </a:bodyPr>
          <a:lstStyle/>
          <a:p>
            <a:pPr marL="285750" indent="-285750">
              <a:buFont typeface="Arial" panose="020B0604020202020204" pitchFamily="34" charset="0"/>
              <a:buChar char="•"/>
            </a:pPr>
            <a:r>
              <a:rPr lang="en-US" sz="2900" dirty="0"/>
              <a:t>Special thanks  to Dr. Hon Yuen, Melissa Turnage, Therese </a:t>
            </a:r>
            <a:r>
              <a:rPr lang="en-US" sz="2900" dirty="0" err="1"/>
              <a:t>Laeger</a:t>
            </a:r>
            <a:r>
              <a:rPr lang="en-US" sz="2900" dirty="0"/>
              <a:t>, and The Dance Foundation. </a:t>
            </a:r>
          </a:p>
          <a:p>
            <a:pPr marL="285750" indent="-285750">
              <a:buFont typeface="Arial" panose="020B0604020202020204" pitchFamily="34" charset="0"/>
              <a:buChar char="•"/>
            </a:pPr>
            <a:r>
              <a:rPr lang="en-US" sz="2900" dirty="0"/>
              <a:t>Contact information: hbridges@uab.edu</a:t>
            </a:r>
          </a:p>
        </p:txBody>
      </p:sp>
      <p:sp>
        <p:nvSpPr>
          <p:cNvPr id="22" name="TextBox 21">
            <a:extLst>
              <a:ext uri="{FF2B5EF4-FFF2-40B4-BE49-F238E27FC236}">
                <a16:creationId xmlns:a16="http://schemas.microsoft.com/office/drawing/2014/main" id="{275E882C-304A-7875-C153-4ACC803C5075}"/>
              </a:ext>
            </a:extLst>
          </p:cNvPr>
          <p:cNvSpPr txBox="1"/>
          <p:nvPr/>
        </p:nvSpPr>
        <p:spPr>
          <a:xfrm>
            <a:off x="28870839" y="7346440"/>
            <a:ext cx="14902888" cy="10433625"/>
          </a:xfrm>
          <a:prstGeom prst="rect">
            <a:avLst/>
          </a:prstGeom>
          <a:noFill/>
        </p:spPr>
        <p:txBody>
          <a:bodyPr wrap="square" rtlCol="0">
            <a:spAutoFit/>
          </a:bodyPr>
          <a:lstStyle/>
          <a:p>
            <a:pPr marL="457200" indent="-457200">
              <a:buFont typeface="Arial" panose="020B0604020202020204" pitchFamily="34" charset="0"/>
              <a:buChar char="•"/>
            </a:pPr>
            <a:r>
              <a:rPr lang="en-US" sz="4200" dirty="0">
                <a:latin typeface="+mn-lt"/>
                <a:ea typeface="Calibri" panose="020F0502020204030204" pitchFamily="34" charset="0"/>
              </a:rPr>
              <a:t>When considering all parts of life (Part A), overall quality of life was increased.</a:t>
            </a:r>
            <a:endParaRPr lang="en-US" sz="4200" dirty="0">
              <a:effectLst/>
              <a:latin typeface="+mn-lt"/>
              <a:ea typeface="Calibri" panose="020F0502020204030204" pitchFamily="34" charset="0"/>
            </a:endParaRPr>
          </a:p>
          <a:p>
            <a:pPr marL="457200" indent="-457200">
              <a:buFont typeface="Arial" panose="020B0604020202020204" pitchFamily="34" charset="0"/>
              <a:buChar char="•"/>
            </a:pPr>
            <a:r>
              <a:rPr lang="en-US" sz="4200" dirty="0">
                <a:latin typeface="+mn-lt"/>
                <a:ea typeface="Calibri" panose="020F0502020204030204" pitchFamily="34" charset="0"/>
              </a:rPr>
              <a:t>A</a:t>
            </a:r>
            <a:r>
              <a:rPr lang="en-US" sz="4200" dirty="0">
                <a:effectLst/>
                <a:latin typeface="+mn-lt"/>
                <a:ea typeface="Calibri" panose="020F0502020204030204" pitchFamily="34" charset="0"/>
              </a:rPr>
              <a:t> participant stated that she was not feeling well and contemplated cancelling. After that session, she expressed that her body felt much better after moving around, socially engaging, and distracting herself with something enjoyable. This is consistent with Boehm et al. (2014) findings that throughout creative processes, participants can unwind from physically taxing treatments.</a:t>
            </a:r>
          </a:p>
          <a:p>
            <a:pPr marL="457200" indent="-457200">
              <a:buFont typeface="Arial" panose="020B0604020202020204" pitchFamily="34" charset="0"/>
              <a:buChar char="•"/>
            </a:pPr>
            <a:r>
              <a:rPr lang="en-US" sz="4200" dirty="0">
                <a:latin typeface="+mn-lt"/>
                <a:ea typeface="Calibri" panose="020F0502020204030204" pitchFamily="34" charset="0"/>
              </a:rPr>
              <a:t>An increase in physical symptoms and physical well-being </a:t>
            </a:r>
            <a:r>
              <a:rPr lang="en-US" sz="4200" dirty="0">
                <a:effectLst/>
                <a:latin typeface="+mn-lt"/>
                <a:ea typeface="Calibri" panose="020F0502020204030204" pitchFamily="34" charset="0"/>
              </a:rPr>
              <a:t>may be a direct result of both participants receiving powerful medications for their cancer diagnosis.</a:t>
            </a:r>
          </a:p>
          <a:p>
            <a:pPr marL="457200" indent="-457200">
              <a:buFont typeface="Arial" panose="020B0604020202020204" pitchFamily="34" charset="0"/>
              <a:buChar char="•"/>
            </a:pPr>
            <a:r>
              <a:rPr lang="en-US" sz="4200" dirty="0">
                <a:latin typeface="+mn-lt"/>
                <a:ea typeface="Calibri" panose="020F0502020204030204" pitchFamily="34" charset="0"/>
              </a:rPr>
              <a:t>P</a:t>
            </a:r>
            <a:r>
              <a:rPr lang="en-US" sz="4200" dirty="0">
                <a:effectLst/>
                <a:latin typeface="+mn-lt"/>
                <a:ea typeface="Calibri" panose="020F0502020204030204" pitchFamily="34" charset="0"/>
              </a:rPr>
              <a:t>articipants expressed that they </a:t>
            </a:r>
            <a:r>
              <a:rPr lang="en-US" sz="4200" dirty="0">
                <a:latin typeface="+mn-lt"/>
                <a:ea typeface="Calibri" panose="020F0502020204030204" pitchFamily="34" charset="0"/>
              </a:rPr>
              <a:t>planned to continue</a:t>
            </a:r>
            <a:r>
              <a:rPr lang="en-US" sz="4200" dirty="0">
                <a:effectLst/>
                <a:latin typeface="+mn-lt"/>
                <a:ea typeface="Calibri" panose="020F0502020204030204" pitchFamily="34" charset="0"/>
              </a:rPr>
              <a:t> their creative art projects at home and include their kids. </a:t>
            </a:r>
          </a:p>
          <a:p>
            <a:pPr marL="457200" indent="-457200">
              <a:buFont typeface="Arial" panose="020B0604020202020204" pitchFamily="34" charset="0"/>
              <a:buChar char="•"/>
            </a:pPr>
            <a:r>
              <a:rPr lang="en-US" sz="4200" dirty="0">
                <a:latin typeface="+mn-lt"/>
                <a:ea typeface="Calibri" panose="020F0502020204030204" pitchFamily="34" charset="0"/>
              </a:rPr>
              <a:t>“Happy”, “empowered”, and “engaged” were frequently used adjectives.</a:t>
            </a:r>
            <a:endParaRPr lang="en-US" sz="4200" dirty="0">
              <a:effectLst/>
              <a:latin typeface="+mn-lt"/>
              <a:ea typeface="Calibri" panose="020F0502020204030204" pitchFamily="34" charset="0"/>
            </a:endParaRPr>
          </a:p>
        </p:txBody>
      </p:sp>
      <p:sp>
        <p:nvSpPr>
          <p:cNvPr id="4" name="TextBox 3">
            <a:extLst>
              <a:ext uri="{FF2B5EF4-FFF2-40B4-BE49-F238E27FC236}">
                <a16:creationId xmlns:a16="http://schemas.microsoft.com/office/drawing/2014/main" id="{A3FBC3C8-2867-4D97-291C-EAFAE2AEC966}"/>
              </a:ext>
            </a:extLst>
          </p:cNvPr>
          <p:cNvSpPr txBox="1"/>
          <p:nvPr/>
        </p:nvSpPr>
        <p:spPr>
          <a:xfrm>
            <a:off x="28879804" y="24726329"/>
            <a:ext cx="14544766" cy="2719912"/>
          </a:xfrm>
          <a:prstGeom prst="rect">
            <a:avLst/>
          </a:prstGeom>
          <a:noFill/>
        </p:spPr>
        <p:txBody>
          <a:bodyPr wrap="square" rtlCol="0">
            <a:spAutoFit/>
          </a:bodyPr>
          <a:lstStyle/>
          <a:p>
            <a:pPr marL="457200" marR="0" indent="-457200">
              <a:lnSpc>
                <a:spcPct val="200000"/>
              </a:lnSpc>
            </a:pPr>
            <a:r>
              <a:rPr lang="en-US" sz="1400" dirty="0">
                <a:effectLst/>
                <a:latin typeface="+mn-lt"/>
                <a:ea typeface="Times New Roman" panose="02020603050405020304" pitchFamily="18" charset="0"/>
                <a:cs typeface="Times New Roman" panose="02020603050405020304" pitchFamily="18" charset="0"/>
              </a:rPr>
              <a:t>American Occupational Therapy Association. (2020). Occupational therapy practice framework: Domain and process (4th ed.). </a:t>
            </a:r>
            <a:r>
              <a:rPr lang="en-US" sz="1400" i="1" dirty="0">
                <a:effectLst/>
                <a:latin typeface="+mn-lt"/>
                <a:ea typeface="Times New Roman" panose="02020603050405020304" pitchFamily="18" charset="0"/>
                <a:cs typeface="Times New Roman" panose="02020603050405020304" pitchFamily="18" charset="0"/>
              </a:rPr>
              <a:t>American Journal of Occupational Therapy</a:t>
            </a:r>
            <a:r>
              <a:rPr lang="en-US" sz="1400" dirty="0">
                <a:effectLst/>
                <a:latin typeface="+mn-lt"/>
                <a:ea typeface="Times New Roman" panose="02020603050405020304" pitchFamily="18" charset="0"/>
                <a:cs typeface="Times New Roman" panose="02020603050405020304" pitchFamily="18" charset="0"/>
              </a:rPr>
              <a:t>, </a:t>
            </a:r>
            <a:r>
              <a:rPr lang="en-US" sz="1400" i="1" dirty="0">
                <a:effectLst/>
                <a:latin typeface="+mn-lt"/>
                <a:ea typeface="Times New Roman" panose="02020603050405020304" pitchFamily="18" charset="0"/>
                <a:cs typeface="Times New Roman" panose="02020603050405020304" pitchFamily="18" charset="0"/>
              </a:rPr>
              <a:t>74</a:t>
            </a:r>
            <a:r>
              <a:rPr lang="en-US" sz="1400" dirty="0">
                <a:effectLst/>
                <a:latin typeface="+mn-lt"/>
                <a:ea typeface="Times New Roman" panose="02020603050405020304" pitchFamily="18" charset="0"/>
                <a:cs typeface="Times New Roman" panose="02020603050405020304" pitchFamily="18" charset="0"/>
              </a:rPr>
              <a:t>(2). </a:t>
            </a:r>
            <a:r>
              <a:rPr lang="en-US" sz="1400" u="sng" dirty="0">
                <a:solidFill>
                  <a:srgbClr val="0000FF"/>
                </a:solidFill>
                <a:effectLst/>
                <a:latin typeface="+mn-lt"/>
                <a:ea typeface="Times New Roman" panose="02020603050405020304" pitchFamily="18" charset="0"/>
                <a:cs typeface="Times New Roman" panose="02020603050405020304" pitchFamily="18" charset="0"/>
                <a:hlinkClick r:id="rId5"/>
              </a:rPr>
              <a:t>https://doi.org/10.5014/ajot.2020.74S2001</a:t>
            </a:r>
            <a:r>
              <a:rPr lang="en-US" sz="1400" dirty="0">
                <a:effectLst/>
                <a:latin typeface="+mn-lt"/>
                <a:ea typeface="Times New Roman" panose="02020603050405020304" pitchFamily="18" charset="0"/>
                <a:cs typeface="Times New Roman" panose="02020603050405020304" pitchFamily="18" charset="0"/>
              </a:rPr>
              <a:t> </a:t>
            </a:r>
            <a:endParaRPr lang="en-US" sz="1400" dirty="0">
              <a:effectLst/>
              <a:latin typeface="+mn-lt"/>
              <a:ea typeface="Times New Roman" panose="02020603050405020304" pitchFamily="18" charset="0"/>
            </a:endParaRPr>
          </a:p>
          <a:p>
            <a:pPr marL="356870" marR="0" indent="-356870">
              <a:lnSpc>
                <a:spcPct val="200000"/>
              </a:lnSpc>
              <a:spcBef>
                <a:spcPts val="0"/>
              </a:spcBef>
              <a:spcAft>
                <a:spcPts val="800"/>
              </a:spcAft>
            </a:pPr>
            <a:r>
              <a:rPr lang="en-US" sz="1400" dirty="0">
                <a:effectLst/>
                <a:latin typeface="+mn-lt"/>
                <a:ea typeface="Times New Roman" panose="02020603050405020304" pitchFamily="18" charset="0"/>
                <a:cs typeface="Arial" panose="020B0604020202020204" pitchFamily="34" charset="0"/>
              </a:rPr>
              <a:t>Boehm, K., Cramer, H., </a:t>
            </a:r>
            <a:r>
              <a:rPr lang="en-US" sz="1400" dirty="0" err="1">
                <a:effectLst/>
                <a:latin typeface="+mn-lt"/>
                <a:ea typeface="Times New Roman" panose="02020603050405020304" pitchFamily="18" charset="0"/>
                <a:cs typeface="Arial" panose="020B0604020202020204" pitchFamily="34" charset="0"/>
              </a:rPr>
              <a:t>Staroszynski</a:t>
            </a:r>
            <a:r>
              <a:rPr lang="en-US" sz="1400" dirty="0">
                <a:effectLst/>
                <a:latin typeface="+mn-lt"/>
                <a:ea typeface="Times New Roman" panose="02020603050405020304" pitchFamily="18" charset="0"/>
                <a:cs typeface="Arial" panose="020B0604020202020204" pitchFamily="34" charset="0"/>
              </a:rPr>
              <a:t>, T., &amp; Ostermann, T. (2014). Arts therapies for anxiety, depression, and quality of life in breast cancer patients: A systematic review and meta-analysis. </a:t>
            </a:r>
            <a:r>
              <a:rPr lang="en-US" sz="1400" i="1" dirty="0">
                <a:effectLst/>
                <a:latin typeface="+mn-lt"/>
                <a:ea typeface="Times New Roman" panose="02020603050405020304" pitchFamily="18" charset="0"/>
                <a:cs typeface="Arial" panose="020B0604020202020204" pitchFamily="34" charset="0"/>
              </a:rPr>
              <a:t>Evidence-Based Complementary and Alternative Medicine</a:t>
            </a:r>
            <a:r>
              <a:rPr lang="en-US" sz="1400" dirty="0">
                <a:effectLst/>
                <a:latin typeface="+mn-lt"/>
                <a:ea typeface="Times New Roman" panose="02020603050405020304" pitchFamily="18" charset="0"/>
                <a:cs typeface="Arial" panose="020B0604020202020204" pitchFamily="34" charset="0"/>
              </a:rPr>
              <a:t>, </a:t>
            </a:r>
            <a:r>
              <a:rPr lang="en-US" sz="1400" i="1" dirty="0">
                <a:effectLst/>
                <a:latin typeface="+mn-lt"/>
                <a:ea typeface="Times New Roman" panose="02020603050405020304" pitchFamily="18" charset="0"/>
                <a:cs typeface="Arial" panose="020B0604020202020204" pitchFamily="34" charset="0"/>
              </a:rPr>
              <a:t>2014</a:t>
            </a:r>
            <a:r>
              <a:rPr lang="en-US" sz="1400" dirty="0">
                <a:effectLst/>
                <a:latin typeface="+mn-lt"/>
                <a:ea typeface="Times New Roman" panose="02020603050405020304" pitchFamily="18" charset="0"/>
                <a:cs typeface="Arial" panose="020B0604020202020204" pitchFamily="34" charset="0"/>
              </a:rPr>
              <a:t>, 1–9. </a:t>
            </a:r>
            <a:r>
              <a:rPr lang="en-US" sz="1400" dirty="0">
                <a:effectLst/>
                <a:latin typeface="+mn-lt"/>
                <a:ea typeface="Times New Roman" panose="02020603050405020304" pitchFamily="18" charset="0"/>
                <a:cs typeface="Arial" panose="020B0604020202020204" pitchFamily="34" charset="0"/>
                <a:hlinkClick r:id="rId6"/>
              </a:rPr>
              <a:t>https://doi.org/10.1155/2014/103297</a:t>
            </a:r>
            <a:endParaRPr lang="en-US" sz="1400" dirty="0">
              <a:effectLst/>
              <a:latin typeface="+mn-lt"/>
              <a:ea typeface="Times New Roman" panose="02020603050405020304" pitchFamily="18" charset="0"/>
              <a:cs typeface="Arial" panose="020B0604020202020204" pitchFamily="34" charset="0"/>
            </a:endParaRPr>
          </a:p>
          <a:p>
            <a:pPr marL="356870" indent="-356870">
              <a:lnSpc>
                <a:spcPct val="200000"/>
              </a:lnSpc>
              <a:spcBef>
                <a:spcPts val="0"/>
              </a:spcBef>
              <a:spcAft>
                <a:spcPts val="800"/>
              </a:spcAft>
            </a:pPr>
            <a:r>
              <a:rPr lang="en-US" sz="1400" dirty="0" err="1">
                <a:solidFill>
                  <a:srgbClr val="1C1D1E"/>
                </a:solidFill>
                <a:effectLst/>
                <a:latin typeface="+mn-lt"/>
                <a:ea typeface="Times New Roman" panose="02020603050405020304" pitchFamily="18" charset="0"/>
                <a:cs typeface="Times New Roman" panose="02020603050405020304" pitchFamily="18" charset="0"/>
              </a:rPr>
              <a:t>Pergolotti</a:t>
            </a:r>
            <a:r>
              <a:rPr lang="en-US" sz="1400" dirty="0">
                <a:solidFill>
                  <a:srgbClr val="1C1D1E"/>
                </a:solidFill>
                <a:effectLst/>
                <a:latin typeface="+mn-lt"/>
                <a:ea typeface="Times New Roman" panose="02020603050405020304" pitchFamily="18" charset="0"/>
                <a:cs typeface="Times New Roman" panose="02020603050405020304" pitchFamily="18" charset="0"/>
              </a:rPr>
              <a:t>, M., Williams, G. R., Campbell, C., Munoz, L. A. &amp; Muss, H. B. (2016). Occupational therapy for adults with cancer: Why it matters. </a:t>
            </a:r>
            <a:r>
              <a:rPr lang="en-US" sz="1400" i="1" dirty="0">
                <a:solidFill>
                  <a:srgbClr val="1C1D1E"/>
                </a:solidFill>
                <a:effectLst/>
                <a:latin typeface="+mn-lt"/>
                <a:ea typeface="Times New Roman" panose="02020603050405020304" pitchFamily="18" charset="0"/>
                <a:cs typeface="Times New Roman" panose="02020603050405020304" pitchFamily="18" charset="0"/>
              </a:rPr>
              <a:t>The Oncologist, 21</a:t>
            </a:r>
            <a:r>
              <a:rPr lang="en-US" sz="1400" dirty="0">
                <a:solidFill>
                  <a:srgbClr val="1C1D1E"/>
                </a:solidFill>
                <a:effectLst/>
                <a:latin typeface="+mn-lt"/>
                <a:ea typeface="Times New Roman" panose="02020603050405020304" pitchFamily="18" charset="0"/>
                <a:cs typeface="Times New Roman" panose="02020603050405020304" pitchFamily="18" charset="0"/>
              </a:rPr>
              <a:t>, 314-319. </a:t>
            </a:r>
            <a:r>
              <a:rPr lang="en-US" sz="1400" u="sng" dirty="0">
                <a:solidFill>
                  <a:srgbClr val="58285F"/>
                </a:solidFill>
                <a:effectLst/>
                <a:latin typeface="+mn-lt"/>
                <a:ea typeface="Times New Roman" panose="02020603050405020304" pitchFamily="18" charset="0"/>
                <a:cs typeface="Times New Roman" panose="02020603050405020304" pitchFamily="18" charset="0"/>
                <a:hlinkClick r:id="rId7"/>
              </a:rPr>
              <a:t>https://doi-org.ezproxy3.lhl.uab.edu/10.1634/theoncologist.2015-0335</a:t>
            </a:r>
            <a:endParaRPr lang="en-US" sz="1400" dirty="0">
              <a:effectLst/>
              <a:latin typeface="+mn-lt"/>
              <a:ea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Waterm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1322</TotalTime>
  <Words>857</Words>
  <Application>Microsoft Office PowerPoint</Application>
  <PresentationFormat>Custom</PresentationFormat>
  <Paragraphs>90</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Watermark</vt:lpstr>
      <vt:lpstr>The Outcome of Creative Art Interventions for Adults with Cancer Heidi Bridges, OTS; Hon Yuen, PhD, OTR/L Department of Occupational Therapy  |  University of Alabama at Birmingham Melissa Turnage  |  Arts in Medicine</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subject>The University of Alabama at Birmingham</dc:subject>
  <dc:creator>UAB Public Relations &amp; Marketing</dc:creator>
  <cp:lastModifiedBy>Bridges, Heidi Mikale</cp:lastModifiedBy>
  <cp:revision>207</cp:revision>
  <dcterms:created xsi:type="dcterms:W3CDTF">2012-03-16T13:05:22Z</dcterms:created>
  <dcterms:modified xsi:type="dcterms:W3CDTF">2023-12-05T18:35:38Z</dcterms:modified>
</cp:coreProperties>
</file>