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43891200" cy="32918400"/>
  <p:notesSz cx="6858000" cy="9144000"/>
  <p:defaultTextStyle>
    <a:defPPr>
      <a:defRPr lang="en-US"/>
    </a:defPPr>
    <a:lvl1pPr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1pPr>
    <a:lvl2pPr marL="2036763" indent="-1579563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2pPr>
    <a:lvl3pPr marL="4075113" indent="-3160713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3pPr>
    <a:lvl4pPr marL="6111875" indent="-4740275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4pPr>
    <a:lvl5pPr marL="8150225" indent="-6321425" algn="l" defTabSz="20367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/>
        <a:cs typeface="ヒラギノ角ゴ Pro W3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75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napToObjects="1" showGuides="1">
      <p:cViewPr>
        <p:scale>
          <a:sx n="23" d="100"/>
          <a:sy n="23" d="100"/>
        </p:scale>
        <p:origin x="1768" y="184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="" xmlns:a16="http://schemas.microsoft.com/office/drawing/2014/main" id="{9B6005BE-4393-06F6-ECB2-C1785127AD7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="" xmlns:a16="http://schemas.microsoft.com/office/drawing/2014/main" id="{C5630F09-28E7-1F4D-68C0-7153A53B005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15221B6-8117-42FC-BA6C-6638EFC97196}" type="datetimeFigureOut">
              <a:rPr lang="en-US"/>
              <a:pPr>
                <a:defRPr/>
              </a:pPr>
              <a:t>12/7/23</a:t>
            </a:fld>
            <a:endParaRPr lang="en-US" dirty="0"/>
          </a:p>
        </p:txBody>
      </p:sp>
      <p:sp>
        <p:nvSpPr>
          <p:cNvPr id="3076" name="Rectangle 4">
            <a:extLst>
              <a:ext uri="{FF2B5EF4-FFF2-40B4-BE49-F238E27FC236}">
                <a16:creationId xmlns="" xmlns:a16="http://schemas.microsoft.com/office/drawing/2014/main" id="{AB98AB6F-5908-E9B2-3699-7FAAA396B78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="" xmlns:a16="http://schemas.microsoft.com/office/drawing/2014/main" id="{5A6668B9-B0A3-B8B3-B6F7-3EEDD825D68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="" xmlns:a16="http://schemas.microsoft.com/office/drawing/2014/main" id="{CA8430D8-40EF-9A33-CF7E-CFE427BE944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>
            <a:extLst>
              <a:ext uri="{FF2B5EF4-FFF2-40B4-BE49-F238E27FC236}">
                <a16:creationId xmlns="" xmlns:a16="http://schemas.microsoft.com/office/drawing/2014/main" id="{DB7C8740-3FC4-290D-996C-7D05A160B6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97904A3-19D0-4514-A8B3-273DECDDCEE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="" xmlns:a16="http://schemas.microsoft.com/office/drawing/2014/main" id="{C544B7CF-34E1-F2D7-39E7-A3531EFD57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>
            <a:extLst>
              <a:ext uri="{FF2B5EF4-FFF2-40B4-BE49-F238E27FC236}">
                <a16:creationId xmlns="" xmlns:a16="http://schemas.microsoft.com/office/drawing/2014/main" id="{769C575F-5C02-2661-F12A-03D0F38069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5200" y="5852160"/>
            <a:ext cx="25237440" cy="6217920"/>
          </a:xfrm>
        </p:spPr>
        <p:txBody>
          <a:bodyPr>
            <a:normAutofit/>
          </a:bodyPr>
          <a:lstStyle>
            <a:lvl1pPr algn="l">
              <a:defRPr sz="14300" b="1">
                <a:solidFill>
                  <a:schemeClr val="accent3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7315200" y="18653760"/>
            <a:ext cx="25237440" cy="841248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37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0755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13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151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188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226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264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302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17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2500"/>
            </a:lvl1pPr>
            <a:lvl2pPr>
              <a:defRPr sz="10700"/>
            </a:lvl2pPr>
            <a:lvl3pPr>
              <a:defRPr sz="8900"/>
            </a:lvl3pPr>
            <a:lvl4pPr>
              <a:defRPr sz="8000"/>
            </a:lvl4pPr>
            <a:lvl5pPr>
              <a:defRPr sz="8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08117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07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07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89662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1" y="7368542"/>
            <a:ext cx="19392902" cy="3070858"/>
          </a:xfrm>
        </p:spPr>
        <p:txBody>
          <a:bodyPr anchor="b"/>
          <a:lstStyle>
            <a:lvl1pPr marL="0" indent="0">
              <a:buNone/>
              <a:defRPr sz="8900" b="1"/>
            </a:lvl1pPr>
            <a:lvl2pPr marL="2037786" indent="0">
              <a:buNone/>
              <a:defRPr sz="8900" b="1"/>
            </a:lvl2pPr>
            <a:lvl3pPr marL="4075572" indent="0">
              <a:buNone/>
              <a:defRPr sz="8000" b="1"/>
            </a:lvl3pPr>
            <a:lvl4pPr marL="6113358" indent="0">
              <a:buNone/>
              <a:defRPr sz="7100" b="1"/>
            </a:lvl4pPr>
            <a:lvl5pPr marL="8151144" indent="0">
              <a:buNone/>
              <a:defRPr sz="7100" b="1"/>
            </a:lvl5pPr>
            <a:lvl6pPr marL="10188931" indent="0">
              <a:buNone/>
              <a:defRPr sz="7100" b="1"/>
            </a:lvl6pPr>
            <a:lvl7pPr marL="12226717" indent="0">
              <a:buNone/>
              <a:defRPr sz="7100" b="1"/>
            </a:lvl7pPr>
            <a:lvl8pPr marL="14264503" indent="0">
              <a:buNone/>
              <a:defRPr sz="7100" b="1"/>
            </a:lvl8pPr>
            <a:lvl9pPr marL="16302289" indent="0">
              <a:buNone/>
              <a:defRPr sz="7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1" y="10439400"/>
            <a:ext cx="19392902" cy="18966182"/>
          </a:xfrm>
        </p:spPr>
        <p:txBody>
          <a:bodyPr/>
          <a:lstStyle>
            <a:lvl1pPr>
              <a:defRPr sz="8900"/>
            </a:lvl1pPr>
            <a:lvl2pPr>
              <a:defRPr sz="8000"/>
            </a:lvl2pPr>
            <a:lvl3pPr>
              <a:defRPr sz="7100"/>
            </a:lvl3pPr>
            <a:lvl4pPr>
              <a:defRPr sz="6200"/>
            </a:lvl4pPr>
            <a:lvl5pPr>
              <a:defRPr sz="62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3" y="7368542"/>
            <a:ext cx="19400520" cy="3070858"/>
          </a:xfrm>
        </p:spPr>
        <p:txBody>
          <a:bodyPr anchor="b"/>
          <a:lstStyle>
            <a:lvl1pPr marL="0" indent="0">
              <a:buNone/>
              <a:defRPr sz="8900" b="1"/>
            </a:lvl1pPr>
            <a:lvl2pPr marL="2037786" indent="0">
              <a:buNone/>
              <a:defRPr sz="8900" b="1"/>
            </a:lvl2pPr>
            <a:lvl3pPr marL="4075572" indent="0">
              <a:buNone/>
              <a:defRPr sz="8000" b="1"/>
            </a:lvl3pPr>
            <a:lvl4pPr marL="6113358" indent="0">
              <a:buNone/>
              <a:defRPr sz="7100" b="1"/>
            </a:lvl4pPr>
            <a:lvl5pPr marL="8151144" indent="0">
              <a:buNone/>
              <a:defRPr sz="7100" b="1"/>
            </a:lvl5pPr>
            <a:lvl6pPr marL="10188931" indent="0">
              <a:buNone/>
              <a:defRPr sz="7100" b="1"/>
            </a:lvl6pPr>
            <a:lvl7pPr marL="12226717" indent="0">
              <a:buNone/>
              <a:defRPr sz="7100" b="1"/>
            </a:lvl7pPr>
            <a:lvl8pPr marL="14264503" indent="0">
              <a:buNone/>
              <a:defRPr sz="7100" b="1"/>
            </a:lvl8pPr>
            <a:lvl9pPr marL="16302289" indent="0">
              <a:buNone/>
              <a:defRPr sz="7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3" y="10439400"/>
            <a:ext cx="19400520" cy="18966182"/>
          </a:xfrm>
        </p:spPr>
        <p:txBody>
          <a:bodyPr/>
          <a:lstStyle>
            <a:lvl1pPr>
              <a:defRPr sz="8900"/>
            </a:lvl1pPr>
            <a:lvl2pPr>
              <a:defRPr sz="8000"/>
            </a:lvl2pPr>
            <a:lvl3pPr>
              <a:defRPr sz="7100"/>
            </a:lvl3pPr>
            <a:lvl4pPr>
              <a:defRPr sz="6200"/>
            </a:lvl4pPr>
            <a:lvl5pPr>
              <a:defRPr sz="62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45558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46033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9CCA619B-FFD1-4641-2B00-02D5F8C1462E}"/>
              </a:ext>
            </a:extLst>
          </p:cNvPr>
          <p:cNvGrpSpPr/>
          <p:nvPr userDrawn="1"/>
        </p:nvGrpSpPr>
        <p:grpSpPr>
          <a:xfrm>
            <a:off x="-76200" y="-3534"/>
            <a:ext cx="43997880" cy="33017820"/>
            <a:chOff x="-21093" y="-3534"/>
            <a:chExt cx="43997880" cy="33017820"/>
          </a:xfrm>
        </p:grpSpPr>
        <p:sp>
          <p:nvSpPr>
            <p:cNvPr id="3" name="Rectangle 2">
              <a:extLst>
                <a:ext uri="{FF2B5EF4-FFF2-40B4-BE49-F238E27FC236}">
                  <a16:creationId xmlns="" xmlns:a16="http://schemas.microsoft.com/office/drawing/2014/main" id="{DC93CBAF-1AB3-71B6-F1FB-D8A5AE6ECAA9}"/>
                </a:ext>
              </a:extLst>
            </p:cNvPr>
            <p:cNvSpPr/>
            <p:nvPr userDrawn="1"/>
          </p:nvSpPr>
          <p:spPr>
            <a:xfrm>
              <a:off x="-21093" y="30042486"/>
              <a:ext cx="43891200" cy="2971800"/>
            </a:xfrm>
            <a:prstGeom prst="rect">
              <a:avLst/>
            </a:prstGeom>
            <a:solidFill>
              <a:srgbClr val="1F7555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="" xmlns:a16="http://schemas.microsoft.com/office/drawing/2014/main" id="{253B313D-6048-C811-B35A-0B28BDDD53D6}"/>
                </a:ext>
              </a:extLst>
            </p:cNvPr>
            <p:cNvGrpSpPr/>
            <p:nvPr userDrawn="1"/>
          </p:nvGrpSpPr>
          <p:grpSpPr>
            <a:xfrm>
              <a:off x="-21093" y="-3534"/>
              <a:ext cx="43997880" cy="5486400"/>
              <a:chOff x="-21093" y="-3534"/>
              <a:chExt cx="43997880" cy="5486400"/>
            </a:xfrm>
          </p:grpSpPr>
          <p:sp>
            <p:nvSpPr>
              <p:cNvPr id="7" name="Rectangle 6">
                <a:extLst>
                  <a:ext uri="{FF2B5EF4-FFF2-40B4-BE49-F238E27FC236}">
                    <a16:creationId xmlns="" xmlns:a16="http://schemas.microsoft.com/office/drawing/2014/main" id="{AC6EACC0-CAF4-5942-0F40-E6A6B8933228}"/>
                  </a:ext>
                </a:extLst>
              </p:cNvPr>
              <p:cNvSpPr/>
              <p:nvPr userDrawn="1"/>
            </p:nvSpPr>
            <p:spPr>
              <a:xfrm>
                <a:off x="85587" y="-3534"/>
                <a:ext cx="43891200" cy="5486400"/>
              </a:xfrm>
              <a:prstGeom prst="rect">
                <a:avLst/>
              </a:prstGeom>
              <a:solidFill>
                <a:srgbClr val="1F7555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="" xmlns:a16="http://schemas.microsoft.com/office/drawing/2014/main" id="{6210DF7D-7CD9-71B5-A1FD-E877DBAEA0C0}"/>
                  </a:ext>
                </a:extLst>
              </p:cNvPr>
              <p:cNvSpPr/>
              <p:nvPr userDrawn="1"/>
            </p:nvSpPr>
            <p:spPr>
              <a:xfrm>
                <a:off x="-21093" y="-3534"/>
                <a:ext cx="5486400" cy="5486400"/>
              </a:xfrm>
              <a:prstGeom prst="rect">
                <a:avLst/>
              </a:prstGeom>
              <a:solidFill>
                <a:srgbClr val="17543E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5" name="Picture 4" descr="A logo with a lighthouse and waves&#10;&#10;Description automatically generated">
              <a:extLst>
                <a:ext uri="{FF2B5EF4-FFF2-40B4-BE49-F238E27FC236}">
                  <a16:creationId xmlns="" xmlns:a16="http://schemas.microsoft.com/office/drawing/2014/main" id="{43767709-205E-5EBB-3D1E-E492EC51B8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/>
            <a:stretch>
              <a:fillRect/>
            </a:stretch>
          </p:blipFill>
          <p:spPr>
            <a:xfrm>
              <a:off x="537935" y="619126"/>
              <a:ext cx="4333874" cy="4333874"/>
            </a:xfrm>
            <a:prstGeom prst="rect">
              <a:avLst/>
            </a:prstGeom>
          </p:spPr>
        </p:pic>
        <p:pic>
          <p:nvPicPr>
            <p:cNvPr id="6" name="Picture 5" descr="A black background with white text&#10;&#10;Description automatically generated">
              <a:extLst>
                <a:ext uri="{FF2B5EF4-FFF2-40B4-BE49-F238E27FC236}">
                  <a16:creationId xmlns="" xmlns:a16="http://schemas.microsoft.com/office/drawing/2014/main" id="{9FFCED7D-2D18-745B-3596-9C77276066D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/>
            <a:stretch>
              <a:fillRect/>
            </a:stretch>
          </p:blipFill>
          <p:spPr>
            <a:xfrm>
              <a:off x="1997726" y="30861000"/>
              <a:ext cx="8289274" cy="1549397"/>
            </a:xfrm>
            <a:prstGeom prst="rect">
              <a:avLst/>
            </a:prstGeom>
          </p:spPr>
        </p:pic>
      </p:grpSp>
      <p:sp>
        <p:nvSpPr>
          <p:cNvPr id="1027" name="Title Placeholder 1">
            <a:extLst>
              <a:ext uri="{FF2B5EF4-FFF2-40B4-BE49-F238E27FC236}">
                <a16:creationId xmlns="" xmlns:a16="http://schemas.microsoft.com/office/drawing/2014/main" id="{D5D06CB4-D949-38D7-4839-DF803DB5E20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645275" y="669925"/>
            <a:ext cx="36148963" cy="481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7557" tIns="203779" rIns="407557" bIns="2037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="" xmlns:a16="http://schemas.microsoft.com/office/drawing/2014/main" id="{7F6F8A75-9C1D-5D04-60FB-0551735020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754563" y="7680325"/>
            <a:ext cx="35113912" cy="2048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2036763" rtl="0" eaLnBrk="0" fontAlgn="base" hangingPunct="0">
        <a:spcBef>
          <a:spcPct val="0"/>
        </a:spcBef>
        <a:spcAft>
          <a:spcPct val="0"/>
        </a:spcAft>
        <a:defRPr sz="12500" b="1" kern="1200">
          <a:solidFill>
            <a:schemeClr val="bg1"/>
          </a:solidFill>
          <a:latin typeface="+mj-lt"/>
          <a:ea typeface="Cambria" pitchFamily="18" charset="0"/>
          <a:cs typeface="Cambria" pitchFamily="18" charset="0"/>
        </a:defRPr>
      </a:lvl1pPr>
      <a:lvl2pPr algn="l" defTabSz="2036763" rtl="0" eaLnBrk="0" fontAlgn="base" hangingPunct="0">
        <a:spcBef>
          <a:spcPct val="0"/>
        </a:spcBef>
        <a:spcAft>
          <a:spcPct val="0"/>
        </a:spcAft>
        <a:defRPr sz="125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2pPr>
      <a:lvl3pPr algn="l" defTabSz="2036763" rtl="0" eaLnBrk="0" fontAlgn="base" hangingPunct="0">
        <a:spcBef>
          <a:spcPct val="0"/>
        </a:spcBef>
        <a:spcAft>
          <a:spcPct val="0"/>
        </a:spcAft>
        <a:defRPr sz="125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3pPr>
      <a:lvl4pPr algn="l" defTabSz="2036763" rtl="0" eaLnBrk="0" fontAlgn="base" hangingPunct="0">
        <a:spcBef>
          <a:spcPct val="0"/>
        </a:spcBef>
        <a:spcAft>
          <a:spcPct val="0"/>
        </a:spcAft>
        <a:defRPr sz="125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4pPr>
      <a:lvl5pPr algn="l" defTabSz="2036763" rtl="0" eaLnBrk="0" fontAlgn="base" hangingPunct="0">
        <a:spcBef>
          <a:spcPct val="0"/>
        </a:spcBef>
        <a:spcAft>
          <a:spcPct val="0"/>
        </a:spcAft>
        <a:defRPr sz="12500" b="1">
          <a:solidFill>
            <a:srgbClr val="D7E4BD"/>
          </a:solidFill>
          <a:latin typeface="Calibri" pitchFamily="-109" charset="0"/>
          <a:ea typeface="Cambria" panose="02040503050406030204" pitchFamily="18" charset="0"/>
          <a:cs typeface="Cambria" panose="02040503050406030204" pitchFamily="18" charset="0"/>
        </a:defRPr>
      </a:lvl5pPr>
      <a:lvl6pPr marL="2037786" algn="ctr" defTabSz="2037786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6pPr>
      <a:lvl7pPr marL="4075572" algn="ctr" defTabSz="2037786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7pPr>
      <a:lvl8pPr marL="6113358" algn="ctr" defTabSz="2037786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8pPr>
      <a:lvl9pPr marL="8151144" algn="ctr" defTabSz="2037786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pitchFamily="-109" charset="0"/>
          <a:ea typeface="ヒラギノ角ゴ Pro W3" pitchFamily="-109" charset="-128"/>
          <a:cs typeface="ヒラギノ角ゴ Pro W3" pitchFamily="-109" charset="-128"/>
        </a:defRPr>
      </a:lvl9pPr>
    </p:titleStyle>
    <p:bodyStyle>
      <a:lvl1pPr marL="1017588" indent="-1017588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500" kern="1200">
          <a:solidFill>
            <a:schemeClr val="tx1"/>
          </a:solidFill>
          <a:latin typeface="+mj-lt"/>
          <a:ea typeface="Cambria" pitchFamily="18" charset="0"/>
          <a:cs typeface="Cambria" pitchFamily="18" charset="0"/>
        </a:defRPr>
      </a:lvl1pPr>
      <a:lvl2pPr marL="2036763" indent="-1017588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j-lt"/>
          <a:ea typeface="Cambria" pitchFamily="18" charset="0"/>
          <a:cs typeface="Cambria" panose="02040503050406030204" pitchFamily="18" charset="0"/>
        </a:defRPr>
      </a:lvl2pPr>
      <a:lvl3pPr marL="3055938" indent="-1017588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j-lt"/>
          <a:ea typeface="Geneva" charset="-128"/>
          <a:cs typeface="Geneva" charset="-128"/>
        </a:defRPr>
      </a:lvl3pPr>
      <a:lvl4pPr marL="4357688" indent="-1301750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j-lt"/>
          <a:ea typeface="Geneva" charset="-128"/>
          <a:cs typeface="Geneva"/>
        </a:defRPr>
      </a:lvl4pPr>
      <a:lvl5pPr marL="5376863" indent="-1017588" algn="l" defTabSz="20367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j-lt"/>
          <a:ea typeface="Geneva" charset="-128"/>
          <a:cs typeface="Geneva"/>
        </a:defRPr>
      </a:lvl5pPr>
      <a:lvl6pPr marL="11207824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6pPr>
      <a:lvl7pPr marL="13245610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7pPr>
      <a:lvl8pPr marL="15283396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8pPr>
      <a:lvl9pPr marL="17321182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86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2pPr>
      <a:lvl3pPr marL="4075572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6113358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51144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188931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2226717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4264503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6302289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5014/ajot.2011.002071" TargetMode="External"/><Relationship Id="rId4" Type="http://schemas.openxmlformats.org/officeDocument/2006/relationships/hyperlink" Target="https://doi.org/10.1016/j.jacc.2019.03.008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3">
            <a:extLst>
              <a:ext uri="{FF2B5EF4-FFF2-40B4-BE49-F238E27FC236}">
                <a16:creationId xmlns="" xmlns:a16="http://schemas.microsoft.com/office/drawing/2014/main" id="{437968F4-1802-63F0-F6EC-CB04BF1A8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0" y="228600"/>
            <a:ext cx="37355463" cy="5181600"/>
          </a:xfrm>
        </p:spPr>
        <p:txBody>
          <a:bodyPr/>
          <a:lstStyle/>
          <a:p>
            <a:pPr algn="ctr"/>
            <a:r>
              <a:rPr lang="en-US" altLang="en-US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A Qualitative Study Exploring the Lived Experiences of Occupational Therapy Practitioners in Cardiac Rehabilitation</a:t>
            </a:r>
            <a:r>
              <a:rPr lang="en-US" altLang="en-US" sz="115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1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Haley Browning, OTS; </a:t>
            </a:r>
            <a:r>
              <a:rPr lang="en-US" alt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Areum</a:t>
            </a:r>
            <a:r>
              <a:rPr lang="en-US" alt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Han, PhD, OTR/L</a:t>
            </a: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Department of Occupational Therapy  |  University of Alabama at Birmingham</a:t>
            </a:r>
            <a:b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Areum</a:t>
            </a:r>
            <a:r>
              <a:rPr lang="en-US" alt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Han, PhD, </a:t>
            </a:r>
            <a:r>
              <a:rPr lang="en-US" alt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OTR/L |  </a:t>
            </a:r>
            <a:r>
              <a:rPr lang="en-US" alt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University of Alabama at Birmingham</a:t>
            </a:r>
            <a:endParaRPr lang="en-US" altLang="en-US" sz="60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3F7F539E-397D-C4C5-2EC9-2391ED48F917}"/>
              </a:ext>
            </a:extLst>
          </p:cNvPr>
          <p:cNvSpPr/>
          <p:nvPr/>
        </p:nvSpPr>
        <p:spPr>
          <a:xfrm>
            <a:off x="581025" y="19132048"/>
            <a:ext cx="13885863" cy="1676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 dirty="0">
                <a:solidFill>
                  <a:srgbClr val="1F7555"/>
                </a:solidFill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09C99A73-D739-30F1-F2B7-C2E9B3B224CC}"/>
              </a:ext>
            </a:extLst>
          </p:cNvPr>
          <p:cNvSpPr/>
          <p:nvPr/>
        </p:nvSpPr>
        <p:spPr>
          <a:xfrm>
            <a:off x="29565600" y="6313488"/>
            <a:ext cx="13733463" cy="1676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 dirty="0">
                <a:solidFill>
                  <a:srgbClr val="1F7555"/>
                </a:solidFill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Discussion continued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7050EB1D-3AB3-0F56-BA7D-BAC9C9557480}"/>
              </a:ext>
            </a:extLst>
          </p:cNvPr>
          <p:cNvSpPr/>
          <p:nvPr/>
        </p:nvSpPr>
        <p:spPr>
          <a:xfrm>
            <a:off x="29565600" y="19819304"/>
            <a:ext cx="13885863" cy="167639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 dirty="0">
                <a:solidFill>
                  <a:srgbClr val="1F7555"/>
                </a:solidFill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D38E71BA-D311-8714-3EB9-3E5514B44F3A}"/>
              </a:ext>
            </a:extLst>
          </p:cNvPr>
          <p:cNvSpPr/>
          <p:nvPr/>
        </p:nvSpPr>
        <p:spPr>
          <a:xfrm>
            <a:off x="14980920" y="6313488"/>
            <a:ext cx="13885863" cy="1676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 dirty="0">
                <a:solidFill>
                  <a:srgbClr val="1F7555"/>
                </a:solidFill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Results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7FD6ABF4-D62C-8E92-E1BD-3778A7F41BE4}"/>
              </a:ext>
            </a:extLst>
          </p:cNvPr>
          <p:cNvSpPr/>
          <p:nvPr/>
        </p:nvSpPr>
        <p:spPr>
          <a:xfrm>
            <a:off x="29413200" y="26213447"/>
            <a:ext cx="13885863" cy="117951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5400" b="1" dirty="0">
                <a:solidFill>
                  <a:srgbClr val="215968"/>
                </a:solidFill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Acknowledgement &amp; Contact information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="" xmlns:a16="http://schemas.microsoft.com/office/drawing/2014/main" id="{07064D4E-EF82-2822-4BE8-3A9001A721F3}"/>
              </a:ext>
            </a:extLst>
          </p:cNvPr>
          <p:cNvSpPr/>
          <p:nvPr/>
        </p:nvSpPr>
        <p:spPr>
          <a:xfrm>
            <a:off x="581025" y="6313488"/>
            <a:ext cx="13885863" cy="1676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 dirty="0">
                <a:solidFill>
                  <a:srgbClr val="1F7555"/>
                </a:solidFill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0B4CAC9D-E7D9-12BB-EF97-862392D98CEA}"/>
              </a:ext>
            </a:extLst>
          </p:cNvPr>
          <p:cNvSpPr/>
          <p:nvPr/>
        </p:nvSpPr>
        <p:spPr>
          <a:xfrm>
            <a:off x="29413200" y="11870512"/>
            <a:ext cx="13885863" cy="1676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 dirty="0">
                <a:solidFill>
                  <a:srgbClr val="1F7555"/>
                </a:solidFill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4106" name="TextBox 30">
            <a:extLst>
              <a:ext uri="{FF2B5EF4-FFF2-40B4-BE49-F238E27FC236}">
                <a16:creationId xmlns="" xmlns:a16="http://schemas.microsoft.com/office/drawing/2014/main" id="{9021958B-BCA1-7F3D-33DA-BA5F4315D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87863" y="9318625"/>
            <a:ext cx="13411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250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5pPr>
            <a:lvl6pPr marL="25146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6pPr>
            <a:lvl7pPr marL="29718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7pPr>
            <a:lvl8pPr marL="34290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8pPr>
            <a:lvl9pPr marL="3886200" indent="-228600" defTabSz="20367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>
                <a:solidFill>
                  <a:schemeClr val="tx1"/>
                </a:solidFill>
                <a:latin typeface="Calibri" panose="020F0502020204030204" pitchFamily="34" charset="0"/>
                <a:ea typeface="Geneva"/>
                <a:cs typeface="Geneva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ea typeface="ヒラギノ角ゴ Pro W3"/>
              <a:cs typeface="ヒラギノ角ゴ Pro W3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9FBCB4EC-9239-E75F-D97F-FD48696657E9}"/>
              </a:ext>
            </a:extLst>
          </p:cNvPr>
          <p:cNvSpPr/>
          <p:nvPr/>
        </p:nvSpPr>
        <p:spPr>
          <a:xfrm>
            <a:off x="15011400" y="24492099"/>
            <a:ext cx="13885863" cy="1676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7000" b="1" dirty="0">
                <a:solidFill>
                  <a:srgbClr val="1F7555"/>
                </a:solidFill>
                <a:latin typeface="Arial" panose="020B0604020202020204" pitchFamily="34" charset="0"/>
                <a:ea typeface="ヒラギノ角ゴ Pro W3"/>
                <a:cs typeface="Arial" panose="020B0604020202020204" pitchFamily="34" charset="0"/>
              </a:rPr>
              <a:t>Discussion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091965" y="8342352"/>
            <a:ext cx="13885863" cy="1537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500" b="1" u="sng" dirty="0"/>
              <a:t>PARTICIPANTS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500" dirty="0"/>
              <a:t>Two registered and licensed occupational therapists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500" dirty="0"/>
              <a:t>Female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500" dirty="0"/>
              <a:t>White, non-Hispanic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500" dirty="0"/>
              <a:t>22-35 years of age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500" dirty="0"/>
              <a:t>Highest level of Degree: Masters of Occupational Therapy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500" dirty="0"/>
              <a:t>Two or more years of experience in occupational therapy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500" dirty="0"/>
              <a:t>Received training related to cardiac care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n-US" sz="2500" dirty="0"/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500" b="1" u="sng" dirty="0"/>
              <a:t>THEMES AND SUBTHEMES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500" dirty="0"/>
              <a:t>Theme 1: Challenges Faces as an OT in Cardiac Care and Supports Needed</a:t>
            </a:r>
          </a:p>
          <a:p>
            <a:pPr marL="2379663" lvl="1" indent="-342900" defTabSz="91440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sz="2500" dirty="0"/>
              <a:t>Subtheme 1a: Advanced Providers Attitudes as Perceived by </a:t>
            </a:r>
            <a:r>
              <a:rPr lang="en-US" sz="2500" dirty="0" smtClean="0"/>
              <a:t>OT</a:t>
            </a:r>
          </a:p>
          <a:p>
            <a:pPr marL="4418013" lvl="2" indent="-342900" defTabSz="91440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sz="2500" dirty="0"/>
              <a:t>One of the biggest barriers that participants faced was that there were healthcare workers, specifically advanced providers, who did not know what OT </a:t>
            </a:r>
            <a:r>
              <a:rPr lang="en-US" sz="2500" dirty="0" smtClean="0"/>
              <a:t>was</a:t>
            </a:r>
          </a:p>
          <a:p>
            <a:pPr marL="4418013" lvl="2" indent="-342900" defTabSz="91440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sz="2500" dirty="0" smtClean="0"/>
              <a:t>Participants expressed frustration </a:t>
            </a:r>
            <a:r>
              <a:rPr lang="en-US" sz="2500" dirty="0"/>
              <a:t>and lack of respect for OT’s professional opinion by advanced </a:t>
            </a:r>
            <a:r>
              <a:rPr lang="en-US" sz="2500" dirty="0" smtClean="0"/>
              <a:t>providers</a:t>
            </a:r>
            <a:endParaRPr lang="en-US" sz="2500" dirty="0"/>
          </a:p>
          <a:p>
            <a:pPr marL="2379663" lvl="1" indent="-342900" defTabSz="91440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sz="2500" dirty="0"/>
              <a:t>Subtheme 1b: There is A Lack of </a:t>
            </a:r>
            <a:r>
              <a:rPr lang="en-US" sz="2500" dirty="0" smtClean="0"/>
              <a:t>Research</a:t>
            </a:r>
          </a:p>
          <a:p>
            <a:pPr marL="4418013" lvl="2" indent="-342900" defTabSz="91440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sz="2500" dirty="0" smtClean="0"/>
              <a:t>Participants claimed there was a </a:t>
            </a:r>
            <a:r>
              <a:rPr lang="en-US" sz="2500" dirty="0"/>
              <a:t>lack of research for </a:t>
            </a:r>
            <a:r>
              <a:rPr lang="en-US" sz="2500" dirty="0" smtClean="0"/>
              <a:t>interventions and a </a:t>
            </a:r>
            <a:r>
              <a:rPr lang="en-US" sz="2500" dirty="0"/>
              <a:t>lack of interventions to show other professions why occupational therapy is important in cardiac </a:t>
            </a:r>
            <a:r>
              <a:rPr lang="en-US" sz="2500" dirty="0" smtClean="0"/>
              <a:t>care</a:t>
            </a:r>
            <a:endParaRPr lang="en-US" sz="2500" dirty="0"/>
          </a:p>
          <a:p>
            <a:pPr marL="2379663" lvl="1" indent="-342900" defTabSz="91440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sz="2500" dirty="0"/>
              <a:t>Subtheme 1c: Education is Needed on What OT </a:t>
            </a:r>
            <a:r>
              <a:rPr lang="en-US" sz="2500" dirty="0" smtClean="0"/>
              <a:t>is</a:t>
            </a:r>
          </a:p>
          <a:p>
            <a:pPr marL="4418013" lvl="2" indent="-342900" defTabSz="91440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sz="2500" dirty="0"/>
              <a:t>Both participants identified education being the biggest need to improve cardiac care</a:t>
            </a:r>
            <a:r>
              <a:rPr lang="en-US" sz="2500" dirty="0"/>
              <a:t> </a:t>
            </a:r>
            <a:endParaRPr lang="en-US" sz="2500" dirty="0" smtClean="0"/>
          </a:p>
          <a:p>
            <a:pPr marL="4418013" lvl="2" indent="-342900" defTabSz="91440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sz="2500" dirty="0" smtClean="0"/>
              <a:t>It is believed </a:t>
            </a:r>
            <a:r>
              <a:rPr lang="en-US" sz="2500" dirty="0"/>
              <a:t>that </a:t>
            </a:r>
            <a:r>
              <a:rPr lang="en-US" sz="2500" dirty="0" smtClean="0"/>
              <a:t>advanced providers need </a:t>
            </a:r>
            <a:r>
              <a:rPr lang="en-US" sz="2500" dirty="0"/>
              <a:t>education on what OT is and how </a:t>
            </a:r>
            <a:r>
              <a:rPr lang="en-US" sz="2500" dirty="0" smtClean="0"/>
              <a:t>OT can </a:t>
            </a:r>
            <a:r>
              <a:rPr lang="en-US" sz="2500" dirty="0"/>
              <a:t>help patients in an effort to improve some of the barriers to practice that OTs in cardiac care are facing</a:t>
            </a:r>
            <a:r>
              <a:rPr lang="en-US" sz="2500" dirty="0"/>
              <a:t> </a:t>
            </a:r>
            <a:endParaRPr lang="en-US" sz="2500" dirty="0"/>
          </a:p>
          <a:p>
            <a:pPr marL="342900" indent="-342900" defTabSz="91440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sz="2500" dirty="0"/>
              <a:t>Theme 2: A Need for </a:t>
            </a:r>
            <a:r>
              <a:rPr lang="en-US" sz="2500" dirty="0" smtClean="0"/>
              <a:t>Co-treatment </a:t>
            </a:r>
            <a:r>
              <a:rPr lang="en-US" sz="2500" dirty="0"/>
              <a:t>Between OT and PT</a:t>
            </a:r>
          </a:p>
          <a:p>
            <a:pPr marL="2379663" lvl="1" indent="-342900" defTabSz="91440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sz="2500" dirty="0"/>
              <a:t>Subtheme 1a: OT and PT are Beneficial When Working Together in Cardiac </a:t>
            </a:r>
            <a:r>
              <a:rPr lang="en-US" sz="2500" dirty="0" smtClean="0"/>
              <a:t>Care</a:t>
            </a:r>
          </a:p>
          <a:p>
            <a:pPr marL="4418013" lvl="2" indent="-342900" defTabSz="91440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sz="2500" dirty="0"/>
              <a:t>B</a:t>
            </a:r>
            <a:r>
              <a:rPr lang="en-US" sz="2500" dirty="0" smtClean="0"/>
              <a:t>oth </a:t>
            </a:r>
            <a:r>
              <a:rPr lang="en-US" sz="2500" dirty="0"/>
              <a:t>disciplines </a:t>
            </a:r>
            <a:r>
              <a:rPr lang="en-US" sz="2500" dirty="0" smtClean="0"/>
              <a:t>were identified as needed to </a:t>
            </a:r>
            <a:r>
              <a:rPr lang="en-US" sz="2500" dirty="0"/>
              <a:t>help the other </a:t>
            </a:r>
            <a:r>
              <a:rPr lang="en-US" sz="2500" dirty="0" smtClean="0"/>
              <a:t>discipline make </a:t>
            </a:r>
            <a:r>
              <a:rPr lang="en-US" sz="2500" dirty="0"/>
              <a:t>their interventions happen</a:t>
            </a:r>
            <a:r>
              <a:rPr lang="en-US" sz="2500" dirty="0"/>
              <a:t> </a:t>
            </a:r>
            <a:endParaRPr lang="en-US" sz="2500" dirty="0" smtClean="0"/>
          </a:p>
          <a:p>
            <a:pPr marL="4418013" lvl="2" indent="-342900" defTabSz="91440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sz="2500" dirty="0" smtClean="0"/>
              <a:t>Co-treating is effective for the patient to understand OT better</a:t>
            </a:r>
            <a:endParaRPr lang="en-US" sz="2500" dirty="0"/>
          </a:p>
          <a:p>
            <a:pPr marL="2379663" lvl="1" indent="-342900" defTabSz="91440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sz="2500" dirty="0"/>
              <a:t>Subtheme 1b: OT Can Feel Overshadowed by </a:t>
            </a:r>
            <a:r>
              <a:rPr lang="en-US" sz="2500" dirty="0" smtClean="0"/>
              <a:t>PT</a:t>
            </a:r>
          </a:p>
          <a:p>
            <a:pPr marL="4418013" lvl="2" indent="-342900" defTabSz="91440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sz="2500" dirty="0" smtClean="0"/>
              <a:t>Advanced providers are only focused on PT and getting the patient up walking, leaving OT to feel unimportant </a:t>
            </a:r>
          </a:p>
          <a:p>
            <a:pPr marL="4418013" lvl="2" indent="-342900" defTabSz="91440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sz="2500" dirty="0" smtClean="0"/>
              <a:t>PT is not to blame for this feeling of being overshadowed</a:t>
            </a:r>
          </a:p>
          <a:p>
            <a:pPr marL="4418013" lvl="2" indent="-342900" defTabSz="91440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sz="2500" dirty="0" smtClean="0"/>
              <a:t>Advanced providers trust the opinion of PT over OT</a:t>
            </a:r>
            <a:endParaRPr lang="en-US" sz="2500" dirty="0" smtClean="0"/>
          </a:p>
          <a:p>
            <a:pPr marL="4418013" lvl="2" indent="-342900" defTabSz="91440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endParaRPr lang="en-US" sz="2500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81025" y="21490787"/>
            <a:ext cx="13439775" cy="7679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500" dirty="0"/>
              <a:t> </a:t>
            </a:r>
            <a:r>
              <a:rPr lang="en-US" sz="2500" dirty="0" smtClean="0"/>
              <a:t>This research project was submitted and approved by the University of Alabama at Birmingham Institutional Review Board prior to contacting potential participants. 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500" dirty="0" smtClean="0"/>
              <a:t>One </a:t>
            </a:r>
            <a:r>
              <a:rPr lang="en-US" sz="2500" dirty="0"/>
              <a:t>on one semi-structured interviews completed on Zoom </a:t>
            </a:r>
          </a:p>
          <a:p>
            <a:pPr marL="2379663" lvl="1" indent="-342900">
              <a:buFont typeface="Arial" charset="0"/>
              <a:buChar char="•"/>
            </a:pPr>
            <a:r>
              <a:rPr lang="en-US" sz="2500" dirty="0"/>
              <a:t>Interview questions intended to explore occupational therapists’ experiences and perspectives regarding rehabilitation experiences, barriers to practice, and personal perspective of most effective interventions in cardiac care </a:t>
            </a:r>
          </a:p>
          <a:p>
            <a:pPr marL="2379663" lvl="1" indent="-342900">
              <a:buFont typeface="Arial" charset="0"/>
              <a:buChar char="•"/>
            </a:pPr>
            <a:r>
              <a:rPr lang="en-US" sz="2500" dirty="0"/>
              <a:t>Interviews recorded and transcribed verbatim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500" dirty="0"/>
              <a:t>Data was analyzed in-depth using interpretive phenomenological analysis (IPA) for common themes and individual experiences (Smith et al., 2022)</a:t>
            </a:r>
          </a:p>
          <a:p>
            <a:pPr marL="342900" indent="-342900">
              <a:buFont typeface="Arial" charset="0"/>
              <a:buChar char="•"/>
            </a:pPr>
            <a:endParaRPr lang="en-US" sz="2500" i="1" u="sng" dirty="0"/>
          </a:p>
          <a:p>
            <a:pPr marL="342900" indent="-342900">
              <a:buFont typeface="Arial" charset="0"/>
              <a:buChar char="•"/>
            </a:pPr>
            <a:r>
              <a:rPr lang="en-US" sz="2500" i="1" u="sng" dirty="0"/>
              <a:t>Participants</a:t>
            </a:r>
          </a:p>
          <a:p>
            <a:pPr marL="2379663" lvl="1" indent="-342900">
              <a:buFont typeface="Arial" charset="0"/>
              <a:buChar char="•"/>
            </a:pPr>
            <a:r>
              <a:rPr lang="en-US" sz="2500" dirty="0" smtClean="0"/>
              <a:t>Registered </a:t>
            </a:r>
            <a:r>
              <a:rPr lang="en-US" sz="2500" dirty="0"/>
              <a:t>and licensed occupational therapist with experience in cardiac </a:t>
            </a:r>
            <a:r>
              <a:rPr lang="en-US" sz="2500" dirty="0" smtClean="0"/>
              <a:t>care</a:t>
            </a:r>
          </a:p>
          <a:p>
            <a:pPr marL="2379663" lvl="1" indent="-342900">
              <a:buFont typeface="Arial" charset="0"/>
              <a:buChar char="•"/>
            </a:pPr>
            <a:r>
              <a:rPr lang="en-US" sz="2500" dirty="0" smtClean="0"/>
              <a:t>Exclusions were not made based on age, religion, gender, sexual orientation, marital status, or number of years of experience in cardiac care </a:t>
            </a:r>
            <a:endParaRPr lang="en-US" sz="2500" dirty="0"/>
          </a:p>
          <a:p>
            <a:pPr marL="2379663" lvl="1" indent="-342900">
              <a:buFont typeface="Arial" charset="0"/>
              <a:buChar char="•"/>
            </a:pPr>
            <a:r>
              <a:rPr lang="en-US" sz="2500" dirty="0"/>
              <a:t>Initial participant identified through professional networking</a:t>
            </a:r>
          </a:p>
          <a:p>
            <a:pPr marL="4418013" lvl="2" indent="-342900">
              <a:buFont typeface="Arial" charset="0"/>
              <a:buChar char="•"/>
            </a:pPr>
            <a:r>
              <a:rPr lang="en-US" sz="2500" dirty="0"/>
              <a:t>Other participant identified through snowball sampling</a:t>
            </a:r>
          </a:p>
          <a:p>
            <a:pPr marL="2379663" lvl="1" indent="-342900">
              <a:buFont typeface="Arial" charset="0"/>
              <a:buChar char="•"/>
            </a:pPr>
            <a:r>
              <a:rPr lang="en-US" sz="2500" dirty="0"/>
              <a:t>Two total participants</a:t>
            </a:r>
          </a:p>
          <a:p>
            <a:pPr marL="2379663" lvl="1" indent="-342900">
              <a:buFont typeface="Arial" charset="0"/>
              <a:buChar char="•"/>
            </a:pPr>
            <a:r>
              <a:rPr lang="en-US" sz="2500" dirty="0"/>
              <a:t>Each assigned a study </a:t>
            </a:r>
            <a:r>
              <a:rPr lang="en-US" sz="2500" dirty="0" smtClean="0"/>
              <a:t>number to protect their identity </a:t>
            </a:r>
            <a:endParaRPr lang="en-US" sz="2500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9581929" y="21630104"/>
            <a:ext cx="122682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500" dirty="0"/>
              <a:t>Hand, C., Law, M., &amp; McColl, M. A. (2011). Occupational therapy interventions for chronic diseases: A scoping review. </a:t>
            </a:r>
            <a:r>
              <a:rPr lang="en-US" sz="2500" i="1" dirty="0"/>
              <a:t>The American Journal of Occupational Therapy</a:t>
            </a:r>
            <a:r>
              <a:rPr lang="en-US" sz="2500" dirty="0"/>
              <a:t>, </a:t>
            </a:r>
            <a:r>
              <a:rPr lang="en-US" sz="2500" i="1" dirty="0"/>
              <a:t>65</a:t>
            </a:r>
            <a:r>
              <a:rPr lang="en-US" sz="2500" dirty="0"/>
              <a:t>(4), 428–436. </a:t>
            </a:r>
            <a:r>
              <a:rPr lang="en-US" sz="2500" u="sng" dirty="0">
                <a:hlinkClick r:id="rId3"/>
              </a:rPr>
              <a:t>https://doi.org/10.5014/ajot.2011.002071</a:t>
            </a:r>
            <a:endParaRPr lang="en-US" sz="2500" dirty="0"/>
          </a:p>
          <a:p>
            <a:endParaRPr lang="en-US" sz="2500" dirty="0" smtClean="0"/>
          </a:p>
          <a:p>
            <a:pPr lvl="0"/>
            <a:r>
              <a:rPr lang="en-US" sz="2500" dirty="0"/>
              <a:t>Thomas, R., Beatty, A., </a:t>
            </a:r>
            <a:r>
              <a:rPr lang="en-US" sz="2500" dirty="0" err="1"/>
              <a:t>Beckie</a:t>
            </a:r>
            <a:r>
              <a:rPr lang="en-US" sz="2500" dirty="0"/>
              <a:t>, T., Brewer, L., Brown, T., &amp; Forman, D. et al. (2019). Home-Based Cardiac Rehabilitation. </a:t>
            </a:r>
            <a:r>
              <a:rPr lang="en-US" sz="2500" i="1" dirty="0"/>
              <a:t>Journal Of The American College Of Cardiology</a:t>
            </a:r>
            <a:r>
              <a:rPr lang="en-US" sz="2500" dirty="0"/>
              <a:t>, </a:t>
            </a:r>
            <a:r>
              <a:rPr lang="en-US" sz="2500" i="1" dirty="0"/>
              <a:t>74</a:t>
            </a:r>
            <a:r>
              <a:rPr lang="en-US" sz="2500" dirty="0"/>
              <a:t>(1), 133-153. </a:t>
            </a:r>
            <a:r>
              <a:rPr lang="en-US" sz="2500" u="sng" dirty="0">
                <a:hlinkClick r:id="rId4"/>
              </a:rPr>
              <a:t>https://doi.org/10.1016/j.jacc.2019.03.008</a:t>
            </a:r>
            <a:endParaRPr lang="en-US" sz="2500" dirty="0"/>
          </a:p>
          <a:p>
            <a:endParaRPr lang="en-US" sz="2500" dirty="0"/>
          </a:p>
          <a:p>
            <a:r>
              <a:rPr lang="en-US" sz="2500" dirty="0"/>
              <a:t>Smith, J. A., Flowers, P., &amp; Larkin, M. (2022). </a:t>
            </a:r>
            <a:r>
              <a:rPr lang="en-US" sz="2500" i="1" dirty="0"/>
              <a:t>Interpretative Phenomenological analysis: </a:t>
            </a:r>
            <a:r>
              <a:rPr lang="en-US" sz="2500" i="1" dirty="0" smtClean="0"/>
              <a:t>Theory</a:t>
            </a:r>
            <a:r>
              <a:rPr lang="en-US" sz="2500" i="1" dirty="0"/>
              <a:t>, Method and Research</a:t>
            </a:r>
            <a:r>
              <a:rPr lang="en-US" sz="2500" dirty="0"/>
              <a:t>. Sage Publications Limited.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581929" y="27913652"/>
            <a:ext cx="12678568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u="sng" dirty="0"/>
              <a:t>SPECIAL THANKS TO</a:t>
            </a:r>
            <a:r>
              <a:rPr lang="en-US" sz="2500" dirty="0"/>
              <a:t>: Dr. </a:t>
            </a:r>
            <a:r>
              <a:rPr lang="en-US" sz="2500" dirty="0" err="1"/>
              <a:t>Areum</a:t>
            </a:r>
            <a:r>
              <a:rPr lang="en-US" sz="2500" dirty="0"/>
              <a:t> Han and Dr. Megan Carpenter </a:t>
            </a:r>
          </a:p>
          <a:p>
            <a:endParaRPr lang="en-US" sz="2500" dirty="0"/>
          </a:p>
          <a:p>
            <a:r>
              <a:rPr lang="en-US" sz="2500" i="1" u="sng" dirty="0"/>
              <a:t>CONTACT INFO</a:t>
            </a:r>
            <a:r>
              <a:rPr lang="en-US" sz="2500" dirty="0"/>
              <a:t>: Haley Browning: </a:t>
            </a:r>
            <a:r>
              <a:rPr lang="en-US" sz="2500" dirty="0" err="1"/>
              <a:t>hebrowni@uab.edu</a:t>
            </a:r>
            <a:endParaRPr lang="en-US" sz="2500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9565600" y="14038671"/>
            <a:ext cx="13733463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u="sng" dirty="0" smtClean="0"/>
              <a:t>IMPLICATIONS 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500" dirty="0" smtClean="0"/>
              <a:t>The field of occupational therapy should consider establishing what occupational therapy’s role is in cardiac care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500" dirty="0" smtClean="0"/>
              <a:t>The misunderstanding of what OT is contributes to practitioner’s feeling overlooked, unimportant, and not respected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500" dirty="0" smtClean="0"/>
              <a:t>Occupational therapists in cardiac rehabilitation are facing barriers to practice caused by a lack of research</a:t>
            </a:r>
          </a:p>
          <a:p>
            <a:endParaRPr lang="en-US" sz="2500" b="1" u="sng" dirty="0"/>
          </a:p>
          <a:p>
            <a:r>
              <a:rPr lang="en-US" sz="2500" b="1" u="sng" dirty="0" smtClean="0"/>
              <a:t>FUTURE RESEARCH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500" dirty="0" smtClean="0"/>
              <a:t>More research is needed on what occupational therapy interventions are effective in cardiac rehabilitation 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500" dirty="0" smtClean="0"/>
              <a:t>This study could be more beneficial to the profession if done on a larger scale with more participants</a:t>
            </a:r>
            <a:endParaRPr lang="en-US" sz="2500" dirty="0"/>
          </a:p>
        </p:txBody>
      </p:sp>
      <p:sp>
        <p:nvSpPr>
          <p:cNvPr id="8" name="TextBox 7"/>
          <p:cNvSpPr txBox="1"/>
          <p:nvPr/>
        </p:nvSpPr>
        <p:spPr>
          <a:xfrm>
            <a:off x="581025" y="8331072"/>
            <a:ext cx="13762038" cy="10464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u="sng" dirty="0" smtClean="0"/>
              <a:t>BACKGROUND</a:t>
            </a:r>
            <a:endParaRPr lang="en-US" sz="2500" b="1" u="sng" dirty="0" smtClean="0"/>
          </a:p>
          <a:p>
            <a:pPr marL="285750" indent="-285750">
              <a:buFont typeface="Arial" charset="0"/>
              <a:buChar char="•"/>
            </a:pPr>
            <a:r>
              <a:rPr lang="en-US" sz="2500" dirty="0" smtClean="0"/>
              <a:t>Cardiovascular </a:t>
            </a:r>
            <a:r>
              <a:rPr lang="en-US" sz="2500" dirty="0"/>
              <a:t>disease is a prevalent and deadly condition that individuals in the United States </a:t>
            </a:r>
            <a:r>
              <a:rPr lang="en-US" sz="2500" dirty="0" smtClean="0"/>
              <a:t>face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500" dirty="0" smtClean="0"/>
              <a:t>Heart </a:t>
            </a:r>
            <a:r>
              <a:rPr lang="en-US" sz="2500" dirty="0" smtClean="0"/>
              <a:t>disease can impede occupational </a:t>
            </a:r>
            <a:r>
              <a:rPr lang="en-US" sz="2500" dirty="0" smtClean="0"/>
              <a:t>performance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500" dirty="0" smtClean="0"/>
              <a:t>One way to decrease symptoms and improve occupational performance is through an individualized treatment plan known as cardiac rehabilitation </a:t>
            </a:r>
            <a:endParaRPr lang="en-US" sz="2500" dirty="0" smtClean="0"/>
          </a:p>
          <a:p>
            <a:pPr marL="285750" indent="-285750">
              <a:buFont typeface="Arial" charset="0"/>
              <a:buChar char="•"/>
            </a:pPr>
            <a:r>
              <a:rPr lang="en-US" sz="2500" dirty="0"/>
              <a:t>Physical, vocational, social, and psychological functioning is targeted in cardiac rehabilitation </a:t>
            </a:r>
          </a:p>
          <a:p>
            <a:pPr marL="2322513" lvl="1" indent="-285750">
              <a:buFont typeface="Arial" charset="0"/>
              <a:buChar char="•"/>
            </a:pPr>
            <a:r>
              <a:rPr lang="en-US" sz="2500" dirty="0"/>
              <a:t>Done so through patient education, exercise, and lifestyle </a:t>
            </a:r>
            <a:r>
              <a:rPr lang="en-US" sz="2500" dirty="0" smtClean="0"/>
              <a:t>management</a:t>
            </a:r>
            <a:endParaRPr lang="en-US" sz="2500" dirty="0" smtClean="0"/>
          </a:p>
          <a:p>
            <a:pPr marL="285750" indent="-285750">
              <a:buFont typeface="Arial" charset="0"/>
              <a:buChar char="•"/>
            </a:pPr>
            <a:r>
              <a:rPr lang="en-US" sz="2500" dirty="0" smtClean="0"/>
              <a:t>Occupational </a:t>
            </a:r>
            <a:r>
              <a:rPr lang="en-US" sz="2500" dirty="0" smtClean="0"/>
              <a:t>therapy (OT) </a:t>
            </a:r>
            <a:r>
              <a:rPr lang="en-US" sz="2500" dirty="0" smtClean="0"/>
              <a:t>can help to improve the lives of individuals with heart disease through meaningful activities and </a:t>
            </a:r>
            <a:r>
              <a:rPr lang="en-US" sz="2500" dirty="0" smtClean="0"/>
              <a:t>interventions</a:t>
            </a:r>
          </a:p>
          <a:p>
            <a:pPr marL="285750" indent="-285750">
              <a:buFont typeface="Arial" charset="0"/>
              <a:buChar char="•"/>
            </a:pPr>
            <a:endParaRPr lang="en-US" sz="2500" dirty="0"/>
          </a:p>
          <a:p>
            <a:r>
              <a:rPr lang="en-US" sz="2500" b="1" u="sng" dirty="0" smtClean="0"/>
              <a:t>RESEARCH QUESTION</a:t>
            </a:r>
            <a:endParaRPr lang="en-US" sz="2500" dirty="0" smtClean="0"/>
          </a:p>
          <a:p>
            <a:r>
              <a:rPr lang="en-US" sz="2500" dirty="0" smtClean="0"/>
              <a:t>How </a:t>
            </a:r>
            <a:r>
              <a:rPr lang="en-US" sz="2500" dirty="0"/>
              <a:t>do registered occupational therapists within the United States practicing cardiac rehabilitation help individuals with heart disease improve their occupational performance?</a:t>
            </a:r>
            <a:r>
              <a:rPr lang="en-US" sz="2500" dirty="0"/>
              <a:t> </a:t>
            </a:r>
            <a:endParaRPr lang="en-US" sz="2500" dirty="0" smtClean="0"/>
          </a:p>
          <a:p>
            <a:endParaRPr lang="en-US" sz="2500" dirty="0"/>
          </a:p>
          <a:p>
            <a:pPr marL="342900" indent="-342900">
              <a:buFont typeface="Arial" charset="0"/>
              <a:buChar char="•"/>
            </a:pPr>
            <a:r>
              <a:rPr lang="en-US" sz="2500" dirty="0" smtClean="0"/>
              <a:t>The purpose of this project is to explore the lived experiences of occupational therapists working in cardiac rehabilitation. 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500" dirty="0" smtClean="0"/>
              <a:t>Specifically exploring their routine </a:t>
            </a:r>
            <a:r>
              <a:rPr lang="en-US" sz="2500" dirty="0"/>
              <a:t>practice, barriers they faced, and support they wished to have. </a:t>
            </a:r>
            <a:endParaRPr lang="en-US" sz="2500" dirty="0" smtClean="0"/>
          </a:p>
          <a:p>
            <a:endParaRPr lang="en-US" sz="2500" dirty="0"/>
          </a:p>
          <a:p>
            <a:r>
              <a:rPr lang="en-US" sz="2500" b="1" u="sng" dirty="0" smtClean="0"/>
              <a:t>LEARNING OBJECTIVES: </a:t>
            </a:r>
            <a:endParaRPr lang="en-US" sz="2500" b="1" dirty="0"/>
          </a:p>
          <a:p>
            <a:r>
              <a:rPr lang="en-US" sz="2500" i="1" dirty="0"/>
              <a:t>At the end of this session, participants will be able to…..</a:t>
            </a:r>
            <a:endParaRPr lang="en-US" sz="2500" dirty="0"/>
          </a:p>
          <a:p>
            <a:pPr lvl="0"/>
            <a:r>
              <a:rPr lang="en-US" sz="2500" dirty="0" smtClean="0"/>
              <a:t>1. Gain </a:t>
            </a:r>
            <a:r>
              <a:rPr lang="en-US" sz="2500" dirty="0"/>
              <a:t>an understanding of the supports that occupational therapists feel are needed cardiac rehabilitation. </a:t>
            </a:r>
          </a:p>
          <a:p>
            <a:pPr lvl="0"/>
            <a:r>
              <a:rPr lang="en-US" sz="2500" dirty="0" smtClean="0"/>
              <a:t>2. Obtain </a:t>
            </a:r>
            <a:r>
              <a:rPr lang="en-US" sz="2500" dirty="0"/>
              <a:t>knowledge of the barriers that occupational therapists working in cardiac care are facing. </a:t>
            </a:r>
          </a:p>
          <a:p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5224759" y="26520963"/>
            <a:ext cx="13398183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500" dirty="0" smtClean="0"/>
              <a:t>Previous studies align with the findings from the current study that there is a lack of research regarding OT interventions in CR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500" dirty="0" smtClean="0"/>
              <a:t>More research is needed to support the need for OT in CR and the role of OT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500" dirty="0" smtClean="0"/>
              <a:t>Lack of research could explain the misunderstanding of OT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500" dirty="0" err="1" smtClean="0"/>
              <a:t>Interprofessional</a:t>
            </a:r>
            <a:r>
              <a:rPr lang="en-US" sz="2500" dirty="0" smtClean="0"/>
              <a:t> education is needed to educate providers and other professions working alongside OT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500" dirty="0" smtClean="0"/>
              <a:t>Education may also be needed on referral process </a:t>
            </a:r>
            <a:endParaRPr lang="en-US" sz="2500" b="1" u="sng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29565600" y="8021187"/>
            <a:ext cx="13411200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500" b="1" u="sng" dirty="0"/>
          </a:p>
          <a:p>
            <a:r>
              <a:rPr lang="en-US" sz="2500" b="1" u="sng" dirty="0"/>
              <a:t>LIMITATIONS AND AREAS OF IMPROVEMENT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500" dirty="0"/>
              <a:t>Small sample size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500" dirty="0"/>
              <a:t>More time needed to conduct interviews/await responses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500" dirty="0"/>
              <a:t>Email vs phone correspondence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500" dirty="0"/>
              <a:t>Larger geographic region of participants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500" dirty="0"/>
              <a:t>Interview guide with specific order of questions to prevent leading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atermar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1263</TotalTime>
  <Words>909</Words>
  <Application>Microsoft Macintosh PowerPoint</Application>
  <PresentationFormat>Custom</PresentationFormat>
  <Paragraphs>95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Cambria</vt:lpstr>
      <vt:lpstr>Geneva</vt:lpstr>
      <vt:lpstr>ヒラギノ角ゴ Pro W3</vt:lpstr>
      <vt:lpstr>Arial</vt:lpstr>
      <vt:lpstr>Watermark</vt:lpstr>
      <vt:lpstr>A Qualitative Study Exploring the Lived Experiences of Occupational Therapy Practitioners in Cardiac Rehabilitation Haley Browning, OTS; Areum Han, PhD, OTR/L Department of Occupational Therapy  |  University of Alabama at Birmingham Areum Han, PhD, OTR/L |  University of Alabama at Birmingham</vt:lpstr>
    </vt:vector>
  </TitlesOfParts>
  <LinksUpToDate>false</LinksUpToDate>
  <SharedDoc>false</SharedDoc>
  <HyperlinkBase/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Templates</dc:title>
  <dc:subject>The University of Alabama at Birmingham</dc:subject>
  <dc:creator>UAB Public Relations &amp; Marketing</dc:creator>
  <cp:lastModifiedBy>Haley Browning</cp:lastModifiedBy>
  <cp:revision>215</cp:revision>
  <dcterms:created xsi:type="dcterms:W3CDTF">2012-03-16T13:05:22Z</dcterms:created>
  <dcterms:modified xsi:type="dcterms:W3CDTF">2023-12-07T15:40:38Z</dcterms:modified>
</cp:coreProperties>
</file>