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257" r:id="rId5"/>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309E05-0E38-F562-4EE1-4B53655309DE}" v="1821" dt="2023-12-17T23:23:05.274"/>
    <p1510:client id="{CA76624C-B4E4-0FED-55F0-8B4727A28967}" v="45" dt="2023-12-17T17:45:14.638"/>
    <p1510:client id="{E100BCE5-C5E3-3951-BC85-5160686F257B}" v="1402" dt="2023-12-07T16:12:06.484"/>
    <p1510:client id="{F738B3E0-AF0A-5928-D452-A973C5231C88}" v="100" dt="2023-12-07T15:25:50.6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6"/>
  </p:normalViewPr>
  <p:slideViewPr>
    <p:cSldViewPr snapToObjects="1" showGuides="1">
      <p:cViewPr varScale="1">
        <p:scale>
          <a:sx n="23" d="100"/>
          <a:sy n="23" d="100"/>
        </p:scale>
        <p:origin x="1626" y="36"/>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2/1/2024</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i.org/10.3390/ijerph17134780"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s://doi.org/10.1177/13623613211050176" TargetMode="External"/><Relationship Id="rId4" Type="http://schemas.openxmlformats.org/officeDocument/2006/relationships/hyperlink" Target="https://www.proquest.com/openview/70efbfefb9c2c2b0e8006e3729c1f73f/1?pq-origsite=gscholar&amp;cbl=4793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43600" y="228600"/>
            <a:ext cx="37355463" cy="5181600"/>
          </a:xfrm>
        </p:spPr>
        <p:txBody>
          <a:bodyPr/>
          <a:lstStyle/>
          <a:p>
            <a:pPr algn="ctr"/>
            <a:r>
              <a:rPr lang="en-US" altLang="en-US" sz="8000" dirty="0">
                <a:latin typeface="Arial"/>
                <a:ea typeface="Cambria"/>
                <a:cs typeface="Arial"/>
              </a:rPr>
              <a:t>The Influence of Sensory Strategies on Focus and Success in School When Implemented in a Classroom from a Teacher's Perspective</a:t>
            </a:r>
            <a:br>
              <a:rPr lang="en-US" altLang="en-US" sz="11500" dirty="0">
                <a:latin typeface="Arial"/>
                <a:ea typeface="Cambria"/>
                <a:cs typeface="Arial"/>
              </a:rPr>
            </a:br>
            <a:r>
              <a:rPr lang="en-US" altLang="en-US" sz="6000" dirty="0">
                <a:latin typeface="Arial"/>
                <a:ea typeface="Cambria"/>
                <a:cs typeface="Arial"/>
              </a:rPr>
              <a:t>Allison Davis, OTS; Dr. Haley Curry, OTD, OTR/L</a:t>
            </a:r>
            <a:br>
              <a:rPr lang="en-US" altLang="en-US" sz="6000" dirty="0">
                <a:latin typeface="Arial" panose="020B0604020202020204" pitchFamily="34" charset="0"/>
                <a:cs typeface="Arial" panose="020B0604020202020204" pitchFamily="34" charset="0"/>
              </a:rPr>
            </a:br>
            <a:r>
              <a:rPr lang="en-US" altLang="en-US" sz="6000" dirty="0">
                <a:latin typeface="Arial"/>
                <a:ea typeface="Cambria"/>
                <a:cs typeface="Arial"/>
              </a:rPr>
              <a:t>Department of Occupational Therapy  |  University of Alabama at Birmingham</a:t>
            </a:r>
            <a:br>
              <a:rPr lang="en-US" altLang="en-US" sz="6000" dirty="0">
                <a:latin typeface="Arial" panose="020B0604020202020204" pitchFamily="34" charset="0"/>
                <a:cs typeface="Arial" panose="020B0604020202020204" pitchFamily="34" charset="0"/>
              </a:rPr>
            </a:br>
            <a:r>
              <a:rPr lang="en-US" altLang="en-US" sz="6000" dirty="0" err="1">
                <a:latin typeface="Arial"/>
                <a:ea typeface="Cambria"/>
                <a:cs typeface="Arial"/>
              </a:rPr>
              <a:t>MacKenzie</a:t>
            </a:r>
            <a:r>
              <a:rPr lang="en-US" altLang="en-US" sz="6000" dirty="0">
                <a:latin typeface="Arial"/>
                <a:ea typeface="Cambria"/>
                <a:cs typeface="Arial"/>
              </a:rPr>
              <a:t> Saunders  |  Woodland Pines Elementary School</a:t>
            </a:r>
            <a:endParaRPr lang="en-US" altLang="en-US" sz="6000" baseline="30000" dirty="0">
              <a:latin typeface="Arial"/>
              <a:ea typeface="Cambria"/>
              <a:cs typeface="Arial"/>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356326" y="1895243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lIns="91440" tIns="45720" rIns="91440" bIns="45720" anchor="ctr"/>
          <a:lstStyle/>
          <a:p>
            <a:pPr algn="ctr" eaLnBrk="1" hangingPunct="1">
              <a:defRPr/>
            </a:pPr>
            <a:r>
              <a:rPr lang="en-US" sz="5400" b="1" dirty="0">
                <a:solidFill>
                  <a:srgbClr val="1F7555"/>
                </a:solidFill>
                <a:latin typeface="Arial"/>
                <a:ea typeface="ヒラギノ角ゴ Pro W3"/>
                <a:cs typeface="Arial"/>
              </a:rPr>
              <a:t>Methods</a:t>
            </a:r>
          </a:p>
        </p:txBody>
      </p:sp>
      <p:sp>
        <p:nvSpPr>
          <p:cNvPr id="17" name="Rectangle 16">
            <a:extLst>
              <a:ext uri="{FF2B5EF4-FFF2-40B4-BE49-F238E27FC236}">
                <a16:creationId xmlns:a16="http://schemas.microsoft.com/office/drawing/2014/main" id="{7050EB1D-3AB3-0F56-BA7D-BAC9C9557480}"/>
              </a:ext>
            </a:extLst>
          </p:cNvPr>
          <p:cNvSpPr/>
          <p:nvPr/>
        </p:nvSpPr>
        <p:spPr>
          <a:xfrm>
            <a:off x="29378350" y="13634562"/>
            <a:ext cx="13885863"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lIns="91440" tIns="45720" rIns="91440" bIns="45720" anchor="ctr"/>
          <a:lstStyle/>
          <a:p>
            <a:pPr algn="ctr" eaLnBrk="1" hangingPunct="1">
              <a:defRPr/>
            </a:pPr>
            <a:r>
              <a:rPr lang="en-US" sz="5400" b="1" dirty="0">
                <a:solidFill>
                  <a:srgbClr val="1F7555"/>
                </a:solidFill>
                <a:latin typeface="Arial"/>
                <a:ea typeface="ヒラギノ角ゴ Pro W3"/>
                <a:cs typeface="Arial"/>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011400"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lIns="91440" tIns="45720" rIns="91440" bIns="45720" anchor="ctr"/>
          <a:lstStyle/>
          <a:p>
            <a:pPr algn="ctr" eaLnBrk="1" hangingPunct="1">
              <a:defRPr/>
            </a:pPr>
            <a:r>
              <a:rPr lang="en-US" sz="5400" b="1" dirty="0">
                <a:solidFill>
                  <a:srgbClr val="1F7555"/>
                </a:solidFill>
                <a:latin typeface="Arial"/>
                <a:ea typeface="ヒラギノ角ゴ Pro W3"/>
                <a:cs typeface="Arial"/>
              </a:rPr>
              <a:t>Results </a:t>
            </a:r>
            <a:endParaRPr lang="en-US" sz="5400" b="1" dirty="0">
              <a:solidFill>
                <a:srgbClr val="1F7555"/>
              </a:solidFill>
              <a:latin typeface="Arial" panose="020B0604020202020204" pitchFamily="34" charset="0"/>
              <a:ea typeface="ヒラギノ角ゴ Pro W3"/>
              <a:cs typeface="Arial" panose="020B0604020202020204" pitchFamily="34" charset="0"/>
            </a:endParaRPr>
          </a:p>
        </p:txBody>
      </p:sp>
      <p:sp>
        <p:nvSpPr>
          <p:cNvPr id="20" name="Rectangle 19">
            <a:extLst>
              <a:ext uri="{FF2B5EF4-FFF2-40B4-BE49-F238E27FC236}">
                <a16:creationId xmlns:a16="http://schemas.microsoft.com/office/drawing/2014/main" id="{7FD6ABF4-D62C-8E92-E1BD-3778A7F41BE4}"/>
              </a:ext>
            </a:extLst>
          </p:cNvPr>
          <p:cNvSpPr/>
          <p:nvPr/>
        </p:nvSpPr>
        <p:spPr>
          <a:xfrm>
            <a:off x="29415801" y="27152101"/>
            <a:ext cx="13885863" cy="1179513"/>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lIns="91440" tIns="45720" rIns="91440" bIns="45720" anchor="ctr"/>
          <a:lstStyle/>
          <a:p>
            <a:pPr algn="ctr" eaLnBrk="1" hangingPunct="1">
              <a:defRPr/>
            </a:pPr>
            <a:r>
              <a:rPr lang="en-US" sz="5400" b="1" dirty="0">
                <a:solidFill>
                  <a:srgbClr val="215968"/>
                </a:solidFill>
                <a:latin typeface="Arial"/>
                <a:ea typeface="ヒラギノ角ゴ Pro W3"/>
                <a:cs typeface="Arial"/>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581025" y="6313488"/>
            <a:ext cx="13661165" cy="1301902"/>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lIns="91440" tIns="45720" rIns="91440" bIns="45720" anchor="ctr"/>
          <a:lstStyle/>
          <a:p>
            <a:pPr algn="ctr" eaLnBrk="1" hangingPunct="1">
              <a:defRPr/>
            </a:pPr>
            <a:r>
              <a:rPr lang="en-US" sz="5400" b="1" dirty="0">
                <a:solidFill>
                  <a:srgbClr val="1F7555"/>
                </a:solidFill>
                <a:latin typeface="Arial"/>
                <a:ea typeface="ヒラギノ角ゴ Pro W3"/>
                <a:cs typeface="Arial"/>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378350" y="6324459"/>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lIns="91440" tIns="45720" rIns="91440" bIns="45720" anchor="ctr"/>
          <a:lstStyle/>
          <a:p>
            <a:pPr algn="ctr" eaLnBrk="1" hangingPunct="1">
              <a:defRPr/>
            </a:pPr>
            <a:r>
              <a:rPr lang="en-US" sz="5400" b="1" dirty="0">
                <a:solidFill>
                  <a:srgbClr val="1F7555"/>
                </a:solidFill>
                <a:latin typeface="Arial"/>
                <a:ea typeface="ヒラギノ角ゴ Pro W3"/>
                <a:cs typeface="Arial"/>
              </a:rPr>
              <a:t>Conclusion</a:t>
            </a:r>
          </a:p>
        </p:txBody>
      </p:sp>
      <p:sp>
        <p:nvSpPr>
          <p:cNvPr id="29" name="Rectangle 28">
            <a:extLst>
              <a:ext uri="{FF2B5EF4-FFF2-40B4-BE49-F238E27FC236}">
                <a16:creationId xmlns:a16="http://schemas.microsoft.com/office/drawing/2014/main" id="{9FBCB4EC-9239-E75F-D97F-FD48696657E9}"/>
              </a:ext>
            </a:extLst>
          </p:cNvPr>
          <p:cNvSpPr/>
          <p:nvPr/>
        </p:nvSpPr>
        <p:spPr>
          <a:xfrm>
            <a:off x="15011400" y="21161977"/>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lIns="91440" tIns="45720" rIns="91440" bIns="45720" anchor="ctr"/>
          <a:lstStyle/>
          <a:p>
            <a:pPr algn="ctr" eaLnBrk="1" hangingPunct="1">
              <a:defRPr/>
            </a:pPr>
            <a:r>
              <a:rPr lang="en-US" sz="5400" b="1" dirty="0">
                <a:solidFill>
                  <a:srgbClr val="1F7555"/>
                </a:solidFill>
                <a:latin typeface="Arial"/>
                <a:ea typeface="ヒラギノ角ゴ Pro W3"/>
                <a:cs typeface="Arial"/>
              </a:rPr>
              <a:t>Discussion</a:t>
            </a:r>
          </a:p>
        </p:txBody>
      </p:sp>
      <p:sp>
        <p:nvSpPr>
          <p:cNvPr id="2" name="TextBox 1">
            <a:extLst>
              <a:ext uri="{FF2B5EF4-FFF2-40B4-BE49-F238E27FC236}">
                <a16:creationId xmlns:a16="http://schemas.microsoft.com/office/drawing/2014/main" id="{8F21012C-5B61-120A-52F0-47157CA652CE}"/>
              </a:ext>
            </a:extLst>
          </p:cNvPr>
          <p:cNvSpPr txBox="1"/>
          <p:nvPr/>
        </p:nvSpPr>
        <p:spPr>
          <a:xfrm>
            <a:off x="599197" y="8051713"/>
            <a:ext cx="13865800" cy="1117228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latin typeface="Arial"/>
                <a:cs typeface="Arial"/>
              </a:rPr>
              <a:t>The attention span of school-aged children has affected performance in the classroom due to ongoing technological advances. (Lai &amp; Chang, 2020).  Multi-sensory Environments (MSEs) are commonly incorporated in special-needs classrooms in schools to give the students a sense of control with the stimuli in their environment to increase their attention span (Unwin et al., 2021). Sensory strategies are used in children to influence learning and adaptive behaviors by incorporating auditory, vestibular, proprioceptive, tactile, and visual systems (Schaaf et al., 2010). By using these strategies effectively, distractions are minimized and the child’s ability to learn is enhanced (Roley et al., 2015). </a:t>
            </a:r>
            <a:endParaRPr lang="en-US" sz="3600">
              <a:cs typeface="Arial"/>
            </a:endParaRPr>
          </a:p>
          <a:p>
            <a:endParaRPr lang="en-US" sz="3600" dirty="0">
              <a:latin typeface="Arial"/>
              <a:cs typeface="Arial"/>
            </a:endParaRPr>
          </a:p>
          <a:p>
            <a:r>
              <a:rPr lang="en-US" sz="3600" dirty="0">
                <a:latin typeface="Arial"/>
                <a:cs typeface="Arial"/>
              </a:rPr>
              <a:t>Occupational therapists use sensory strategies in school settings to increase educational participation and task performance. The purpose of this study is to determine if providing sensory strategies in a typical classroom will positively affect focus and success in school-age students compared to students with no sensory equipment available during class. This project takes place at Woodland Pines Elementary school in </a:t>
            </a:r>
            <a:r>
              <a:rPr lang="en-US" sz="3600" dirty="0" err="1">
                <a:latin typeface="Arial"/>
                <a:cs typeface="Arial"/>
              </a:rPr>
              <a:t>MacKenzie</a:t>
            </a:r>
            <a:r>
              <a:rPr lang="en-US" sz="3600" dirty="0">
                <a:latin typeface="Arial"/>
                <a:cs typeface="Arial"/>
              </a:rPr>
              <a:t> Saunders' second-grade classroom.</a:t>
            </a:r>
            <a:endParaRPr lang="en-US" sz="3600" dirty="0"/>
          </a:p>
        </p:txBody>
      </p:sp>
      <p:sp>
        <p:nvSpPr>
          <p:cNvPr id="4" name="TextBox 3">
            <a:extLst>
              <a:ext uri="{FF2B5EF4-FFF2-40B4-BE49-F238E27FC236}">
                <a16:creationId xmlns:a16="http://schemas.microsoft.com/office/drawing/2014/main" id="{CC3A0C3B-7961-F4AD-A90B-F4A11FFCD50B}"/>
              </a:ext>
            </a:extLst>
          </p:cNvPr>
          <p:cNvSpPr txBox="1"/>
          <p:nvPr/>
        </p:nvSpPr>
        <p:spPr>
          <a:xfrm>
            <a:off x="449397" y="21159153"/>
            <a:ext cx="13931336" cy="89562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71500" indent="-571500">
              <a:buFont typeface="Arial"/>
              <a:buChar char="•"/>
            </a:pPr>
            <a:r>
              <a:rPr lang="en-US" sz="3600" dirty="0">
                <a:solidFill>
                  <a:srgbClr val="000000"/>
                </a:solidFill>
                <a:latin typeface="Arial"/>
                <a:ea typeface="Arial"/>
                <a:cs typeface="Arial"/>
              </a:rPr>
              <a:t>Implementing</a:t>
            </a:r>
            <a:r>
              <a:rPr lang="en-US" sz="3600" b="0" i="0" dirty="0">
                <a:solidFill>
                  <a:srgbClr val="000000"/>
                </a:solidFill>
                <a:latin typeface="Arial"/>
                <a:ea typeface="Arial"/>
                <a:cs typeface="Arial"/>
              </a:rPr>
              <a:t> three pieces of sensory equipment into a second-grade classroom for 5 weeks for the students to use with collection of data through an in-person interview with the teacher</a:t>
            </a:r>
            <a:r>
              <a:rPr lang="en-US" sz="3600" dirty="0">
                <a:solidFill>
                  <a:srgbClr val="000000"/>
                </a:solidFill>
                <a:latin typeface="Arial"/>
                <a:ea typeface="Arial"/>
                <a:cs typeface="Arial"/>
              </a:rPr>
              <a:t> at the end of each week</a:t>
            </a:r>
            <a:r>
              <a:rPr lang="en-US" sz="3600" b="0" i="0" dirty="0">
                <a:solidFill>
                  <a:srgbClr val="000000"/>
                </a:solidFill>
                <a:latin typeface="Arial"/>
                <a:ea typeface="Arial"/>
                <a:cs typeface="Arial"/>
              </a:rPr>
              <a:t>.</a:t>
            </a:r>
            <a:r>
              <a:rPr lang="en-US" sz="3600" dirty="0">
                <a:solidFill>
                  <a:srgbClr val="000000"/>
                </a:solidFill>
                <a:latin typeface="Arial"/>
                <a:ea typeface="Arial"/>
                <a:cs typeface="Arial"/>
              </a:rPr>
              <a:t> </a:t>
            </a:r>
            <a:endParaRPr lang="en-US" sz="3600">
              <a:solidFill>
                <a:srgbClr val="000000"/>
              </a:solidFill>
              <a:ea typeface="Arial"/>
              <a:cs typeface="Arial"/>
            </a:endParaRPr>
          </a:p>
          <a:p>
            <a:pPr marL="571500" indent="-571500">
              <a:buFont typeface="Arial"/>
              <a:buChar char="•"/>
            </a:pPr>
            <a:r>
              <a:rPr lang="en-US" sz="3600" dirty="0">
                <a:solidFill>
                  <a:srgbClr val="000000"/>
                </a:solidFill>
                <a:latin typeface="Arial"/>
                <a:cs typeface="Arial"/>
              </a:rPr>
              <a:t>15 participants; 7-8 years of age</a:t>
            </a:r>
          </a:p>
          <a:p>
            <a:pPr marL="571500" indent="-571500">
              <a:buFont typeface="Arial"/>
              <a:buChar char="•"/>
            </a:pPr>
            <a:r>
              <a:rPr lang="en-US" sz="3600" dirty="0">
                <a:latin typeface="Arial"/>
                <a:cs typeface="Arial"/>
              </a:rPr>
              <a:t>Data Collection:</a:t>
            </a:r>
          </a:p>
          <a:p>
            <a:pPr marL="2607945" lvl="1" indent="-571500">
              <a:buFont typeface="Courier New"/>
              <a:buChar char="o"/>
            </a:pPr>
            <a:r>
              <a:rPr lang="en-US" sz="3600" dirty="0">
                <a:latin typeface="Arial"/>
                <a:cs typeface="Arial"/>
              </a:rPr>
              <a:t>5 in-person interviews pre-sensory equipment implementation with Mrs. Saunders</a:t>
            </a:r>
          </a:p>
          <a:p>
            <a:pPr marL="2607945" lvl="1" indent="-571500">
              <a:buFont typeface="Courier New"/>
              <a:buChar char="o"/>
            </a:pPr>
            <a:r>
              <a:rPr lang="en-US" sz="3600" dirty="0">
                <a:latin typeface="Arial"/>
                <a:cs typeface="Arial"/>
              </a:rPr>
              <a:t>5 in-person interviews during sensory equipment implementation with Mrs. Saunders</a:t>
            </a:r>
          </a:p>
          <a:p>
            <a:pPr marL="2607945" lvl="1" indent="-571500">
              <a:buFont typeface="Courier New"/>
              <a:buChar char="o"/>
            </a:pPr>
            <a:r>
              <a:rPr lang="en-US" sz="3600" dirty="0">
                <a:latin typeface="Arial"/>
                <a:cs typeface="Arial"/>
              </a:rPr>
              <a:t>1 in-person interview post-sensory equipment implementation with Mrs. Saunders</a:t>
            </a:r>
          </a:p>
          <a:p>
            <a:pPr marL="571500" indent="-571500">
              <a:buFont typeface="Arial"/>
              <a:buChar char="•"/>
            </a:pPr>
            <a:r>
              <a:rPr lang="en-US" sz="3600" dirty="0">
                <a:latin typeface="Arial"/>
                <a:cs typeface="Arial"/>
              </a:rPr>
              <a:t>Equipment used:</a:t>
            </a:r>
          </a:p>
          <a:p>
            <a:pPr marL="2607945" lvl="1" indent="-571500">
              <a:buFont typeface="Courier New"/>
              <a:buChar char="o"/>
            </a:pPr>
            <a:r>
              <a:rPr lang="en-US" sz="3600" dirty="0">
                <a:latin typeface="Arial"/>
                <a:cs typeface="Arial"/>
              </a:rPr>
              <a:t>Move 'N Sit cushion</a:t>
            </a:r>
          </a:p>
          <a:p>
            <a:pPr marL="2607945" lvl="1" indent="-571500">
              <a:buFont typeface="Courier New"/>
              <a:buChar char="o"/>
            </a:pPr>
            <a:r>
              <a:rPr lang="en-US" sz="3600" dirty="0">
                <a:latin typeface="Arial"/>
                <a:cs typeface="Arial"/>
              </a:rPr>
              <a:t>Clip with rough/soft Velcro pieces attached</a:t>
            </a:r>
          </a:p>
          <a:p>
            <a:pPr marL="2607945" lvl="1" indent="-571500">
              <a:buFont typeface="Courier New"/>
              <a:buChar char="o"/>
            </a:pPr>
            <a:r>
              <a:rPr lang="en-US" sz="3600" dirty="0">
                <a:latin typeface="Arial"/>
                <a:cs typeface="Arial"/>
              </a:rPr>
              <a:t>TheraBand foot swing</a:t>
            </a:r>
          </a:p>
        </p:txBody>
      </p:sp>
      <p:sp>
        <p:nvSpPr>
          <p:cNvPr id="5" name="TextBox 4">
            <a:extLst>
              <a:ext uri="{FF2B5EF4-FFF2-40B4-BE49-F238E27FC236}">
                <a16:creationId xmlns:a16="http://schemas.microsoft.com/office/drawing/2014/main" id="{BEDF806B-3764-5BFB-AD9B-C74911D0BECE}"/>
              </a:ext>
            </a:extLst>
          </p:cNvPr>
          <p:cNvSpPr txBox="1"/>
          <p:nvPr/>
        </p:nvSpPr>
        <p:spPr>
          <a:xfrm>
            <a:off x="29660264" y="15316979"/>
            <a:ext cx="13893888" cy="122802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3600" b="0" i="0" dirty="0">
                <a:solidFill>
                  <a:srgbClr val="000000"/>
                </a:solidFill>
                <a:latin typeface="Arial"/>
                <a:ea typeface="Arial"/>
                <a:cs typeface="Arial"/>
              </a:rPr>
              <a:t>1.</a:t>
            </a:r>
            <a:r>
              <a:rPr lang="en-US" sz="3600" b="0" i="0" dirty="0">
                <a:solidFill>
                  <a:srgbClr val="000000"/>
                </a:solidFill>
                <a:latin typeface="Times New Roman"/>
                <a:ea typeface="Times New Roman"/>
                <a:cs typeface="Times New Roman"/>
              </a:rPr>
              <a:t>   </a:t>
            </a:r>
            <a:r>
              <a:rPr lang="en-US" sz="3600" b="0" i="0" dirty="0">
                <a:solidFill>
                  <a:srgbClr val="000000"/>
                </a:solidFill>
                <a:latin typeface="Arial"/>
                <a:ea typeface="Arial"/>
                <a:cs typeface="Arial"/>
              </a:rPr>
              <a:t>Lai, Y. J., &amp; Chang, K. M. (2020). Improvement of Attention in Elementary School Students</a:t>
            </a:r>
          </a:p>
          <a:p>
            <a:pPr algn="l"/>
            <a:r>
              <a:rPr lang="en-US" sz="3600" b="0" i="0" dirty="0">
                <a:solidFill>
                  <a:srgbClr val="000000"/>
                </a:solidFill>
                <a:latin typeface="Arial"/>
                <a:ea typeface="Arial"/>
                <a:cs typeface="Arial"/>
              </a:rPr>
              <a:t>through Fixation Focus Training Activity. </a:t>
            </a:r>
            <a:r>
              <a:rPr lang="en-US" sz="3600" b="0" i="1" dirty="0">
                <a:solidFill>
                  <a:srgbClr val="000000"/>
                </a:solidFill>
                <a:latin typeface="Arial"/>
                <a:ea typeface="Arial"/>
                <a:cs typeface="Arial"/>
              </a:rPr>
              <a:t>International journal of environmental research and public health</a:t>
            </a:r>
            <a:r>
              <a:rPr lang="en-US" sz="3600" b="0" i="0" dirty="0">
                <a:solidFill>
                  <a:srgbClr val="000000"/>
                </a:solidFill>
                <a:latin typeface="Arial"/>
                <a:ea typeface="Arial"/>
                <a:cs typeface="Arial"/>
              </a:rPr>
              <a:t>, </a:t>
            </a:r>
            <a:r>
              <a:rPr lang="en-US" sz="3600" b="0" i="1" dirty="0">
                <a:solidFill>
                  <a:srgbClr val="000000"/>
                </a:solidFill>
                <a:latin typeface="Arial"/>
                <a:ea typeface="Arial"/>
                <a:cs typeface="Arial"/>
              </a:rPr>
              <a:t>17</a:t>
            </a:r>
            <a:r>
              <a:rPr lang="en-US" sz="3600" b="0" i="0" dirty="0">
                <a:solidFill>
                  <a:srgbClr val="000000"/>
                </a:solidFill>
                <a:latin typeface="Arial"/>
                <a:ea typeface="Arial"/>
                <a:cs typeface="Arial"/>
              </a:rPr>
              <a:t>(13), 4780. </a:t>
            </a:r>
            <a:r>
              <a:rPr lang="en-US" sz="3600" b="0" i="0" u="sng" dirty="0">
                <a:solidFill>
                  <a:srgbClr val="000000"/>
                </a:solidFill>
                <a:latin typeface="Arial"/>
                <a:ea typeface="Arial"/>
                <a:cs typeface="Arial"/>
                <a:hlinkClick r:id="rId3"/>
              </a:rPr>
              <a:t>https://doi.org/10.3390/ijerph17134780</a:t>
            </a:r>
            <a:endParaRPr lang="en-US" sz="3600" b="0" i="0" u="sng">
              <a:solidFill>
                <a:srgbClr val="000000"/>
              </a:solidFill>
              <a:latin typeface="Arial"/>
              <a:ea typeface="Arial"/>
              <a:cs typeface="Arial"/>
            </a:endParaRPr>
          </a:p>
          <a:p>
            <a:pPr algn="l"/>
            <a:r>
              <a:rPr lang="en-US" sz="3600" b="0" i="0" dirty="0">
                <a:solidFill>
                  <a:srgbClr val="000000"/>
                </a:solidFill>
                <a:latin typeface="Arial"/>
                <a:ea typeface="Arial"/>
                <a:cs typeface="Arial"/>
              </a:rPr>
              <a:t>2.</a:t>
            </a:r>
            <a:r>
              <a:rPr lang="en-US" sz="3600" b="0" i="0" dirty="0">
                <a:solidFill>
                  <a:srgbClr val="000000"/>
                </a:solidFill>
                <a:latin typeface="Times New Roman"/>
                <a:ea typeface="Times New Roman"/>
                <a:cs typeface="Times New Roman"/>
              </a:rPr>
              <a:t>   </a:t>
            </a:r>
            <a:r>
              <a:rPr lang="en-US" sz="3600" b="0" i="0" dirty="0">
                <a:solidFill>
                  <a:srgbClr val="222222"/>
                </a:solidFill>
                <a:latin typeface="Arial"/>
                <a:ea typeface="Arial"/>
                <a:cs typeface="Arial"/>
              </a:rPr>
              <a:t>Roley, S. S.., Bissell, J., &amp; Clark, G. F. (2015). Occupational therapy for children and</a:t>
            </a:r>
          </a:p>
          <a:p>
            <a:pPr algn="l"/>
            <a:r>
              <a:rPr lang="en-US" sz="3600" b="0" i="0" dirty="0">
                <a:solidFill>
                  <a:srgbClr val="222222"/>
                </a:solidFill>
                <a:latin typeface="Arial"/>
                <a:ea typeface="Arial"/>
                <a:cs typeface="Arial"/>
              </a:rPr>
              <a:t>youth using sensory integration theory and methods in school-based practice. </a:t>
            </a:r>
            <a:r>
              <a:rPr lang="en-US" sz="3600" b="0" i="1" dirty="0">
                <a:solidFill>
                  <a:srgbClr val="222222"/>
                </a:solidFill>
                <a:latin typeface="Arial"/>
                <a:ea typeface="Arial"/>
                <a:cs typeface="Arial"/>
              </a:rPr>
              <a:t>The American Journal of Occupational Therapy</a:t>
            </a:r>
            <a:r>
              <a:rPr lang="en-US" sz="3600" b="0" i="0" dirty="0">
                <a:solidFill>
                  <a:srgbClr val="222222"/>
                </a:solidFill>
                <a:latin typeface="Arial"/>
                <a:ea typeface="Arial"/>
                <a:cs typeface="Arial"/>
              </a:rPr>
              <a:t>, (</a:t>
            </a:r>
            <a:r>
              <a:rPr lang="en-US" sz="3600" b="0" i="1" dirty="0">
                <a:solidFill>
                  <a:srgbClr val="222222"/>
                </a:solidFill>
                <a:latin typeface="Arial"/>
                <a:ea typeface="Arial"/>
                <a:cs typeface="Arial"/>
              </a:rPr>
              <a:t>69</a:t>
            </a:r>
            <a:r>
              <a:rPr lang="en-US" sz="3600" b="0" i="0" dirty="0">
                <a:solidFill>
                  <a:srgbClr val="222222"/>
                </a:solidFill>
                <a:latin typeface="Arial"/>
                <a:ea typeface="Arial"/>
                <a:cs typeface="Arial"/>
              </a:rPr>
              <a:t>) 1. </a:t>
            </a:r>
            <a:r>
              <a:rPr lang="en-US" sz="3600" b="0" i="0" u="sng" dirty="0">
                <a:solidFill>
                  <a:srgbClr val="000000"/>
                </a:solidFill>
                <a:latin typeface="Arial"/>
                <a:ea typeface="Arial"/>
                <a:cs typeface="Arial"/>
                <a:hlinkClick r:id="rId4"/>
              </a:rPr>
              <a:t>https://www.proquest.com/openview/70efbfefb9c2c2b0e8006e3729c1f73f/1?pq-origsite=gscholar&amp;cbl=47935</a:t>
            </a:r>
            <a:endParaRPr lang="en-US" sz="3600" b="0" i="0" u="sng">
              <a:solidFill>
                <a:srgbClr val="000000"/>
              </a:solidFill>
              <a:latin typeface="Arial"/>
              <a:ea typeface="Arial"/>
              <a:cs typeface="Arial"/>
            </a:endParaRPr>
          </a:p>
          <a:p>
            <a:pPr algn="l"/>
            <a:r>
              <a:rPr lang="en-US" sz="3600" b="0" i="0" dirty="0">
                <a:solidFill>
                  <a:srgbClr val="000000"/>
                </a:solidFill>
                <a:latin typeface="Arial"/>
                <a:ea typeface="Arial"/>
                <a:cs typeface="Arial"/>
              </a:rPr>
              <a:t>3.</a:t>
            </a:r>
            <a:r>
              <a:rPr lang="en-US" sz="3600" b="0" i="0" dirty="0">
                <a:solidFill>
                  <a:srgbClr val="000000"/>
                </a:solidFill>
                <a:latin typeface="Times New Roman"/>
                <a:ea typeface="Times New Roman"/>
                <a:cs typeface="Times New Roman"/>
              </a:rPr>
              <a:t>   </a:t>
            </a:r>
            <a:r>
              <a:rPr lang="en-US" sz="3600" b="0" i="0" dirty="0">
                <a:solidFill>
                  <a:srgbClr val="000000"/>
                </a:solidFill>
                <a:latin typeface="Arial"/>
                <a:ea typeface="Arial"/>
                <a:cs typeface="Arial"/>
              </a:rPr>
              <a:t>Schaaf, R. C., Schoen, S. A., Roley, S. S., Lane, S. J., </a:t>
            </a:r>
            <a:r>
              <a:rPr lang="en-US" sz="3600" b="0" i="0" dirty="0" err="1">
                <a:solidFill>
                  <a:srgbClr val="000000"/>
                </a:solidFill>
                <a:latin typeface="Arial"/>
                <a:ea typeface="Arial"/>
                <a:cs typeface="Arial"/>
              </a:rPr>
              <a:t>Koomar</a:t>
            </a:r>
            <a:r>
              <a:rPr lang="en-US" sz="3600" b="0" i="0" dirty="0">
                <a:solidFill>
                  <a:srgbClr val="000000"/>
                </a:solidFill>
                <a:latin typeface="Arial"/>
                <a:ea typeface="Arial"/>
                <a:cs typeface="Arial"/>
              </a:rPr>
              <a:t>, J., &amp; May-Benson, T. A.</a:t>
            </a:r>
          </a:p>
          <a:p>
            <a:pPr algn="l"/>
            <a:r>
              <a:rPr lang="en-US" sz="3600" b="0" i="0" dirty="0">
                <a:solidFill>
                  <a:srgbClr val="000000"/>
                </a:solidFill>
                <a:latin typeface="Arial"/>
                <a:ea typeface="Arial"/>
                <a:cs typeface="Arial"/>
              </a:rPr>
              <a:t>(2010). A frame of reference for sensory integration.  </a:t>
            </a:r>
            <a:r>
              <a:rPr lang="en-US" sz="3600" b="0" i="1" dirty="0">
                <a:solidFill>
                  <a:srgbClr val="000000"/>
                </a:solidFill>
                <a:latin typeface="Arial"/>
                <a:ea typeface="Arial"/>
                <a:cs typeface="Arial"/>
              </a:rPr>
              <a:t>Frames of reference for pediatric occupational therapy</a:t>
            </a:r>
            <a:r>
              <a:rPr lang="en-US" sz="3600" b="0" i="0" dirty="0">
                <a:solidFill>
                  <a:srgbClr val="000000"/>
                </a:solidFill>
                <a:latin typeface="Arial"/>
                <a:ea typeface="Arial"/>
                <a:cs typeface="Arial"/>
              </a:rPr>
              <a:t> (3rd ed., 99-186).</a:t>
            </a:r>
          </a:p>
          <a:p>
            <a:pPr algn="l"/>
            <a:r>
              <a:rPr lang="en-US" sz="3600" b="0" i="0" dirty="0">
                <a:solidFill>
                  <a:srgbClr val="212121"/>
                </a:solidFill>
                <a:latin typeface="Arial"/>
                <a:ea typeface="Arial"/>
                <a:cs typeface="Arial"/>
              </a:rPr>
              <a:t>4.</a:t>
            </a:r>
            <a:r>
              <a:rPr lang="en-US" sz="3600" b="0" i="0" dirty="0">
                <a:solidFill>
                  <a:srgbClr val="212121"/>
                </a:solidFill>
                <a:latin typeface="Times New Roman"/>
                <a:ea typeface="Times New Roman"/>
                <a:cs typeface="Times New Roman"/>
              </a:rPr>
              <a:t>   </a:t>
            </a:r>
            <a:r>
              <a:rPr lang="en-US" sz="3600" b="0" i="0" dirty="0">
                <a:solidFill>
                  <a:srgbClr val="212121"/>
                </a:solidFill>
                <a:latin typeface="Arial"/>
                <a:ea typeface="Arial"/>
                <a:cs typeface="Arial"/>
              </a:rPr>
              <a:t>Unwin, K. L., Powell, G., &amp; Jones, C. R. (2021). The use of Multi-Sensory</a:t>
            </a:r>
          </a:p>
          <a:p>
            <a:pPr algn="l"/>
            <a:r>
              <a:rPr lang="en-US" sz="3600" b="0" i="0" dirty="0">
                <a:solidFill>
                  <a:srgbClr val="212121"/>
                </a:solidFill>
                <a:latin typeface="Arial"/>
                <a:ea typeface="Arial"/>
                <a:cs typeface="Arial"/>
              </a:rPr>
              <a:t>Environments with autistic children: Exploring the effect of having control of sensory changes. </a:t>
            </a:r>
            <a:r>
              <a:rPr lang="en-US" sz="3600" b="0" i="1" dirty="0">
                <a:solidFill>
                  <a:srgbClr val="212121"/>
                </a:solidFill>
                <a:latin typeface="Arial"/>
                <a:ea typeface="Arial"/>
                <a:cs typeface="Arial"/>
              </a:rPr>
              <a:t>Autism: The International Journal of Research and Practice</a:t>
            </a:r>
            <a:r>
              <a:rPr lang="en-US" sz="3600" b="0" i="0" dirty="0">
                <a:solidFill>
                  <a:srgbClr val="212121"/>
                </a:solidFill>
                <a:latin typeface="Arial"/>
                <a:ea typeface="Arial"/>
                <a:cs typeface="Arial"/>
              </a:rPr>
              <a:t>. </a:t>
            </a:r>
            <a:r>
              <a:rPr lang="en-US" sz="3600" b="0" i="0" u="sng" dirty="0">
                <a:solidFill>
                  <a:srgbClr val="0563C1"/>
                </a:solidFill>
                <a:latin typeface="Arial"/>
                <a:ea typeface="Arial"/>
                <a:cs typeface="Arial"/>
                <a:hlinkClick r:id="rId5"/>
              </a:rPr>
              <a:t>https://doi.org/10.1177/13623613211050176</a:t>
            </a:r>
            <a:r>
              <a:rPr lang="en-US" sz="3600" b="0" i="0" dirty="0">
                <a:solidFill>
                  <a:srgbClr val="212121"/>
                </a:solidFill>
                <a:latin typeface="Arial"/>
                <a:ea typeface="Arial"/>
                <a:cs typeface="Arial"/>
              </a:rPr>
              <a:t> </a:t>
            </a:r>
            <a:r>
              <a:rPr lang="en-US" sz="3600" b="0" i="0" dirty="0">
                <a:solidFill>
                  <a:srgbClr val="000000"/>
                </a:solidFill>
                <a:latin typeface="Arial"/>
                <a:ea typeface="Arial"/>
                <a:cs typeface="Arial"/>
              </a:rPr>
              <a:t> </a:t>
            </a:r>
          </a:p>
        </p:txBody>
      </p:sp>
      <p:sp>
        <p:nvSpPr>
          <p:cNvPr id="6" name="TextBox 5">
            <a:extLst>
              <a:ext uri="{FF2B5EF4-FFF2-40B4-BE49-F238E27FC236}">
                <a16:creationId xmlns:a16="http://schemas.microsoft.com/office/drawing/2014/main" id="{B2419C22-07B9-525C-9ADC-087A81FE37BA}"/>
              </a:ext>
            </a:extLst>
          </p:cNvPr>
          <p:cNvSpPr txBox="1"/>
          <p:nvPr/>
        </p:nvSpPr>
        <p:spPr>
          <a:xfrm>
            <a:off x="29435565" y="28349521"/>
            <a:ext cx="14305833"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u="sng" dirty="0">
                <a:latin typeface="Arial"/>
              </a:rPr>
              <a:t>SPECIAL THANKS TO: </a:t>
            </a:r>
            <a:r>
              <a:rPr lang="en-US" sz="3600" dirty="0" err="1">
                <a:latin typeface="Arial"/>
              </a:rPr>
              <a:t>MacKenzie</a:t>
            </a:r>
            <a:r>
              <a:rPr lang="en-US" sz="3600" dirty="0">
                <a:latin typeface="Arial"/>
              </a:rPr>
              <a:t> Saunders, Dr. Haley Curry, Dr. Megan Carpenter</a:t>
            </a:r>
            <a:endParaRPr lang="en-US" sz="3600"/>
          </a:p>
          <a:p>
            <a:r>
              <a:rPr lang="en-US" sz="3600" u="sng" dirty="0">
                <a:latin typeface="Arial"/>
              </a:rPr>
              <a:t>CONTACT INFO:</a:t>
            </a:r>
            <a:r>
              <a:rPr lang="en-US" sz="3600" dirty="0">
                <a:latin typeface="Arial"/>
              </a:rPr>
              <a:t> Allison Davis; adavis2@uab.edu</a:t>
            </a:r>
          </a:p>
        </p:txBody>
      </p:sp>
      <p:sp>
        <p:nvSpPr>
          <p:cNvPr id="10" name="TextBox 9">
            <a:extLst>
              <a:ext uri="{FF2B5EF4-FFF2-40B4-BE49-F238E27FC236}">
                <a16:creationId xmlns:a16="http://schemas.microsoft.com/office/drawing/2014/main" id="{120414DA-B083-BC4B-D456-4B0161315133}"/>
              </a:ext>
            </a:extLst>
          </p:cNvPr>
          <p:cNvSpPr txBox="1"/>
          <p:nvPr/>
        </p:nvSpPr>
        <p:spPr>
          <a:xfrm>
            <a:off x="15054831" y="8051713"/>
            <a:ext cx="13865800" cy="72943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71500" indent="-571500">
              <a:buFont typeface="Arial"/>
              <a:buChar char="•"/>
            </a:pPr>
            <a:r>
              <a:rPr lang="en-US" sz="3600" dirty="0">
                <a:latin typeface="Arial"/>
                <a:cs typeface="Arial"/>
              </a:rPr>
              <a:t>Before the use of sensory equipment:</a:t>
            </a:r>
            <a:endParaRPr lang="en-US" sz="3600" dirty="0" err="1">
              <a:cs typeface="Arial"/>
            </a:endParaRPr>
          </a:p>
          <a:p>
            <a:pPr marL="2607945" lvl="1" indent="-571500">
              <a:buFont typeface="Courier New"/>
              <a:buChar char="o"/>
            </a:pPr>
            <a:r>
              <a:rPr lang="en-US" sz="3600" dirty="0">
                <a:latin typeface="Arial"/>
                <a:cs typeface="Arial"/>
              </a:rPr>
              <a:t>Students participated 60% of the time during class without needing redirection</a:t>
            </a:r>
            <a:endParaRPr lang="en-US" sz="3600" dirty="0">
              <a:cs typeface="Arial"/>
            </a:endParaRPr>
          </a:p>
          <a:p>
            <a:pPr marL="2607945" lvl="1" indent="-571500">
              <a:buFont typeface="Courier New"/>
              <a:buChar char="o"/>
            </a:pPr>
            <a:r>
              <a:rPr lang="en-US" sz="3600" dirty="0">
                <a:latin typeface="Arial"/>
                <a:cs typeface="Arial"/>
              </a:rPr>
              <a:t>Redirection needed 7-9 times daily </a:t>
            </a:r>
          </a:p>
          <a:p>
            <a:pPr marL="571500" lvl="7" indent="-571500" eaLnBrk="0" fontAlgn="base" hangingPunct="0">
              <a:spcBef>
                <a:spcPct val="0"/>
              </a:spcBef>
              <a:spcAft>
                <a:spcPct val="0"/>
              </a:spcAft>
              <a:buFont typeface="Courier New"/>
              <a:buChar char="o"/>
            </a:pPr>
            <a:endParaRPr lang="en-US" sz="3600" dirty="0">
              <a:cs typeface="Arial"/>
            </a:endParaRPr>
          </a:p>
          <a:p>
            <a:pPr marL="571500" indent="-571500">
              <a:buFont typeface="Arial"/>
              <a:buChar char="•"/>
            </a:pPr>
            <a:r>
              <a:rPr lang="en-US" sz="3600" dirty="0">
                <a:latin typeface="Arial"/>
                <a:cs typeface="Arial"/>
              </a:rPr>
              <a:t> During the use of sensory equipment:</a:t>
            </a:r>
          </a:p>
          <a:p>
            <a:pPr marL="2607945" lvl="1" indent="-571500">
              <a:spcBef>
                <a:spcPct val="0"/>
              </a:spcBef>
              <a:spcAft>
                <a:spcPct val="0"/>
              </a:spcAft>
              <a:buFont typeface="Courier New"/>
              <a:buChar char="o"/>
            </a:pPr>
            <a:r>
              <a:rPr lang="en-US" sz="3600" dirty="0">
                <a:latin typeface="Arial"/>
                <a:cs typeface="Arial"/>
              </a:rPr>
              <a:t>Students participated 69% of the time during class without needing redirection</a:t>
            </a:r>
          </a:p>
          <a:p>
            <a:pPr marL="2607945" lvl="1" indent="-571500">
              <a:buFont typeface="Courier New"/>
              <a:buChar char="o"/>
            </a:pPr>
            <a:r>
              <a:rPr lang="en-US" sz="3600" dirty="0">
                <a:latin typeface="Arial"/>
                <a:cs typeface="Arial"/>
              </a:rPr>
              <a:t>Redirection needed 4-6 times daily after week one of sensory implementation </a:t>
            </a:r>
          </a:p>
          <a:p>
            <a:pPr marL="571500" lvl="7" indent="-571500">
              <a:spcBef>
                <a:spcPct val="0"/>
              </a:spcBef>
              <a:spcAft>
                <a:spcPct val="0"/>
              </a:spcAft>
              <a:buFont typeface="Courier New"/>
              <a:buChar char="o"/>
            </a:pPr>
            <a:endParaRPr lang="en-US" sz="3600" dirty="0">
              <a:latin typeface="Arial"/>
              <a:cs typeface="Arial"/>
            </a:endParaRPr>
          </a:p>
          <a:p>
            <a:pPr marL="1028700" lvl="8" indent="-571500">
              <a:spcBef>
                <a:spcPct val="0"/>
              </a:spcBef>
              <a:spcAft>
                <a:spcPct val="0"/>
              </a:spcAft>
              <a:buFont typeface="Arial"/>
              <a:buChar char="•"/>
            </a:pPr>
            <a:endParaRPr lang="en-US" sz="3600" dirty="0">
              <a:cs typeface="Arial"/>
            </a:endParaRPr>
          </a:p>
          <a:p>
            <a:pPr marL="0" lvl="7">
              <a:spcBef>
                <a:spcPct val="0"/>
              </a:spcBef>
              <a:spcAft>
                <a:spcPct val="0"/>
              </a:spcAft>
            </a:pPr>
            <a:endParaRPr lang="en-US" sz="3600" dirty="0">
              <a:cs typeface="Arial"/>
            </a:endParaRPr>
          </a:p>
        </p:txBody>
      </p:sp>
      <p:pic>
        <p:nvPicPr>
          <p:cNvPr id="8" name="Picture 7" descr="A graph with a line&#10;&#10;Description automatically generated">
            <a:extLst>
              <a:ext uri="{FF2B5EF4-FFF2-40B4-BE49-F238E27FC236}">
                <a16:creationId xmlns:a16="http://schemas.microsoft.com/office/drawing/2014/main" id="{133EFEA5-C598-2FBA-A90F-B5375862039D}"/>
              </a:ext>
            </a:extLst>
          </p:cNvPr>
          <p:cNvPicPr>
            <a:picLocks noChangeAspect="1"/>
          </p:cNvPicPr>
          <p:nvPr/>
        </p:nvPicPr>
        <p:blipFill>
          <a:blip r:embed="rId6"/>
          <a:stretch>
            <a:fillRect/>
          </a:stretch>
        </p:blipFill>
        <p:spPr>
          <a:xfrm>
            <a:off x="14194525" y="13824253"/>
            <a:ext cx="8199430" cy="7329631"/>
          </a:xfrm>
          <a:prstGeom prst="rect">
            <a:avLst/>
          </a:prstGeom>
        </p:spPr>
      </p:pic>
      <p:pic>
        <p:nvPicPr>
          <p:cNvPr id="9" name="Picture 8" descr="A graph with blue line&#10;&#10;Description automatically generated">
            <a:extLst>
              <a:ext uri="{FF2B5EF4-FFF2-40B4-BE49-F238E27FC236}">
                <a16:creationId xmlns:a16="http://schemas.microsoft.com/office/drawing/2014/main" id="{E2D79469-4FE2-62E0-E448-7A877FF733DD}"/>
              </a:ext>
            </a:extLst>
          </p:cNvPr>
          <p:cNvPicPr>
            <a:picLocks noChangeAspect="1"/>
          </p:cNvPicPr>
          <p:nvPr/>
        </p:nvPicPr>
        <p:blipFill>
          <a:blip r:embed="rId7"/>
          <a:stretch>
            <a:fillRect/>
          </a:stretch>
        </p:blipFill>
        <p:spPr>
          <a:xfrm>
            <a:off x="21874341" y="13833779"/>
            <a:ext cx="7482682" cy="7310581"/>
          </a:xfrm>
          <a:prstGeom prst="rect">
            <a:avLst/>
          </a:prstGeom>
        </p:spPr>
      </p:pic>
      <p:sp>
        <p:nvSpPr>
          <p:cNvPr id="12" name="TextBox 11">
            <a:extLst>
              <a:ext uri="{FF2B5EF4-FFF2-40B4-BE49-F238E27FC236}">
                <a16:creationId xmlns:a16="http://schemas.microsoft.com/office/drawing/2014/main" id="{128FEE5C-6F10-CA8A-198C-CE22EF3E4F99}"/>
              </a:ext>
            </a:extLst>
          </p:cNvPr>
          <p:cNvSpPr txBox="1"/>
          <p:nvPr/>
        </p:nvSpPr>
        <p:spPr>
          <a:xfrm>
            <a:off x="14979931" y="23256343"/>
            <a:ext cx="13931336" cy="84023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71500" indent="-571500">
              <a:buFont typeface="Arial"/>
              <a:buChar char="•"/>
            </a:pPr>
            <a:r>
              <a:rPr lang="en-US" sz="3600" dirty="0">
                <a:solidFill>
                  <a:srgbClr val="000000"/>
                </a:solidFill>
                <a:latin typeface="Arial"/>
                <a:ea typeface="Arial"/>
                <a:cs typeface="Arial"/>
              </a:rPr>
              <a:t>Redirection needed during class decreased with use of sensory equipment.</a:t>
            </a:r>
            <a:endParaRPr lang="en-US" sz="3600" dirty="0">
              <a:solidFill>
                <a:srgbClr val="000000"/>
              </a:solidFill>
              <a:ea typeface="Arial"/>
              <a:cs typeface="Arial"/>
            </a:endParaRPr>
          </a:p>
          <a:p>
            <a:pPr marL="571500" indent="-571500">
              <a:buFont typeface="Arial"/>
              <a:buChar char="•"/>
            </a:pPr>
            <a:r>
              <a:rPr lang="en-US" sz="3600" dirty="0">
                <a:solidFill>
                  <a:srgbClr val="000000"/>
                </a:solidFill>
                <a:latin typeface="Arial"/>
                <a:cs typeface="Arial"/>
              </a:rPr>
              <a:t>It took one week for the students to use the sensory equipment correctly and for it to not be distracting</a:t>
            </a:r>
          </a:p>
          <a:p>
            <a:pPr marL="571500" indent="-571500">
              <a:buFont typeface="Arial"/>
              <a:buChar char="•"/>
            </a:pPr>
            <a:r>
              <a:rPr lang="en-US" sz="3600" dirty="0">
                <a:solidFill>
                  <a:srgbClr val="000000"/>
                </a:solidFill>
                <a:latin typeface="Arial"/>
                <a:cs typeface="Arial"/>
              </a:rPr>
              <a:t>The Move 'N Sit cushion was found most beneficial with </a:t>
            </a:r>
            <a:r>
              <a:rPr lang="en-US" sz="3600">
                <a:solidFill>
                  <a:srgbClr val="000000"/>
                </a:solidFill>
                <a:latin typeface="Arial"/>
                <a:cs typeface="Arial"/>
              </a:rPr>
              <a:t>students.</a:t>
            </a:r>
            <a:endParaRPr lang="en-US" sz="3600" dirty="0">
              <a:solidFill>
                <a:srgbClr val="000000"/>
              </a:solidFill>
              <a:latin typeface="Arial"/>
              <a:cs typeface="Arial"/>
            </a:endParaRPr>
          </a:p>
          <a:p>
            <a:pPr marL="571500" indent="-571500">
              <a:buFont typeface="Arial"/>
              <a:buChar char="•"/>
            </a:pPr>
            <a:r>
              <a:rPr lang="en-US" sz="3600" dirty="0">
                <a:latin typeface="Arial"/>
                <a:cs typeface="Arial"/>
              </a:rPr>
              <a:t>The clip with Velcro was found to be least beneficial and not used for intended purpose.</a:t>
            </a:r>
          </a:p>
          <a:p>
            <a:r>
              <a:rPr lang="en-US" sz="3600" b="1" u="sng" dirty="0">
                <a:latin typeface="Arial"/>
                <a:cs typeface="Arial"/>
              </a:rPr>
              <a:t>LIMITATIONS &amp; AREA FOR </a:t>
            </a:r>
            <a:r>
              <a:rPr lang="en-US" sz="3600" b="1" u="sng">
                <a:latin typeface="Arial"/>
                <a:cs typeface="Arial"/>
              </a:rPr>
              <a:t>IMPROVEMENT:</a:t>
            </a:r>
            <a:endParaRPr lang="en-US" sz="3600" b="1" u="sng" dirty="0">
              <a:latin typeface="Arial"/>
              <a:cs typeface="Arial"/>
            </a:endParaRPr>
          </a:p>
          <a:p>
            <a:pPr marL="571500" indent="-571500">
              <a:buFont typeface="Arial"/>
              <a:buChar char="•"/>
            </a:pPr>
            <a:r>
              <a:rPr lang="en-US" sz="3600" dirty="0">
                <a:latin typeface="Arial"/>
                <a:cs typeface="Arial"/>
              </a:rPr>
              <a:t>Small sample size</a:t>
            </a:r>
          </a:p>
          <a:p>
            <a:pPr marL="571500" indent="-571500">
              <a:buFont typeface="Arial"/>
              <a:buChar char="•"/>
            </a:pPr>
            <a:r>
              <a:rPr lang="en-US" sz="3600" dirty="0">
                <a:latin typeface="Arial"/>
                <a:cs typeface="Arial"/>
              </a:rPr>
              <a:t>Weeks shortened due to Thanksgiving break</a:t>
            </a:r>
          </a:p>
          <a:p>
            <a:pPr marL="571500" indent="-571500">
              <a:buFont typeface="Arial"/>
              <a:buChar char="•"/>
            </a:pPr>
            <a:r>
              <a:rPr lang="en-US" sz="3600" dirty="0">
                <a:latin typeface="Arial"/>
                <a:cs typeface="Arial"/>
              </a:rPr>
              <a:t>Not all children in class participated in study</a:t>
            </a:r>
          </a:p>
          <a:p>
            <a:pPr marL="571500" indent="-571500">
              <a:buFont typeface="Arial"/>
              <a:buChar char="•"/>
            </a:pPr>
            <a:endParaRPr lang="en-US" sz="3600" dirty="0">
              <a:latin typeface="Arial"/>
              <a:cs typeface="Arial"/>
            </a:endParaRPr>
          </a:p>
          <a:p>
            <a:pPr marL="571500" indent="-571500">
              <a:buFont typeface="Arial"/>
              <a:buChar char="•"/>
            </a:pPr>
            <a:endParaRPr lang="en-US" sz="3600" dirty="0">
              <a:latin typeface="Arial"/>
              <a:cs typeface="Arial"/>
            </a:endParaRPr>
          </a:p>
          <a:p>
            <a:endParaRPr lang="en-US" sz="3600" dirty="0">
              <a:latin typeface="Arial"/>
              <a:cs typeface="Arial"/>
            </a:endParaRPr>
          </a:p>
        </p:txBody>
      </p:sp>
      <p:sp>
        <p:nvSpPr>
          <p:cNvPr id="14" name="TextBox 13">
            <a:extLst>
              <a:ext uri="{FF2B5EF4-FFF2-40B4-BE49-F238E27FC236}">
                <a16:creationId xmlns:a16="http://schemas.microsoft.com/office/drawing/2014/main" id="{39976439-4C24-DA4F-9EA8-889E7237038B}"/>
              </a:ext>
            </a:extLst>
          </p:cNvPr>
          <p:cNvSpPr txBox="1"/>
          <p:nvPr/>
        </p:nvSpPr>
        <p:spPr>
          <a:xfrm>
            <a:off x="29360665" y="8238962"/>
            <a:ext cx="12583143" cy="72943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b="1" u="sng" dirty="0">
                <a:solidFill>
                  <a:srgbClr val="000000"/>
                </a:solidFill>
                <a:latin typeface="Arial"/>
                <a:ea typeface="Arial"/>
                <a:cs typeface="Arial"/>
              </a:rPr>
              <a:t>IMPLICATIONS</a:t>
            </a:r>
            <a:endParaRPr lang="en-US" sz="3600" b="1" u="sng" dirty="0">
              <a:solidFill>
                <a:srgbClr val="000000"/>
              </a:solidFill>
              <a:ea typeface="Arial"/>
              <a:cs typeface="Arial"/>
            </a:endParaRPr>
          </a:p>
          <a:p>
            <a:pPr marL="571500" indent="-571500">
              <a:buFont typeface="Arial"/>
              <a:buChar char="•"/>
            </a:pPr>
            <a:r>
              <a:rPr lang="en-US" sz="3600" dirty="0">
                <a:latin typeface="Arial"/>
                <a:cs typeface="Arial"/>
              </a:rPr>
              <a:t>Data implies sensory equipment use during class can </a:t>
            </a:r>
            <a:r>
              <a:rPr lang="en-US" sz="3600">
                <a:latin typeface="Arial"/>
                <a:cs typeface="Arial"/>
              </a:rPr>
              <a:t>increase focus with students</a:t>
            </a:r>
          </a:p>
          <a:p>
            <a:pPr marL="571500" indent="-571500">
              <a:buFont typeface="Arial"/>
              <a:buChar char="•"/>
            </a:pPr>
            <a:r>
              <a:rPr lang="en-US" sz="3600" dirty="0">
                <a:latin typeface="Arial"/>
                <a:cs typeface="Arial"/>
              </a:rPr>
              <a:t>Utilizing data within other schools/classrooms</a:t>
            </a:r>
          </a:p>
          <a:p>
            <a:r>
              <a:rPr lang="en-US" sz="3600" b="1" u="sng" dirty="0">
                <a:latin typeface="Arial"/>
                <a:cs typeface="Arial"/>
              </a:rPr>
              <a:t>FUTURE RESEARCH</a:t>
            </a:r>
          </a:p>
          <a:p>
            <a:pPr marL="571500" indent="-571500">
              <a:buFont typeface="Arial"/>
              <a:buChar char="•"/>
            </a:pPr>
            <a:r>
              <a:rPr lang="en-US" sz="3600" dirty="0">
                <a:latin typeface="Arial"/>
                <a:cs typeface="Arial"/>
              </a:rPr>
              <a:t>Increase sample size and longer duration to increase reliable data</a:t>
            </a:r>
          </a:p>
          <a:p>
            <a:pPr marL="571500" indent="-571500">
              <a:buFont typeface="Arial"/>
              <a:buChar char="•"/>
            </a:pPr>
            <a:r>
              <a:rPr lang="en-US" sz="3600" dirty="0">
                <a:latin typeface="Arial"/>
                <a:cs typeface="Arial"/>
              </a:rPr>
              <a:t>Study the effects of sensory equipment on health and wellness and academic grades in students</a:t>
            </a:r>
          </a:p>
          <a:p>
            <a:pPr marL="571500" indent="-571500">
              <a:buFont typeface="Arial"/>
              <a:buChar char="•"/>
            </a:pPr>
            <a:r>
              <a:rPr lang="en-US" sz="3600" dirty="0">
                <a:latin typeface="Arial"/>
                <a:cs typeface="Arial"/>
              </a:rPr>
              <a:t>Further explore benefits of the Move 'N Sit cushion</a:t>
            </a:r>
          </a:p>
          <a:p>
            <a:pPr marL="571500" indent="-571500">
              <a:buFont typeface="Arial"/>
              <a:buChar char="•"/>
            </a:pPr>
            <a:endParaRPr lang="en-US" sz="3600" dirty="0">
              <a:latin typeface="Arial"/>
              <a:cs typeface="Arial"/>
            </a:endParaRPr>
          </a:p>
          <a:p>
            <a:pPr marL="571500" indent="-571500">
              <a:buFont typeface="Arial"/>
              <a:buChar char="•"/>
            </a:pPr>
            <a:endParaRPr lang="en-US" sz="3600" dirty="0">
              <a:latin typeface="Arial"/>
              <a:cs typeface="Arial"/>
            </a:endParaRPr>
          </a:p>
          <a:p>
            <a:endParaRPr lang="en-US" sz="3600" dirty="0">
              <a:latin typeface="Arial"/>
              <a:cs typeface="Arial"/>
            </a:endParaRPr>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1012CAF3121AC4DA27703A606FA2B3E" ma:contentTypeVersion="3" ma:contentTypeDescription="Create a new document." ma:contentTypeScope="" ma:versionID="51c542bc0173dd218da8b675f0bf24d6">
  <xsd:schema xmlns:xsd="http://www.w3.org/2001/XMLSchema" xmlns:xs="http://www.w3.org/2001/XMLSchema" xmlns:p="http://schemas.microsoft.com/office/2006/metadata/properties" xmlns:ns2="0712bc8c-6bf8-4b4b-aee6-7fc1abe6e487" targetNamespace="http://schemas.microsoft.com/office/2006/metadata/properties" ma:root="true" ma:fieldsID="82a8b82e2fa639c02eaf8f75b76bee4a" ns2:_="">
    <xsd:import namespace="0712bc8c-6bf8-4b4b-aee6-7fc1abe6e487"/>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12bc8c-6bf8-4b4b-aee6-7fc1abe6e4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5B2B9A-7C59-45AE-8A1C-E889D1E18BEB}">
  <ds:schemaRefs>
    <ds:schemaRef ds:uri="http://schemas.microsoft.com/sharepoint/v3/contenttype/forms"/>
  </ds:schemaRefs>
</ds:datastoreItem>
</file>

<file path=customXml/itemProps2.xml><?xml version="1.0" encoding="utf-8"?>
<ds:datastoreItem xmlns:ds="http://schemas.openxmlformats.org/officeDocument/2006/customXml" ds:itemID="{720CBFC0-CBD2-4E94-B6CE-8A9EF5B3CD7C}">
  <ds:schemaRefs>
    <ds:schemaRef ds:uri="http://schemas.microsoft.com/office/2006/documentManagement/types"/>
    <ds:schemaRef ds:uri="http://schemas.microsoft.com/office/infopath/2007/PartnerControls"/>
    <ds:schemaRef ds:uri="http://schemas.microsoft.com/office/2006/metadata/properties"/>
    <ds:schemaRef ds:uri="http://purl.org/dc/terms/"/>
    <ds:schemaRef ds:uri="http://purl.org/dc/dcmitype/"/>
    <ds:schemaRef ds:uri="http://purl.org/dc/elements/1.1/"/>
    <ds:schemaRef ds:uri="http://schemas.openxmlformats.org/package/2006/metadata/core-properties"/>
    <ds:schemaRef ds:uri="0712bc8c-6bf8-4b4b-aee6-7fc1abe6e487"/>
    <ds:schemaRef ds:uri="http://www.w3.org/XML/1998/namespace"/>
  </ds:schemaRefs>
</ds:datastoreItem>
</file>

<file path=customXml/itemProps3.xml><?xml version="1.0" encoding="utf-8"?>
<ds:datastoreItem xmlns:ds="http://schemas.openxmlformats.org/officeDocument/2006/customXml" ds:itemID="{C4AFF42C-962F-44BE-B8F2-4B312F7971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712bc8c-6bf8-4b4b-aee6-7fc1abe6e4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1171</TotalTime>
  <Words>812</Words>
  <Application>Microsoft Office PowerPoint</Application>
  <PresentationFormat>Custom</PresentationFormat>
  <Paragraphs>56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Courier New</vt:lpstr>
      <vt:lpstr>Times New Roman</vt:lpstr>
      <vt:lpstr>Watermark</vt:lpstr>
      <vt:lpstr>The Influence of Sensory Strategies on Focus and Success in School When Implemented in a Classroom from a Teacher's Perspective Allison Davis, OTS; Dr. Haley Curry, OTD, OTR/L Department of Occupational Therapy  |  University of Alabama at Birmingham MacKenzie Saunders  |  Woodland Pines Elementary School</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Carpenter, Kathryn Megan</cp:lastModifiedBy>
  <cp:revision>565</cp:revision>
  <dcterms:created xsi:type="dcterms:W3CDTF">2012-03-16T13:05:22Z</dcterms:created>
  <dcterms:modified xsi:type="dcterms:W3CDTF">2024-02-01T18:49:50Z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0x01010061012CAF3121AC4DA27703A606FA2B3E</vt:lpwstr>
  </property>
</Properties>
</file>