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31"/>
    <p:restoredTop sz="94648"/>
  </p:normalViewPr>
  <p:slideViewPr>
    <p:cSldViewPr snapToObjects="1" showGuides="1">
      <p:cViewPr>
        <p:scale>
          <a:sx n="29" d="100"/>
          <a:sy n="29" d="100"/>
        </p:scale>
        <p:origin x="-2592" y="-56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11/28/23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doi.org/10.1155/2017/287608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8800" dirty="0">
                <a:latin typeface="Arial" panose="020B0604020202020204" pitchFamily="34" charset="0"/>
                <a:cs typeface="Arial" panose="020B0604020202020204" pitchFamily="34" charset="0"/>
              </a:rPr>
              <a:t>The Influence of Sensory Equipment in a Sensory Room on Students in a School System </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Allie Dillard, OTD/S; Haley Curry, OTD, OTR/L</a:t>
            </a:r>
            <a:br>
              <a:rPr lang="en-US" altLang="en-US" sz="66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Karmen Mitchell, MS, OTR/L and Alisha Watson, OTR/L  |  Burkett Center</a:t>
            </a:r>
            <a:endParaRPr lang="en-US" altLang="en-US" sz="60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925184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646879" y="5932746"/>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650530" y="19184097"/>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02668" y="593274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650531" y="26604912"/>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659605" y="593088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70680" y="14084817"/>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5002668" y="19251840"/>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8" name="TextBox 7">
            <a:extLst>
              <a:ext uri="{FF2B5EF4-FFF2-40B4-BE49-F238E27FC236}">
                <a16:creationId xmlns:a16="http://schemas.microsoft.com/office/drawing/2014/main" id="{E5DE1B74-93A0-81A5-965A-415C81D60CB0}"/>
              </a:ext>
            </a:extLst>
          </p:cNvPr>
          <p:cNvSpPr txBox="1"/>
          <p:nvPr/>
        </p:nvSpPr>
        <p:spPr>
          <a:xfrm>
            <a:off x="354806" y="8094966"/>
            <a:ext cx="14495463" cy="19436090"/>
          </a:xfrm>
          <a:prstGeom prst="rect">
            <a:avLst/>
          </a:prstGeom>
          <a:noFill/>
        </p:spPr>
        <p:txBody>
          <a:bodyPr wrap="square" rtlCol="0">
            <a:spAutoFit/>
          </a:bodyPr>
          <a:lstStyle/>
          <a:p>
            <a:pPr marL="571500" indent="-571500">
              <a:buFont typeface="Arial" panose="020B0604020202020204" pitchFamily="34" charset="0"/>
              <a:buChar char="•"/>
            </a:pPr>
            <a:r>
              <a:rPr lang="en-US" sz="4100" dirty="0"/>
              <a:t>Approximately 5% to 16.5% of people in the United States struggle with sensory integration (Miller et al., 2017). </a:t>
            </a:r>
          </a:p>
          <a:p>
            <a:pPr marL="571500" indent="-571500">
              <a:buFont typeface="Arial" panose="020B0604020202020204" pitchFamily="34" charset="0"/>
              <a:buChar char="•"/>
            </a:pPr>
            <a:r>
              <a:rPr lang="en-US" sz="4100" kern="0" dirty="0">
                <a:effectLst/>
                <a:ea typeface="Calibri" panose="020F0502020204030204" pitchFamily="34" charset="0"/>
                <a:cs typeface="Arial" panose="020B0604020202020204" pitchFamily="34" charset="0"/>
              </a:rPr>
              <a:t>Sensory processing challenges can have an impact on a person’s social interactions, emotional regulation, motor performance, and day-to-day functioning.</a:t>
            </a:r>
          </a:p>
          <a:p>
            <a:pPr marL="571500" indent="-571500">
              <a:buFont typeface="Arial" panose="020B0604020202020204" pitchFamily="34" charset="0"/>
              <a:buChar char="•"/>
            </a:pPr>
            <a:r>
              <a:rPr lang="en-US" sz="4100" kern="0" dirty="0">
                <a:effectLst/>
                <a:ea typeface="Calibri" panose="020F0502020204030204" pitchFamily="34" charset="0"/>
                <a:cs typeface="Arial" panose="020B0604020202020204" pitchFamily="34" charset="0"/>
              </a:rPr>
              <a:t> Sensory processing challenges become more evident as a child begins school. These challenges can create several barriers for a child in a classroom (Ayres, 2005). </a:t>
            </a:r>
          </a:p>
          <a:p>
            <a:pPr marL="571500" indent="-571500">
              <a:buFont typeface="Arial" panose="020B0604020202020204" pitchFamily="34" charset="0"/>
              <a:buChar char="•"/>
            </a:pPr>
            <a:r>
              <a:rPr lang="en-US" sz="4100" kern="0" dirty="0">
                <a:effectLst/>
                <a:ea typeface="Calibri" panose="020F0502020204030204" pitchFamily="34" charset="0"/>
                <a:cs typeface="Arial" panose="020B0604020202020204" pitchFamily="34" charset="0"/>
              </a:rPr>
              <a:t>Practitioners found that a sensory room provides benefits such as increasing levels of motivation, provides a child with a sense of control, and improves relationship building (Unwin et al., 2021). </a:t>
            </a:r>
          </a:p>
          <a:p>
            <a:pPr marL="571500" indent="-571500">
              <a:buFont typeface="Arial" panose="020B0604020202020204" pitchFamily="34" charset="0"/>
              <a:buChar char="•"/>
            </a:pPr>
            <a:r>
              <a:rPr lang="en-US" sz="4100" kern="0" dirty="0">
                <a:effectLst/>
                <a:ea typeface="Calibri" panose="020F0502020204030204" pitchFamily="34" charset="0"/>
                <a:cs typeface="Arial" panose="020B0604020202020204" pitchFamily="34" charset="0"/>
              </a:rPr>
              <a:t>The purpose of this study is to </a:t>
            </a:r>
            <a:r>
              <a:rPr lang="en-US" sz="4100" dirty="0">
                <a:effectLst/>
                <a:ea typeface="Times New Roman" panose="02020603050405020304" pitchFamily="18" charset="0"/>
                <a:cs typeface="Arial" panose="020B0604020202020204" pitchFamily="34" charset="0"/>
              </a:rPr>
              <a:t>to research and identify the most beneficial sensory equipment to put in a sensory room for children. </a:t>
            </a:r>
            <a:r>
              <a:rPr lang="en-US" sz="4100" kern="0" dirty="0">
                <a:ea typeface="Calibri" panose="020F0502020204030204" pitchFamily="34" charset="0"/>
                <a:cs typeface="Arial" panose="020B0604020202020204" pitchFamily="34" charset="0"/>
              </a:rPr>
              <a:t>This study took place at Burkett Center, a Multi-Handicapped Center for students ages 3 through 21 years of age.</a:t>
            </a:r>
            <a:endParaRPr lang="en-US" sz="4100" dirty="0">
              <a:cs typeface="Arial" panose="020B0604020202020204" pitchFamily="34" charset="0"/>
            </a:endParaRPr>
          </a:p>
          <a:p>
            <a:pPr marL="571500" indent="-571500">
              <a:buFont typeface="Arial" panose="020B0604020202020204" pitchFamily="34" charset="0"/>
              <a:buChar char="•"/>
            </a:pPr>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a:p>
            <a:endParaRPr lang="en-US" sz="4000" dirty="0"/>
          </a:p>
        </p:txBody>
      </p:sp>
      <p:sp>
        <p:nvSpPr>
          <p:cNvPr id="10" name="TextBox 9">
            <a:extLst>
              <a:ext uri="{FF2B5EF4-FFF2-40B4-BE49-F238E27FC236}">
                <a16:creationId xmlns:a16="http://schemas.microsoft.com/office/drawing/2014/main" id="{158EFF96-4BC2-461F-7C53-4EC6F92B5B59}"/>
              </a:ext>
            </a:extLst>
          </p:cNvPr>
          <p:cNvSpPr txBox="1"/>
          <p:nvPr/>
        </p:nvSpPr>
        <p:spPr>
          <a:xfrm>
            <a:off x="354806" y="21082862"/>
            <a:ext cx="13885863" cy="8894743"/>
          </a:xfrm>
          <a:prstGeom prst="rect">
            <a:avLst/>
          </a:prstGeom>
          <a:noFill/>
        </p:spPr>
        <p:txBody>
          <a:bodyPr wrap="square" rtlCol="0">
            <a:spAutoFit/>
          </a:bodyPr>
          <a:lstStyle/>
          <a:p>
            <a:pPr marL="571500" indent="-571500">
              <a:buFont typeface="Arial" panose="020B0604020202020204" pitchFamily="34" charset="0"/>
              <a:buChar char="•"/>
            </a:pPr>
            <a:r>
              <a:rPr lang="en-US" sz="4400" dirty="0"/>
              <a:t>The recruitment process consisted of sending 54 flyers and consent forms home in the student’s backpacks. </a:t>
            </a:r>
          </a:p>
          <a:p>
            <a:pPr marL="571500" indent="-571500">
              <a:buFont typeface="Arial" panose="020B0604020202020204" pitchFamily="34" charset="0"/>
              <a:buChar char="•"/>
            </a:pPr>
            <a:r>
              <a:rPr lang="en-US" sz="4400" dirty="0"/>
              <a:t>32 consent forms were returned, and 15 students used the sensory room during the six-week observation period. Six students used the sensory </a:t>
            </a:r>
            <a:r>
              <a:rPr lang="en-US" sz="4400" dirty="0">
                <a:cs typeface="Arial" panose="020B0604020202020204" pitchFamily="34" charset="0"/>
              </a:rPr>
              <a:t>room more than once during these six weeks. </a:t>
            </a:r>
          </a:p>
          <a:p>
            <a:pPr marL="571500" indent="-571500">
              <a:buFont typeface="Arial" panose="020B0604020202020204" pitchFamily="34" charset="0"/>
              <a:buChar char="•"/>
            </a:pPr>
            <a:r>
              <a:rPr lang="en-US" sz="4400" kern="0" dirty="0">
                <a:effectLst/>
                <a:ea typeface="Calibri" panose="020F0502020204030204" pitchFamily="34" charset="0"/>
                <a:cs typeface="Arial" panose="020B0604020202020204" pitchFamily="34" charset="0"/>
              </a:rPr>
              <a:t>A focus group was conducted with the school OTs to gather additional information on the sensory room. </a:t>
            </a:r>
          </a:p>
          <a:p>
            <a:pPr marL="571500" indent="-571500">
              <a:buFont typeface="Arial" panose="020B0604020202020204" pitchFamily="34" charset="0"/>
              <a:buChar char="•"/>
            </a:pPr>
            <a:r>
              <a:rPr lang="en-US" sz="4400" kern="0" dirty="0">
                <a:cs typeface="Arial" panose="020B0604020202020204" pitchFamily="34" charset="0"/>
              </a:rPr>
              <a:t>Data was collected solely by observation, recording how often each piece of equipment is used with tally marks on a spreadsheet. </a:t>
            </a:r>
            <a:endParaRPr lang="en-US" sz="4400" dirty="0">
              <a:cs typeface="Arial" panose="020B0604020202020204" pitchFamily="34" charset="0"/>
            </a:endParaRPr>
          </a:p>
          <a:p>
            <a:pPr marL="571500" indent="-571500">
              <a:buFont typeface="Arial" panose="020B0604020202020204" pitchFamily="34" charset="0"/>
              <a:buChar char="•"/>
            </a:pPr>
            <a:endParaRPr lang="en-US" sz="4400" dirty="0">
              <a:cs typeface="Arial" panose="020B0604020202020204" pitchFamily="34" charset="0"/>
            </a:endParaRPr>
          </a:p>
        </p:txBody>
      </p:sp>
      <p:sp>
        <p:nvSpPr>
          <p:cNvPr id="12" name="TextBox 11">
            <a:extLst>
              <a:ext uri="{FF2B5EF4-FFF2-40B4-BE49-F238E27FC236}">
                <a16:creationId xmlns:a16="http://schemas.microsoft.com/office/drawing/2014/main" id="{9D348C82-9AF0-F26E-058B-3B17B3F4009B}"/>
              </a:ext>
            </a:extLst>
          </p:cNvPr>
          <p:cNvSpPr txBox="1"/>
          <p:nvPr/>
        </p:nvSpPr>
        <p:spPr>
          <a:xfrm>
            <a:off x="14987428" y="12288459"/>
            <a:ext cx="13885862" cy="6924973"/>
          </a:xfrm>
          <a:prstGeom prst="rect">
            <a:avLst/>
          </a:prstGeom>
          <a:noFill/>
        </p:spPr>
        <p:txBody>
          <a:bodyPr wrap="square" rtlCol="0">
            <a:spAutoFit/>
          </a:bodyPr>
          <a:lstStyle/>
          <a:p>
            <a:pPr marL="571500" indent="-571500">
              <a:buFont typeface="Arial" panose="020B0604020202020204" pitchFamily="34" charset="0"/>
              <a:buChar char="•"/>
            </a:pPr>
            <a:r>
              <a:rPr lang="en-US" sz="3700" dirty="0"/>
              <a:t>The results from this study revealed that every piece of sensory equipment is being utilized with varying frequency. </a:t>
            </a:r>
          </a:p>
          <a:p>
            <a:pPr marL="571500" indent="-571500">
              <a:buFont typeface="Arial" panose="020B0604020202020204" pitchFamily="34" charset="0"/>
              <a:buChar char="•"/>
            </a:pPr>
            <a:r>
              <a:rPr lang="en-US" sz="3700" dirty="0"/>
              <a:t>The most utilized pieces of sensory equipment include the bubble tubes, fiber optic lights, music, and the projector. </a:t>
            </a:r>
          </a:p>
          <a:p>
            <a:pPr marL="571500" indent="-571500">
              <a:buFont typeface="Arial" panose="020B0604020202020204" pitchFamily="34" charset="0"/>
              <a:buChar char="•"/>
            </a:pPr>
            <a:r>
              <a:rPr lang="en-US" sz="3700" dirty="0"/>
              <a:t>No students cried or were upset when using the sensory room. </a:t>
            </a:r>
          </a:p>
          <a:p>
            <a:pPr marL="571500" indent="-571500">
              <a:buFont typeface="Arial" panose="020B0604020202020204" pitchFamily="34" charset="0"/>
              <a:buChar char="•"/>
            </a:pPr>
            <a:r>
              <a:rPr lang="en-US" sz="3700" dirty="0"/>
              <a:t>All students responded well. Students showed signs of relaxation through yawning and laying down, and signs of arousal by smiling and laughing. </a:t>
            </a:r>
          </a:p>
          <a:p>
            <a:pPr marL="571500" indent="-571500">
              <a:buFont typeface="Arial" panose="020B0604020202020204" pitchFamily="34" charset="0"/>
              <a:buChar char="•"/>
            </a:pPr>
            <a:r>
              <a:rPr lang="en-US" sz="3700" dirty="0"/>
              <a:t>Students who touched the equipment show more signs of increased stimulation and excitement. Students who observed the sensory equipment only, showed more signs of a calming effect. </a:t>
            </a:r>
          </a:p>
        </p:txBody>
      </p:sp>
      <p:pic>
        <p:nvPicPr>
          <p:cNvPr id="22" name="Picture 21" descr="A graph of blue bars&#10;&#10;Description automatically generated with medium confidence">
            <a:extLst>
              <a:ext uri="{FF2B5EF4-FFF2-40B4-BE49-F238E27FC236}">
                <a16:creationId xmlns:a16="http://schemas.microsoft.com/office/drawing/2014/main" id="{07696A64-B60D-3798-509E-E6024F981C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18073" y="8158128"/>
            <a:ext cx="6082994" cy="3652871"/>
          </a:xfrm>
          <a:prstGeom prst="rect">
            <a:avLst/>
          </a:prstGeom>
        </p:spPr>
      </p:pic>
      <p:sp>
        <p:nvSpPr>
          <p:cNvPr id="24" name="TextBox 23">
            <a:extLst>
              <a:ext uri="{FF2B5EF4-FFF2-40B4-BE49-F238E27FC236}">
                <a16:creationId xmlns:a16="http://schemas.microsoft.com/office/drawing/2014/main" id="{54D5E4B8-29FC-9773-06F0-F6EC61AC323C}"/>
              </a:ext>
            </a:extLst>
          </p:cNvPr>
          <p:cNvSpPr txBox="1"/>
          <p:nvPr/>
        </p:nvSpPr>
        <p:spPr>
          <a:xfrm>
            <a:off x="14739143" y="21227712"/>
            <a:ext cx="14801057" cy="8063746"/>
          </a:xfrm>
          <a:prstGeom prst="rect">
            <a:avLst/>
          </a:prstGeom>
          <a:noFill/>
        </p:spPr>
        <p:txBody>
          <a:bodyPr wrap="square" rtlCol="0">
            <a:spAutoFit/>
          </a:bodyPr>
          <a:lstStyle/>
          <a:p>
            <a:pPr marL="285750" indent="-285750">
              <a:buFont typeface="Arial" panose="020B0604020202020204" pitchFamily="34" charset="0"/>
              <a:buChar char="•"/>
            </a:pPr>
            <a:r>
              <a:rPr lang="en-US" sz="4400" kern="0" dirty="0">
                <a:effectLst/>
                <a:ea typeface="Calibri" panose="020F0502020204030204" pitchFamily="34" charset="0"/>
                <a:cs typeface="Arial" panose="020B0604020202020204" pitchFamily="34" charset="0"/>
              </a:rPr>
              <a:t>Practitioners found that a sensory room provides benefits such as increasing levels of motivation, provides a child with a sense of control, and improves relationship building (Unwin et al., 2021). </a:t>
            </a:r>
          </a:p>
          <a:p>
            <a:pPr marL="285750" indent="-285750">
              <a:buFont typeface="Arial" panose="020B0604020202020204" pitchFamily="34" charset="0"/>
              <a:buChar char="•"/>
            </a:pPr>
            <a:r>
              <a:rPr lang="en-US" sz="4400" kern="0" dirty="0">
                <a:effectLst/>
                <a:ea typeface="Calibri" panose="020F0502020204030204" pitchFamily="34" charset="0"/>
                <a:cs typeface="Arial" panose="020B0604020202020204" pitchFamily="34" charset="0"/>
              </a:rPr>
              <a:t>Bubble tubes, fiber optics, and projectors provide visual stimulation. Bubble tubes also provide tactile feedback through vibration.</a:t>
            </a:r>
          </a:p>
          <a:p>
            <a:pPr marL="285750" indent="-285750">
              <a:buFont typeface="Arial" panose="020B0604020202020204" pitchFamily="34" charset="0"/>
              <a:buChar char="•"/>
            </a:pPr>
            <a:r>
              <a:rPr lang="en-US" sz="4400" kern="0" dirty="0">
                <a:effectLst/>
                <a:ea typeface="Calibri" panose="020F0502020204030204" pitchFamily="34" charset="0"/>
                <a:cs typeface="Arial" panose="020B0604020202020204" pitchFamily="34" charset="0"/>
              </a:rPr>
              <a:t>Additional stimuli, such as music, whether quiet or lively, can be utilized to target the auditory system, creating a relaxing or stimulating environment.</a:t>
            </a:r>
            <a:r>
              <a:rPr lang="en-US" sz="4400" dirty="0">
                <a:effectLst/>
                <a:cs typeface="Arial" panose="020B0604020202020204" pitchFamily="34" charset="0"/>
              </a:rPr>
              <a:t> </a:t>
            </a:r>
          </a:p>
          <a:p>
            <a:endParaRPr lang="en-US" sz="4000" dirty="0">
              <a:effectLst/>
              <a:cs typeface="Arial" panose="020B0604020202020204" pitchFamily="34" charset="0"/>
            </a:endParaRPr>
          </a:p>
          <a:p>
            <a:endParaRPr lang="en-US" sz="3800" dirty="0">
              <a:cs typeface="Arial" panose="020B0604020202020204" pitchFamily="34" charset="0"/>
            </a:endParaRPr>
          </a:p>
        </p:txBody>
      </p:sp>
      <p:sp>
        <p:nvSpPr>
          <p:cNvPr id="25" name="TextBox 24">
            <a:extLst>
              <a:ext uri="{FF2B5EF4-FFF2-40B4-BE49-F238E27FC236}">
                <a16:creationId xmlns:a16="http://schemas.microsoft.com/office/drawing/2014/main" id="{38C334DF-F6B3-1C39-EDA8-D5B31A3AA77E}"/>
              </a:ext>
            </a:extLst>
          </p:cNvPr>
          <p:cNvSpPr txBox="1"/>
          <p:nvPr/>
        </p:nvSpPr>
        <p:spPr>
          <a:xfrm>
            <a:off x="29528477" y="20915789"/>
            <a:ext cx="14579600" cy="6801862"/>
          </a:xfrm>
          <a:prstGeom prst="rect">
            <a:avLst/>
          </a:prstGeom>
          <a:noFill/>
        </p:spPr>
        <p:txBody>
          <a:bodyPr wrap="square" rtlCol="0">
            <a:spAutoFit/>
          </a:bodyPr>
          <a:lstStyle/>
          <a:p>
            <a:pPr marL="571500" indent="-571500">
              <a:buFont typeface="Arial" panose="020B0604020202020204" pitchFamily="34" charset="0"/>
              <a:buChar char="•"/>
            </a:pPr>
            <a:r>
              <a:rPr lang="en-US" sz="3400" dirty="0">
                <a:solidFill>
                  <a:srgbClr val="000000"/>
                </a:solidFill>
                <a:effectLst/>
                <a:ea typeface="Times New Roman" panose="02020603050405020304" pitchFamily="18" charset="0"/>
                <a:cs typeface="Arial" panose="020B0604020202020204" pitchFamily="34" charset="0"/>
              </a:rPr>
              <a:t>Ayres, J. A. (2005). </a:t>
            </a:r>
            <a:r>
              <a:rPr lang="en-US" sz="3400" i="1" dirty="0">
                <a:solidFill>
                  <a:srgbClr val="000000"/>
                </a:solidFill>
                <a:effectLst/>
                <a:ea typeface="Times New Roman" panose="02020603050405020304" pitchFamily="18" charset="0"/>
                <a:cs typeface="Arial" panose="020B0604020202020204" pitchFamily="34" charset="0"/>
              </a:rPr>
              <a:t>Sensory Integration and the Child: Understanding Hidden Sensory Challenges.</a:t>
            </a:r>
            <a:r>
              <a:rPr lang="en-US" sz="3400" dirty="0">
                <a:solidFill>
                  <a:srgbClr val="000000"/>
                </a:solidFill>
                <a:effectLst/>
                <a:ea typeface="Times New Roman" panose="02020603050405020304" pitchFamily="18" charset="0"/>
                <a:cs typeface="Arial" panose="020B0604020202020204" pitchFamily="34" charset="0"/>
              </a:rPr>
              <a:t> Western Psychological Services.</a:t>
            </a:r>
          </a:p>
          <a:p>
            <a:pPr marL="571500" indent="-571500">
              <a:buFont typeface="Arial" panose="020B0604020202020204" pitchFamily="34" charset="0"/>
              <a:buChar char="•"/>
            </a:pPr>
            <a:r>
              <a:rPr lang="en-US" sz="3400" dirty="0">
                <a:solidFill>
                  <a:srgbClr val="000000"/>
                </a:solidFill>
                <a:ea typeface="Times New Roman" panose="02020603050405020304" pitchFamily="18" charset="0"/>
                <a:cs typeface="Arial" panose="020B0604020202020204" pitchFamily="34" charset="0"/>
              </a:rPr>
              <a:t> Miller, L. J., Schoen, S. A., Mulligan, S., &amp; Sullivan, J. (2017). Identification of sensory processing and integration symptom clusters: A preliminary study. </a:t>
            </a:r>
            <a:r>
              <a:rPr lang="en-US" sz="3400" i="1" dirty="0">
                <a:solidFill>
                  <a:srgbClr val="000000"/>
                </a:solidFill>
                <a:ea typeface="Times New Roman" panose="02020603050405020304" pitchFamily="18" charset="0"/>
                <a:cs typeface="Arial" panose="020B0604020202020204" pitchFamily="34" charset="0"/>
              </a:rPr>
              <a:t>Occupational Therapy International</a:t>
            </a:r>
            <a:r>
              <a:rPr lang="en-US" sz="3400" dirty="0">
                <a:solidFill>
                  <a:srgbClr val="000000"/>
                </a:solidFill>
                <a:ea typeface="Times New Roman" panose="02020603050405020304" pitchFamily="18" charset="0"/>
                <a:cs typeface="Arial" panose="020B0604020202020204" pitchFamily="34" charset="0"/>
              </a:rPr>
              <a:t>, </a:t>
            </a:r>
            <a:r>
              <a:rPr lang="en-US" sz="3400" i="1" dirty="0">
                <a:solidFill>
                  <a:srgbClr val="000000"/>
                </a:solidFill>
                <a:ea typeface="Times New Roman" panose="02020603050405020304" pitchFamily="18" charset="0"/>
                <a:cs typeface="Arial" panose="020B0604020202020204" pitchFamily="34" charset="0"/>
              </a:rPr>
              <a:t>2017</a:t>
            </a:r>
            <a:r>
              <a:rPr lang="en-US" sz="3400" dirty="0">
                <a:solidFill>
                  <a:srgbClr val="000000"/>
                </a:solidFill>
                <a:ea typeface="Times New Roman" panose="02020603050405020304" pitchFamily="18" charset="0"/>
                <a:cs typeface="Arial" panose="020B0604020202020204" pitchFamily="34" charset="0"/>
              </a:rPr>
              <a:t>, 2876080. </a:t>
            </a:r>
            <a:r>
              <a:rPr lang="en-US" sz="3400" u="sng" dirty="0">
                <a:solidFill>
                  <a:srgbClr val="000000"/>
                </a:solidFill>
                <a:ea typeface="Times New Roman" panose="02020603050405020304" pitchFamily="18" charset="0"/>
                <a:cs typeface="Arial" panose="020B0604020202020204" pitchFamily="34" charset="0"/>
                <a:hlinkClick r:id="rId4"/>
              </a:rPr>
              <a:t>https://doi.org/10.1155/2017/2876080</a:t>
            </a:r>
            <a:endParaRPr lang="en-US" sz="3400" dirty="0">
              <a:ea typeface="Times New Roman" panose="02020603050405020304" pitchFamily="18" charset="0"/>
              <a:cs typeface="Arial" panose="020B0604020202020204" pitchFamily="34" charset="0"/>
            </a:endParaRPr>
          </a:p>
          <a:p>
            <a:pPr marL="571500" indent="-571500">
              <a:buFont typeface="Arial" panose="020B0604020202020204" pitchFamily="34" charset="0"/>
              <a:buChar char="•"/>
            </a:pPr>
            <a:r>
              <a:rPr lang="en-US" sz="3400" dirty="0">
                <a:effectLst/>
                <a:ea typeface="Times New Roman" panose="02020603050405020304" pitchFamily="18" charset="0"/>
                <a:cs typeface="Arial" panose="020B0604020202020204" pitchFamily="34" charset="0"/>
              </a:rPr>
              <a:t>Unwin, K. L., Powell, G., &amp; Jones, C. R. G. (2021). A sequential mixed-methods approach to exploring the experiences of practitioners who have worked in multi-sensory environments with autistic children. </a:t>
            </a:r>
            <a:r>
              <a:rPr lang="en-US" sz="3400" i="1" dirty="0">
                <a:effectLst/>
                <a:ea typeface="Times New Roman" panose="02020603050405020304" pitchFamily="18" charset="0"/>
                <a:cs typeface="Arial" panose="020B0604020202020204" pitchFamily="34" charset="0"/>
              </a:rPr>
              <a:t>Research in Developmental Disabilities</a:t>
            </a:r>
            <a:r>
              <a:rPr lang="en-US" sz="3400" dirty="0">
                <a:effectLst/>
                <a:ea typeface="Times New Roman" panose="02020603050405020304" pitchFamily="18" charset="0"/>
                <a:cs typeface="Arial" panose="020B0604020202020204" pitchFamily="34" charset="0"/>
              </a:rPr>
              <a:t>, </a:t>
            </a:r>
            <a:r>
              <a:rPr lang="en-US" sz="3400" i="1" dirty="0">
                <a:effectLst/>
                <a:ea typeface="Times New Roman" panose="02020603050405020304" pitchFamily="18" charset="0"/>
                <a:cs typeface="Arial" panose="020B0604020202020204" pitchFamily="34" charset="0"/>
              </a:rPr>
              <a:t>118</a:t>
            </a:r>
            <a:r>
              <a:rPr lang="en-US" sz="3400" dirty="0">
                <a:effectLst/>
                <a:ea typeface="Times New Roman" panose="02020603050405020304" pitchFamily="18" charset="0"/>
                <a:cs typeface="Arial" panose="020B0604020202020204" pitchFamily="34" charset="0"/>
              </a:rPr>
              <a:t>, 104061. National Library of Medicine. https://</a:t>
            </a:r>
            <a:r>
              <a:rPr lang="en-US" sz="3400" dirty="0" err="1">
                <a:effectLst/>
                <a:ea typeface="Times New Roman" panose="02020603050405020304" pitchFamily="18" charset="0"/>
                <a:cs typeface="Arial" panose="020B0604020202020204" pitchFamily="34" charset="0"/>
              </a:rPr>
              <a:t>doi.org</a:t>
            </a:r>
            <a:r>
              <a:rPr lang="en-US" sz="3400" dirty="0">
                <a:effectLst/>
                <a:ea typeface="Times New Roman" panose="02020603050405020304" pitchFamily="18" charset="0"/>
                <a:cs typeface="Arial" panose="020B0604020202020204" pitchFamily="34" charset="0"/>
              </a:rPr>
              <a:t>/10.1016/j.ridd.2021.104061 </a:t>
            </a:r>
          </a:p>
          <a:p>
            <a:pPr marL="571500" indent="-571500">
              <a:buFont typeface="Arial" panose="020B0604020202020204" pitchFamily="34" charset="0"/>
              <a:buChar char="•"/>
            </a:pPr>
            <a:endParaRPr lang="en-US" sz="4400" dirty="0">
              <a:effectLst/>
              <a:latin typeface="Times New Roman" panose="02020603050405020304" pitchFamily="18" charset="0"/>
              <a:ea typeface="Times New Roman" panose="02020603050405020304" pitchFamily="18" charset="0"/>
            </a:endParaRPr>
          </a:p>
          <a:p>
            <a:endParaRPr lang="en-US" dirty="0"/>
          </a:p>
        </p:txBody>
      </p:sp>
      <p:sp>
        <p:nvSpPr>
          <p:cNvPr id="26" name="TextBox 25">
            <a:extLst>
              <a:ext uri="{FF2B5EF4-FFF2-40B4-BE49-F238E27FC236}">
                <a16:creationId xmlns:a16="http://schemas.microsoft.com/office/drawing/2014/main" id="{F498ADE4-26C5-12D8-2C17-3977376604A8}"/>
              </a:ext>
            </a:extLst>
          </p:cNvPr>
          <p:cNvSpPr txBox="1"/>
          <p:nvPr/>
        </p:nvSpPr>
        <p:spPr>
          <a:xfrm>
            <a:off x="29540200" y="27792391"/>
            <a:ext cx="13563600" cy="2185214"/>
          </a:xfrm>
          <a:prstGeom prst="rect">
            <a:avLst/>
          </a:prstGeom>
          <a:noFill/>
        </p:spPr>
        <p:txBody>
          <a:bodyPr wrap="square" rtlCol="0">
            <a:spAutoFit/>
          </a:bodyPr>
          <a:lstStyle/>
          <a:p>
            <a:r>
              <a:rPr lang="en-US" sz="3400" dirty="0"/>
              <a:t>I would like to thank both of my site mentors Karmen and Alisha for being so helpful throughout the capstone process. I would also like to thank my faculty mentor, Dr. Curry, for her academic guidance and support. Please contact me at </a:t>
            </a:r>
            <a:r>
              <a:rPr lang="en-US" sz="3400" dirty="0" err="1"/>
              <a:t>eadillar@uab.edu</a:t>
            </a:r>
            <a:r>
              <a:rPr lang="en-US" sz="3400" dirty="0"/>
              <a:t>.</a:t>
            </a:r>
          </a:p>
        </p:txBody>
      </p:sp>
      <p:sp>
        <p:nvSpPr>
          <p:cNvPr id="5" name="TextBox 4">
            <a:extLst>
              <a:ext uri="{FF2B5EF4-FFF2-40B4-BE49-F238E27FC236}">
                <a16:creationId xmlns:a16="http://schemas.microsoft.com/office/drawing/2014/main" id="{489D1F1B-E89C-A82E-83CF-39E8A1A857A0}"/>
              </a:ext>
            </a:extLst>
          </p:cNvPr>
          <p:cNvSpPr txBox="1"/>
          <p:nvPr/>
        </p:nvSpPr>
        <p:spPr>
          <a:xfrm>
            <a:off x="29646878" y="7603807"/>
            <a:ext cx="14244321" cy="6555641"/>
          </a:xfrm>
          <a:prstGeom prst="rect">
            <a:avLst/>
          </a:prstGeom>
          <a:noFill/>
        </p:spPr>
        <p:txBody>
          <a:bodyPr wrap="square" rtlCol="0">
            <a:spAutoFit/>
          </a:bodyPr>
          <a:lstStyle/>
          <a:p>
            <a:pPr marL="571500" indent="-571500">
              <a:buFont typeface="Arial" panose="020B0604020202020204" pitchFamily="34" charset="0"/>
              <a:buChar char="•"/>
            </a:pPr>
            <a:r>
              <a:rPr lang="en-US" sz="3000" b="1" kern="0" dirty="0">
                <a:effectLst/>
                <a:ea typeface="Calibri" panose="020F0502020204030204" pitchFamily="34" charset="0"/>
                <a:cs typeface="Arial" panose="020B0604020202020204" pitchFamily="34" charset="0"/>
              </a:rPr>
              <a:t>Implications: </a:t>
            </a:r>
            <a:r>
              <a:rPr lang="en-US" sz="3000" kern="0" dirty="0">
                <a:effectLst/>
                <a:ea typeface="Calibri" panose="020F0502020204030204" pitchFamily="34" charset="0"/>
                <a:cs typeface="Arial" panose="020B0604020202020204" pitchFamily="34" charset="0"/>
              </a:rPr>
              <a:t>OTs have the unique ability to implement sensory equipment into their school-based interventions. This study bridges the gap in literature with results displaying the benefits student receive from the use of a sensory room.</a:t>
            </a:r>
            <a:r>
              <a:rPr lang="en-US" sz="3000" dirty="0">
                <a:effectLst/>
                <a:cs typeface="Arial" panose="020B0604020202020204" pitchFamily="34" charset="0"/>
              </a:rPr>
              <a:t> </a:t>
            </a:r>
            <a:r>
              <a:rPr lang="en-US" sz="3000" kern="0" dirty="0">
                <a:effectLst/>
                <a:ea typeface="Calibri" panose="020F0502020204030204" pitchFamily="34" charset="0"/>
                <a:cs typeface="Arial" panose="020B0604020202020204" pitchFamily="34" charset="0"/>
              </a:rPr>
              <a:t>OTs can educate teachers and paraprofessionals on the uses of the sensory equipment. The teachers will be more likely to take their students into the sensory room if they feel comfortable and prepared to utilize the equipment properly.</a:t>
            </a:r>
          </a:p>
          <a:p>
            <a:pPr marL="457200" indent="-457200">
              <a:buFont typeface="Arial" panose="020B0604020202020204" pitchFamily="34" charset="0"/>
              <a:buChar char="•"/>
            </a:pPr>
            <a:r>
              <a:rPr lang="en-US" sz="3000" b="1" kern="0" dirty="0">
                <a:ea typeface="Calibri" panose="020F0502020204030204" pitchFamily="34" charset="0"/>
                <a:cs typeface="Arial" panose="020B0604020202020204" pitchFamily="34" charset="0"/>
              </a:rPr>
              <a:t>Limitations</a:t>
            </a:r>
            <a:r>
              <a:rPr lang="en-US" sz="3000" kern="0" dirty="0">
                <a:ea typeface="Calibri" panose="020F0502020204030204" pitchFamily="34" charset="0"/>
                <a:cs typeface="Arial" panose="020B0604020202020204" pitchFamily="34" charset="0"/>
              </a:rPr>
              <a:t>: T</a:t>
            </a:r>
            <a:r>
              <a:rPr lang="en-US" sz="3000" kern="0" dirty="0">
                <a:effectLst/>
                <a:ea typeface="Calibri" panose="020F0502020204030204" pitchFamily="34" charset="0"/>
                <a:cs typeface="Arial" panose="020B0604020202020204" pitchFamily="34" charset="0"/>
              </a:rPr>
              <a:t>he results are based solely on the primary investigator’s observations. Different individuals may have varying opinions on the behavioral reactions to specific pieces of sensory equipment. Another limitation to this study is the varied response times from the parents. </a:t>
            </a:r>
          </a:p>
          <a:p>
            <a:pPr marL="342900" indent="-342900">
              <a:buFont typeface="Arial" panose="020B0604020202020204" pitchFamily="34" charset="0"/>
              <a:buChar char="•"/>
            </a:pPr>
            <a:r>
              <a:rPr lang="en-US" sz="3000" b="1" kern="0" dirty="0">
                <a:ea typeface="Calibri" panose="020F0502020204030204" pitchFamily="34" charset="0"/>
                <a:cs typeface="Arial" panose="020B0604020202020204" pitchFamily="34" charset="0"/>
              </a:rPr>
              <a:t>Future Research:</a:t>
            </a:r>
            <a:r>
              <a:rPr lang="en-US" sz="3000" kern="0" dirty="0">
                <a:ea typeface="Calibri" panose="020F0502020204030204" pitchFamily="34" charset="0"/>
                <a:cs typeface="Arial" panose="020B0604020202020204" pitchFamily="34" charset="0"/>
              </a:rPr>
              <a:t> T</a:t>
            </a:r>
            <a:r>
              <a:rPr lang="en-US" sz="3000" kern="0" dirty="0">
                <a:effectLst/>
                <a:ea typeface="Calibri" panose="020F0502020204030204" pitchFamily="34" charset="0"/>
                <a:cs typeface="Arial" panose="020B0604020202020204" pitchFamily="34" charset="0"/>
              </a:rPr>
              <a:t>here is limited research on the benefits of sensory rooms, especially on this specific age group. Continued research could assist schools and other settings interested in building a sensory room. </a:t>
            </a:r>
            <a:endParaRPr lang="en-US" sz="3000" b="1" dirty="0">
              <a:cs typeface="Arial" panose="020B0604020202020204" pitchFamily="34" charset="0"/>
            </a:endParaRPr>
          </a:p>
        </p:txBody>
      </p:sp>
      <p:sp>
        <p:nvSpPr>
          <p:cNvPr id="6" name="TextBox 5">
            <a:extLst>
              <a:ext uri="{FF2B5EF4-FFF2-40B4-BE49-F238E27FC236}">
                <a16:creationId xmlns:a16="http://schemas.microsoft.com/office/drawing/2014/main" id="{2D1A4AF1-37B2-9AAE-06B4-4190A3525AF0}"/>
              </a:ext>
            </a:extLst>
          </p:cNvPr>
          <p:cNvSpPr txBox="1"/>
          <p:nvPr/>
        </p:nvSpPr>
        <p:spPr>
          <a:xfrm>
            <a:off x="29528477" y="15788863"/>
            <a:ext cx="14801056" cy="3600986"/>
          </a:xfrm>
          <a:prstGeom prst="rect">
            <a:avLst/>
          </a:prstGeom>
          <a:noFill/>
        </p:spPr>
        <p:txBody>
          <a:bodyPr wrap="square" rtlCol="0">
            <a:spAutoFit/>
          </a:bodyPr>
          <a:lstStyle/>
          <a:p>
            <a:pPr marL="457200" indent="-457200">
              <a:buFont typeface="Arial" panose="020B0604020202020204" pitchFamily="34" charset="0"/>
              <a:buChar char="•"/>
            </a:pPr>
            <a:r>
              <a:rPr lang="en-US" sz="3000" dirty="0">
                <a:effectLst/>
                <a:ea typeface="Calibri" panose="020F0502020204030204" pitchFamily="34" charset="0"/>
                <a:cs typeface="Arial" panose="020B0604020202020204" pitchFamily="34" charset="0"/>
              </a:rPr>
              <a:t>All 15 students seemed to positively benefit from their time in the sensory room. </a:t>
            </a:r>
          </a:p>
          <a:p>
            <a:pPr marL="457200" indent="-457200">
              <a:buFont typeface="Arial" panose="020B0604020202020204" pitchFamily="34" charset="0"/>
              <a:buChar char="•"/>
            </a:pPr>
            <a:r>
              <a:rPr lang="en-US" sz="3000" dirty="0">
                <a:effectLst/>
                <a:ea typeface="Calibri" panose="020F0502020204030204" pitchFamily="34" charset="0"/>
                <a:cs typeface="Arial" panose="020B0604020202020204" pitchFamily="34" charset="0"/>
              </a:rPr>
              <a:t>This was further evidenced by the lack of negative behaviors demonstrated by students in the sensory room. </a:t>
            </a:r>
          </a:p>
          <a:p>
            <a:pPr marL="457200" indent="-457200">
              <a:buFont typeface="Arial" panose="020B0604020202020204" pitchFamily="34" charset="0"/>
              <a:buChar char="•"/>
            </a:pPr>
            <a:r>
              <a:rPr lang="en-US" sz="3000" dirty="0">
                <a:effectLst/>
                <a:ea typeface="Calibri" panose="020F0502020204030204" pitchFamily="34" charset="0"/>
                <a:cs typeface="Arial" panose="020B0604020202020204" pitchFamily="34" charset="0"/>
              </a:rPr>
              <a:t>Students either displayed signs of arousal through smiling or laughing, or signs of calmness through yawning and dozing off. </a:t>
            </a:r>
          </a:p>
          <a:p>
            <a:pPr marL="457200" indent="-457200">
              <a:buFont typeface="Arial" panose="020B0604020202020204" pitchFamily="34" charset="0"/>
              <a:buChar char="•"/>
            </a:pPr>
            <a:r>
              <a:rPr lang="en-US" sz="3000" dirty="0">
                <a:ea typeface="Calibri" panose="020F0502020204030204" pitchFamily="34" charset="0"/>
                <a:cs typeface="Arial" panose="020B0604020202020204" pitchFamily="34" charset="0"/>
              </a:rPr>
              <a:t>C</a:t>
            </a:r>
            <a:r>
              <a:rPr lang="en-US" sz="3000" dirty="0">
                <a:effectLst/>
                <a:ea typeface="Calibri" panose="020F0502020204030204" pitchFamily="34" charset="0"/>
                <a:cs typeface="Arial" panose="020B0604020202020204" pitchFamily="34" charset="0"/>
              </a:rPr>
              <a:t>ontinuing to provide the children with time in the sensory room will benefit their overall behavior and could lead to better classroom behavior.   </a:t>
            </a:r>
          </a:p>
          <a:p>
            <a:endParaRPr lang="en-US"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16878</TotalTime>
  <Words>948</Words>
  <Application>Microsoft Macintosh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Influence of Sensory Equipment in a Sensory Room on Students in a School System  Allie Dillard, OTD/S; Haley Curry, OTD, OTR/L Department of Occupational Therapy  |  University of Alabama at Birmingham Karmen Mitchell, MS, OTR/L and Alisha Watson, OTR/L  |  Burkett Center</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Dillard, Allie</cp:lastModifiedBy>
  <cp:revision>206</cp:revision>
  <dcterms:created xsi:type="dcterms:W3CDTF">2012-03-16T13:05:22Z</dcterms:created>
  <dcterms:modified xsi:type="dcterms:W3CDTF">2023-12-08T05:39:42Z</dcterms:modified>
</cp:coreProperties>
</file>