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9"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4C3447-EE9B-92E7-F157-E5F34130B963}" v="969" dt="2023-11-13T19:16:45.8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Objects="1" showGuides="1">
      <p:cViewPr varScale="1">
        <p:scale>
          <a:sx n="25" d="100"/>
          <a:sy n="25" d="100"/>
        </p:scale>
        <p:origin x="1928" y="19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liott, Grace" userId="S::jggraves@uab.edu::4ad01b86-6b03-4f1c-bebe-f109f4197e9d" providerId="AD" clId="Web-{204C3447-EE9B-92E7-F157-E5F34130B963}"/>
    <pc:docChg chg="addSld delSld modSld sldOrd">
      <pc:chgData name="Elliott, Grace" userId="S::jggraves@uab.edu::4ad01b86-6b03-4f1c-bebe-f109f4197e9d" providerId="AD" clId="Web-{204C3447-EE9B-92E7-F157-E5F34130B963}" dt="2023-11-13T19:16:41.670" v="726" actId="20577"/>
      <pc:docMkLst>
        <pc:docMk/>
      </pc:docMkLst>
      <pc:sldChg chg="addSp delSp modSp del">
        <pc:chgData name="Elliott, Grace" userId="S::jggraves@uab.edu::4ad01b86-6b03-4f1c-bebe-f109f4197e9d" providerId="AD" clId="Web-{204C3447-EE9B-92E7-F157-E5F34130B963}" dt="2023-11-13T16:12:54.452" v="150"/>
        <pc:sldMkLst>
          <pc:docMk/>
          <pc:sldMk cId="0" sldId="257"/>
        </pc:sldMkLst>
        <pc:spChg chg="add mod">
          <ac:chgData name="Elliott, Grace" userId="S::jggraves@uab.edu::4ad01b86-6b03-4f1c-bebe-f109f4197e9d" providerId="AD" clId="Web-{204C3447-EE9B-92E7-F157-E5F34130B963}" dt="2023-11-13T15:38:28.285" v="100" actId="20577"/>
          <ac:spMkLst>
            <pc:docMk/>
            <pc:sldMk cId="0" sldId="257"/>
            <ac:spMk id="2" creationId="{10B410FA-54DD-1591-8E62-47EAF1D70DE9}"/>
          </ac:spMkLst>
        </pc:spChg>
        <pc:spChg chg="add mod">
          <ac:chgData name="Elliott, Grace" userId="S::jggraves@uab.edu::4ad01b86-6b03-4f1c-bebe-f109f4197e9d" providerId="AD" clId="Web-{204C3447-EE9B-92E7-F157-E5F34130B963}" dt="2023-11-13T15:44:43.827" v="103" actId="1076"/>
          <ac:spMkLst>
            <pc:docMk/>
            <pc:sldMk cId="0" sldId="257"/>
            <ac:spMk id="4" creationId="{196B8849-9648-246D-3C04-C86CBE21B3EC}"/>
          </ac:spMkLst>
        </pc:spChg>
        <pc:spChg chg="add del">
          <ac:chgData name="Elliott, Grace" userId="S::jggraves@uab.edu::4ad01b86-6b03-4f1c-bebe-f109f4197e9d" providerId="AD" clId="Web-{204C3447-EE9B-92E7-F157-E5F34130B963}" dt="2023-11-13T15:31:26.305" v="3"/>
          <ac:spMkLst>
            <pc:docMk/>
            <pc:sldMk cId="0" sldId="257"/>
            <ac:spMk id="5" creationId="{D39F4C79-91F8-8A9E-8DB9-31A26A44A28C}"/>
          </ac:spMkLst>
        </pc:spChg>
        <pc:spChg chg="add">
          <ac:chgData name="Elliott, Grace" userId="S::jggraves@uab.edu::4ad01b86-6b03-4f1c-bebe-f109f4197e9d" providerId="AD" clId="Web-{204C3447-EE9B-92E7-F157-E5F34130B963}" dt="2023-11-13T15:31:33.649" v="4"/>
          <ac:spMkLst>
            <pc:docMk/>
            <pc:sldMk cId="0" sldId="257"/>
            <ac:spMk id="6" creationId="{E2DCD3BD-78E8-8EC8-810B-0983B9D049C0}"/>
          </ac:spMkLst>
        </pc:spChg>
        <pc:spChg chg="add">
          <ac:chgData name="Elliott, Grace" userId="S::jggraves@uab.edu::4ad01b86-6b03-4f1c-bebe-f109f4197e9d" providerId="AD" clId="Web-{204C3447-EE9B-92E7-F157-E5F34130B963}" dt="2023-11-13T15:31:48.149" v="5"/>
          <ac:spMkLst>
            <pc:docMk/>
            <pc:sldMk cId="0" sldId="257"/>
            <ac:spMk id="7" creationId="{32F54E8B-0B56-B5B8-F269-9E70909324AA}"/>
          </ac:spMkLst>
        </pc:spChg>
        <pc:spChg chg="add">
          <ac:chgData name="Elliott, Grace" userId="S::jggraves@uab.edu::4ad01b86-6b03-4f1c-bebe-f109f4197e9d" providerId="AD" clId="Web-{204C3447-EE9B-92E7-F157-E5F34130B963}" dt="2023-11-13T15:31:59.946" v="6"/>
          <ac:spMkLst>
            <pc:docMk/>
            <pc:sldMk cId="0" sldId="257"/>
            <ac:spMk id="8" creationId="{28AC2203-3A53-36C9-7658-61FABE5B30A3}"/>
          </ac:spMkLst>
        </pc:spChg>
        <pc:spChg chg="add">
          <ac:chgData name="Elliott, Grace" userId="S::jggraves@uab.edu::4ad01b86-6b03-4f1c-bebe-f109f4197e9d" providerId="AD" clId="Web-{204C3447-EE9B-92E7-F157-E5F34130B963}" dt="2023-11-13T15:32:11.884" v="7"/>
          <ac:spMkLst>
            <pc:docMk/>
            <pc:sldMk cId="0" sldId="257"/>
            <ac:spMk id="9" creationId="{BC8AE56E-F67F-7CA9-7467-B998CC8A7068}"/>
          </ac:spMkLst>
        </pc:spChg>
        <pc:spChg chg="add">
          <ac:chgData name="Elliott, Grace" userId="S::jggraves@uab.edu::4ad01b86-6b03-4f1c-bebe-f109f4197e9d" providerId="AD" clId="Web-{204C3447-EE9B-92E7-F157-E5F34130B963}" dt="2023-11-13T15:32:20.603" v="8"/>
          <ac:spMkLst>
            <pc:docMk/>
            <pc:sldMk cId="0" sldId="257"/>
            <ac:spMk id="10" creationId="{2B2E07C4-8196-04EB-CF0B-FC1119780E0B}"/>
          </ac:spMkLst>
        </pc:spChg>
        <pc:spChg chg="mod">
          <ac:chgData name="Elliott, Grace" userId="S::jggraves@uab.edu::4ad01b86-6b03-4f1c-bebe-f109f4197e9d" providerId="AD" clId="Web-{204C3447-EE9B-92E7-F157-E5F34130B963}" dt="2023-11-13T15:36:56.314" v="73" actId="1076"/>
          <ac:spMkLst>
            <pc:docMk/>
            <pc:sldMk cId="0" sldId="257"/>
            <ac:spMk id="4098" creationId="{437968F4-1802-63F0-F6EC-CB04BF1A8CFA}"/>
          </ac:spMkLst>
        </pc:spChg>
      </pc:sldChg>
      <pc:sldChg chg="new del ord">
        <pc:chgData name="Elliott, Grace" userId="S::jggraves@uab.edu::4ad01b86-6b03-4f1c-bebe-f109f4197e9d" providerId="AD" clId="Web-{204C3447-EE9B-92E7-F157-E5F34130B963}" dt="2023-11-13T16:12:51.624" v="149"/>
        <pc:sldMkLst>
          <pc:docMk/>
          <pc:sldMk cId="1401644772" sldId="258"/>
        </pc:sldMkLst>
      </pc:sldChg>
      <pc:sldChg chg="addSp delSp modSp add replId">
        <pc:chgData name="Elliott, Grace" userId="S::jggraves@uab.edu::4ad01b86-6b03-4f1c-bebe-f109f4197e9d" providerId="AD" clId="Web-{204C3447-EE9B-92E7-F157-E5F34130B963}" dt="2023-11-13T19:16:41.670" v="726" actId="20577"/>
        <pc:sldMkLst>
          <pc:docMk/>
          <pc:sldMk cId="2836588674" sldId="259"/>
        </pc:sldMkLst>
        <pc:spChg chg="mod">
          <ac:chgData name="Elliott, Grace" userId="S::jggraves@uab.edu::4ad01b86-6b03-4f1c-bebe-f109f4197e9d" providerId="AD" clId="Web-{204C3447-EE9B-92E7-F157-E5F34130B963}" dt="2023-11-13T18:11:58.551" v="576" actId="1076"/>
          <ac:spMkLst>
            <pc:docMk/>
            <pc:sldMk cId="2836588674" sldId="259"/>
            <ac:spMk id="2" creationId="{10B410FA-54DD-1591-8E62-47EAF1D70DE9}"/>
          </ac:spMkLst>
        </pc:spChg>
        <pc:spChg chg="mod">
          <ac:chgData name="Elliott, Grace" userId="S::jggraves@uab.edu::4ad01b86-6b03-4f1c-bebe-f109f4197e9d" providerId="AD" clId="Web-{204C3447-EE9B-92E7-F157-E5F34130B963}" dt="2023-11-13T18:11:52.895" v="575" actId="14100"/>
          <ac:spMkLst>
            <pc:docMk/>
            <pc:sldMk cId="2836588674" sldId="259"/>
            <ac:spMk id="3" creationId="{07064D4E-EF82-2822-4BE8-3A9001A721F3}"/>
          </ac:spMkLst>
        </pc:spChg>
        <pc:spChg chg="mod">
          <ac:chgData name="Elliott, Grace" userId="S::jggraves@uab.edu::4ad01b86-6b03-4f1c-bebe-f109f4197e9d" providerId="AD" clId="Web-{204C3447-EE9B-92E7-F157-E5F34130B963}" dt="2023-11-13T18:14:28.963" v="588" actId="1076"/>
          <ac:spMkLst>
            <pc:docMk/>
            <pc:sldMk cId="2836588674" sldId="259"/>
            <ac:spMk id="4" creationId="{196B8849-9648-246D-3C04-C86CBE21B3EC}"/>
          </ac:spMkLst>
        </pc:spChg>
        <pc:spChg chg="add del mod">
          <ac:chgData name="Elliott, Grace" userId="S::jggraves@uab.edu::4ad01b86-6b03-4f1c-bebe-f109f4197e9d" providerId="AD" clId="Web-{204C3447-EE9B-92E7-F157-E5F34130B963}" dt="2023-11-13T19:16:41.670" v="726" actId="20577"/>
          <ac:spMkLst>
            <pc:docMk/>
            <pc:sldMk cId="2836588674" sldId="259"/>
            <ac:spMk id="5" creationId="{DB4C1D43-2964-805F-364C-5F99401C2219}"/>
          </ac:spMkLst>
        </pc:spChg>
        <pc:spChg chg="del mod">
          <ac:chgData name="Elliott, Grace" userId="S::jggraves@uab.edu::4ad01b86-6b03-4f1c-bebe-f109f4197e9d" providerId="AD" clId="Web-{204C3447-EE9B-92E7-F157-E5F34130B963}" dt="2023-11-13T16:15:47.816" v="168"/>
          <ac:spMkLst>
            <pc:docMk/>
            <pc:sldMk cId="2836588674" sldId="259"/>
            <ac:spMk id="6" creationId="{E2DCD3BD-78E8-8EC8-810B-0983B9D049C0}"/>
          </ac:spMkLst>
        </pc:spChg>
        <pc:spChg chg="del">
          <ac:chgData name="Elliott, Grace" userId="S::jggraves@uab.edu::4ad01b86-6b03-4f1c-bebe-f109f4197e9d" providerId="AD" clId="Web-{204C3447-EE9B-92E7-F157-E5F34130B963}" dt="2023-11-13T16:17:56.335" v="189"/>
          <ac:spMkLst>
            <pc:docMk/>
            <pc:sldMk cId="2836588674" sldId="259"/>
            <ac:spMk id="7" creationId="{32F54E8B-0B56-B5B8-F269-9E70909324AA}"/>
          </ac:spMkLst>
        </pc:spChg>
        <pc:spChg chg="mod">
          <ac:chgData name="Elliott, Grace" userId="S::jggraves@uab.edu::4ad01b86-6b03-4f1c-bebe-f109f4197e9d" providerId="AD" clId="Web-{204C3447-EE9B-92E7-F157-E5F34130B963}" dt="2023-11-13T18:18:39.190" v="601" actId="1076"/>
          <ac:spMkLst>
            <pc:docMk/>
            <pc:sldMk cId="2836588674" sldId="259"/>
            <ac:spMk id="8" creationId="{28AC2203-3A53-36C9-7658-61FABE5B30A3}"/>
          </ac:spMkLst>
        </pc:spChg>
        <pc:spChg chg="mod">
          <ac:chgData name="Elliott, Grace" userId="S::jggraves@uab.edu::4ad01b86-6b03-4f1c-bebe-f109f4197e9d" providerId="AD" clId="Web-{204C3447-EE9B-92E7-F157-E5F34130B963}" dt="2023-11-13T18:13:08.429" v="583" actId="1076"/>
          <ac:spMkLst>
            <pc:docMk/>
            <pc:sldMk cId="2836588674" sldId="259"/>
            <ac:spMk id="9" creationId="{BC8AE56E-F67F-7CA9-7467-B998CC8A7068}"/>
          </ac:spMkLst>
        </pc:spChg>
        <pc:spChg chg="mod">
          <ac:chgData name="Elliott, Grace" userId="S::jggraves@uab.edu::4ad01b86-6b03-4f1c-bebe-f109f4197e9d" providerId="AD" clId="Web-{204C3447-EE9B-92E7-F157-E5F34130B963}" dt="2023-11-13T18:13:26.585" v="585" actId="1076"/>
          <ac:spMkLst>
            <pc:docMk/>
            <pc:sldMk cId="2836588674" sldId="259"/>
            <ac:spMk id="10" creationId="{2B2E07C4-8196-04EB-CF0B-FC1119780E0B}"/>
          </ac:spMkLst>
        </pc:spChg>
        <pc:spChg chg="add mod">
          <ac:chgData name="Elliott, Grace" userId="S::jggraves@uab.edu::4ad01b86-6b03-4f1c-bebe-f109f4197e9d" providerId="AD" clId="Web-{204C3447-EE9B-92E7-F157-E5F34130B963}" dt="2023-11-13T18:53:23.825" v="697" actId="1076"/>
          <ac:spMkLst>
            <pc:docMk/>
            <pc:sldMk cId="2836588674" sldId="259"/>
            <ac:spMk id="12" creationId="{BFBF3147-7FEE-5328-F091-89D1F9593712}"/>
          </ac:spMkLst>
        </pc:spChg>
        <pc:spChg chg="add del">
          <ac:chgData name="Elliott, Grace" userId="S::jggraves@uab.edu::4ad01b86-6b03-4f1c-bebe-f109f4197e9d" providerId="AD" clId="Web-{204C3447-EE9B-92E7-F157-E5F34130B963}" dt="2023-11-13T16:18:04.117" v="191"/>
          <ac:spMkLst>
            <pc:docMk/>
            <pc:sldMk cId="2836588674" sldId="259"/>
            <ac:spMk id="13" creationId="{B99FC2B4-EBB6-25F6-94A7-C69E781AD987}"/>
          </ac:spMkLst>
        </pc:spChg>
        <pc:spChg chg="add mod">
          <ac:chgData name="Elliott, Grace" userId="S::jggraves@uab.edu::4ad01b86-6b03-4f1c-bebe-f109f4197e9d" providerId="AD" clId="Web-{204C3447-EE9B-92E7-F157-E5F34130B963}" dt="2023-11-13T18:12:56.959" v="582" actId="1076"/>
          <ac:spMkLst>
            <pc:docMk/>
            <pc:sldMk cId="2836588674" sldId="259"/>
            <ac:spMk id="14" creationId="{82A63873-3813-AABD-97A5-293C6A93A4C5}"/>
          </ac:spMkLst>
        </pc:spChg>
        <pc:spChg chg="mod">
          <ac:chgData name="Elliott, Grace" userId="S::jggraves@uab.edu::4ad01b86-6b03-4f1c-bebe-f109f4197e9d" providerId="AD" clId="Web-{204C3447-EE9B-92E7-F157-E5F34130B963}" dt="2023-11-13T18:15:16.027" v="592" actId="14100"/>
          <ac:spMkLst>
            <pc:docMk/>
            <pc:sldMk cId="2836588674" sldId="259"/>
            <ac:spMk id="15" creationId="{3F7F539E-397D-C4C5-2EC9-2391ED48F917}"/>
          </ac:spMkLst>
        </pc:spChg>
        <pc:spChg chg="mod">
          <ac:chgData name="Elliott, Grace" userId="S::jggraves@uab.edu::4ad01b86-6b03-4f1c-bebe-f109f4197e9d" providerId="AD" clId="Web-{204C3447-EE9B-92E7-F157-E5F34130B963}" dt="2023-11-13T18:12:26.880" v="580" actId="14100"/>
          <ac:spMkLst>
            <pc:docMk/>
            <pc:sldMk cId="2836588674" sldId="259"/>
            <ac:spMk id="16" creationId="{09C99A73-D739-30F1-F2B7-C2E9B3B224CC}"/>
          </ac:spMkLst>
        </pc:spChg>
        <pc:spChg chg="mod">
          <ac:chgData name="Elliott, Grace" userId="S::jggraves@uab.edu::4ad01b86-6b03-4f1c-bebe-f109f4197e9d" providerId="AD" clId="Web-{204C3447-EE9B-92E7-F157-E5F34130B963}" dt="2023-11-13T18:16:18.654" v="598" actId="14100"/>
          <ac:spMkLst>
            <pc:docMk/>
            <pc:sldMk cId="2836588674" sldId="259"/>
            <ac:spMk id="17" creationId="{7050EB1D-3AB3-0F56-BA7D-BAC9C9557480}"/>
          </ac:spMkLst>
        </pc:spChg>
        <pc:spChg chg="mod">
          <ac:chgData name="Elliott, Grace" userId="S::jggraves@uab.edu::4ad01b86-6b03-4f1c-bebe-f109f4197e9d" providerId="AD" clId="Web-{204C3447-EE9B-92E7-F157-E5F34130B963}" dt="2023-11-13T18:12:20.693" v="579" actId="14100"/>
          <ac:spMkLst>
            <pc:docMk/>
            <pc:sldMk cId="2836588674" sldId="259"/>
            <ac:spMk id="19" creationId="{D38E71BA-D311-8714-3EB9-3E5514B44F3A}"/>
          </ac:spMkLst>
        </pc:spChg>
        <pc:spChg chg="mod">
          <ac:chgData name="Elliott, Grace" userId="S::jggraves@uab.edu::4ad01b86-6b03-4f1c-bebe-f109f4197e9d" providerId="AD" clId="Web-{204C3447-EE9B-92E7-F157-E5F34130B963}" dt="2023-11-13T18:16:30.357" v="600" actId="14100"/>
          <ac:spMkLst>
            <pc:docMk/>
            <pc:sldMk cId="2836588674" sldId="259"/>
            <ac:spMk id="20" creationId="{7FD6ABF4-D62C-8E92-E1BD-3778A7F41BE4}"/>
          </ac:spMkLst>
        </pc:spChg>
        <pc:spChg chg="add del mod">
          <ac:chgData name="Elliott, Grace" userId="S::jggraves@uab.edu::4ad01b86-6b03-4f1c-bebe-f109f4197e9d" providerId="AD" clId="Web-{204C3447-EE9B-92E7-F157-E5F34130B963}" dt="2023-11-13T16:49:14.638" v="319"/>
          <ac:spMkLst>
            <pc:docMk/>
            <pc:sldMk cId="2836588674" sldId="259"/>
            <ac:spMk id="21" creationId="{11A5666B-2BB7-F13F-5681-1F68B6CDBC9D}"/>
          </ac:spMkLst>
        </pc:spChg>
        <pc:spChg chg="mod">
          <ac:chgData name="Elliott, Grace" userId="S::jggraves@uab.edu::4ad01b86-6b03-4f1c-bebe-f109f4197e9d" providerId="AD" clId="Web-{204C3447-EE9B-92E7-F157-E5F34130B963}" dt="2023-11-13T18:53:40.919" v="698" actId="1076"/>
          <ac:spMkLst>
            <pc:docMk/>
            <pc:sldMk cId="2836588674" sldId="259"/>
            <ac:spMk id="29" creationId="{9FBCB4EC-9239-E75F-D97F-FD48696657E9}"/>
          </ac:spMkLst>
        </pc:spChg>
        <pc:spChg chg="mod">
          <ac:chgData name="Elliott, Grace" userId="S::jggraves@uab.edu::4ad01b86-6b03-4f1c-bebe-f109f4197e9d" providerId="AD" clId="Web-{204C3447-EE9B-92E7-F157-E5F34130B963}" dt="2023-11-13T18:18:47.956" v="602" actId="14100"/>
          <ac:spMkLst>
            <pc:docMk/>
            <pc:sldMk cId="2836588674" sldId="259"/>
            <ac:spMk id="30" creationId="{0B4CAC9D-E7D9-12BB-EF97-862392D98CEA}"/>
          </ac:spMkLst>
        </pc:spChg>
        <pc:spChg chg="mod">
          <ac:chgData name="Elliott, Grace" userId="S::jggraves@uab.edu::4ad01b86-6b03-4f1c-bebe-f109f4197e9d" providerId="AD" clId="Web-{204C3447-EE9B-92E7-F157-E5F34130B963}" dt="2023-11-13T18:58:50.055" v="706" actId="20577"/>
          <ac:spMkLst>
            <pc:docMk/>
            <pc:sldMk cId="2836588674" sldId="259"/>
            <ac:spMk id="4098" creationId="{437968F4-1802-63F0-F6EC-CB04BF1A8CFA}"/>
          </ac:spMkLst>
        </pc:spChg>
        <pc:picChg chg="add del mod ord">
          <ac:chgData name="Elliott, Grace" userId="S::jggraves@uab.edu::4ad01b86-6b03-4f1c-bebe-f109f4197e9d" providerId="AD" clId="Web-{204C3447-EE9B-92E7-F157-E5F34130B963}" dt="2023-11-13T18:30:03.167" v="639"/>
          <ac:picMkLst>
            <pc:docMk/>
            <pc:sldMk cId="2836588674" sldId="259"/>
            <ac:picMk id="6" creationId="{0F445AAA-16EC-80FB-E7FF-BE85BFEC4726}"/>
          </ac:picMkLst>
        </pc:picChg>
        <pc:picChg chg="add del mod">
          <ac:chgData name="Elliott, Grace" userId="S::jggraves@uab.edu::4ad01b86-6b03-4f1c-bebe-f109f4197e9d" providerId="AD" clId="Web-{204C3447-EE9B-92E7-F157-E5F34130B963}" dt="2023-11-13T18:45:52.965" v="688"/>
          <ac:picMkLst>
            <pc:docMk/>
            <pc:sldMk cId="2836588674" sldId="259"/>
            <ac:picMk id="7" creationId="{27AEA4AA-6802-49F0-59DC-E26B3C24C19A}"/>
          </ac:picMkLst>
        </pc:picChg>
        <pc:picChg chg="add del mod">
          <ac:chgData name="Elliott, Grace" userId="S::jggraves@uab.edu::4ad01b86-6b03-4f1c-bebe-f109f4197e9d" providerId="AD" clId="Web-{204C3447-EE9B-92E7-F157-E5F34130B963}" dt="2023-11-13T16:50:26.233" v="328"/>
          <ac:picMkLst>
            <pc:docMk/>
            <pc:sldMk cId="2836588674" sldId="259"/>
            <ac:picMk id="11" creationId="{F04793C6-946C-9812-8DD8-01D1DAA82760}"/>
          </ac:picMkLst>
        </pc:picChg>
        <pc:picChg chg="add del mod">
          <ac:chgData name="Elliott, Grace" userId="S::jggraves@uab.edu::4ad01b86-6b03-4f1c-bebe-f109f4197e9d" providerId="AD" clId="Web-{204C3447-EE9B-92E7-F157-E5F34130B963}" dt="2023-11-13T16:19:06.759" v="199"/>
          <ac:picMkLst>
            <pc:docMk/>
            <pc:sldMk cId="2836588674" sldId="259"/>
            <ac:picMk id="18" creationId="{91541E81-8815-C48F-7A9C-F440CEA082FC}"/>
          </ac:picMkLst>
        </pc:picChg>
        <pc:picChg chg="add mod modCrop">
          <ac:chgData name="Elliott, Grace" userId="S::jggraves@uab.edu::4ad01b86-6b03-4f1c-bebe-f109f4197e9d" providerId="AD" clId="Web-{204C3447-EE9B-92E7-F157-E5F34130B963}" dt="2023-11-13T19:14:22.947" v="707" actId="1076"/>
          <ac:picMkLst>
            <pc:docMk/>
            <pc:sldMk cId="2836588674" sldId="259"/>
            <ac:picMk id="22" creationId="{B4F4DDEB-0D18-97AC-8699-4358602E7B6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6/26/24</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291678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psycnet.apa.org/doi/10.1037/a0032795" TargetMode="External"/><Relationship Id="rId7" Type="http://schemas.openxmlformats.org/officeDocument/2006/relationships/hyperlink" Target="mailto:jggraves@uab.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1177/1757913917712283" TargetMode="External"/><Relationship Id="rId5" Type="http://schemas.openxmlformats.org/officeDocument/2006/relationships/hyperlink" Target="https://doi.org/10.1002/oti.1438" TargetMode="External"/><Relationship Id="rId4" Type="http://schemas.openxmlformats.org/officeDocument/2006/relationships/hyperlink" Target="https://doi.org/10.1016/j.puhe.2021.06.00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7216486" y="1396061"/>
            <a:ext cx="31366303" cy="2703329"/>
          </a:xfrm>
        </p:spPr>
        <p:txBody>
          <a:bodyPr/>
          <a:lstStyle/>
          <a:p>
            <a:pPr algn="ctr"/>
            <a:r>
              <a:rPr lang="en-US" sz="8000" dirty="0">
                <a:latin typeface="Arial"/>
                <a:ea typeface="Cambria"/>
                <a:cs typeface="Times New Roman"/>
              </a:rPr>
              <a:t>The Implementation of a Creative Occupations After-School Program Within Rural Elementary Schools</a:t>
            </a:r>
            <a:br>
              <a:rPr lang="en-US" altLang="en-US" sz="6600" dirty="0">
                <a:latin typeface="Arial" panose="020B0604020202020204" pitchFamily="34" charset="0"/>
                <a:cs typeface="Arial" panose="020B0604020202020204" pitchFamily="34" charset="0"/>
              </a:rPr>
            </a:br>
            <a:r>
              <a:rPr lang="en-US" altLang="en-US" sz="6600" dirty="0">
                <a:latin typeface="Arial"/>
                <a:ea typeface="Cambria"/>
                <a:cs typeface="Arial"/>
              </a:rPr>
              <a:t>Grace G. Elliott, OTS; Hon K. Yuen, Ph.D., OTR/L</a:t>
            </a:r>
            <a:br>
              <a:rPr lang="en-US" altLang="en-US" sz="6600" dirty="0">
                <a:latin typeface="Arial" panose="020B0604020202020204" pitchFamily="34" charset="0"/>
                <a:cs typeface="Arial" panose="020B0604020202020204" pitchFamily="34" charset="0"/>
              </a:rPr>
            </a:br>
            <a:r>
              <a:rPr lang="en-US" altLang="en-US" sz="6400" dirty="0">
                <a:latin typeface="Arial"/>
                <a:ea typeface="Cambria"/>
                <a:cs typeface="Arial"/>
              </a:rPr>
              <a:t>Department of Occupational Therapy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a:ea typeface="Cambria"/>
                <a:cs typeface="Arial"/>
              </a:rPr>
              <a:t>Sandra Groger, OTD, OTR/L |  Limestone County School System</a:t>
            </a:r>
            <a:endParaRPr lang="en-US" altLang="en-US" sz="6600" baseline="30000" dirty="0">
              <a:latin typeface="Arial"/>
              <a:ea typeface="Cambria"/>
              <a:cs typeface="Arial"/>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375630" y="17621357"/>
            <a:ext cx="13981162" cy="1124297"/>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90092" y="6313488"/>
            <a:ext cx="13757956" cy="1529443"/>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589558" y="20380845"/>
            <a:ext cx="13694199" cy="117328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52944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89558" y="26898711"/>
            <a:ext cx="13670241" cy="1131597"/>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364868" y="6313488"/>
            <a:ext cx="13934847" cy="1529443"/>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66136" y="13356014"/>
            <a:ext cx="13742115" cy="1364945"/>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5011398" y="24626926"/>
            <a:ext cx="13868611" cy="1291187"/>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2" name="TextBox 1">
            <a:extLst>
              <a:ext uri="{FF2B5EF4-FFF2-40B4-BE49-F238E27FC236}">
                <a16:creationId xmlns:a16="http://schemas.microsoft.com/office/drawing/2014/main" id="{10B410FA-54DD-1591-8E62-47EAF1D70DE9}"/>
              </a:ext>
            </a:extLst>
          </p:cNvPr>
          <p:cNvSpPr txBox="1"/>
          <p:nvPr/>
        </p:nvSpPr>
        <p:spPr>
          <a:xfrm>
            <a:off x="342776" y="7983265"/>
            <a:ext cx="13973713" cy="98728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dirty="0">
                <a:latin typeface="Arial"/>
                <a:cs typeface="Arial"/>
              </a:rPr>
              <a:t>Rural school systems face barriers such as lack of funding and resources that deprive students in rural school systems of many opportunities and benefits associated with involvement in creative arts activities. </a:t>
            </a:r>
            <a:endParaRPr lang="en-US" sz="2800"/>
          </a:p>
          <a:p>
            <a:pPr marL="285750" indent="-285750">
              <a:buFont typeface="Arial"/>
              <a:buChar char="•"/>
            </a:pPr>
            <a:r>
              <a:rPr lang="en-US" sz="2800" dirty="0">
                <a:latin typeface="Arial"/>
                <a:cs typeface="Arial"/>
              </a:rPr>
              <a:t>Studies show arts and creative occupations are effective for:</a:t>
            </a:r>
            <a:endParaRPr lang="en-US" sz="2800"/>
          </a:p>
          <a:p>
            <a:pPr marL="2322195" lvl="1" indent="-285750">
              <a:buFont typeface="Arial"/>
              <a:buChar char="•"/>
            </a:pPr>
            <a:r>
              <a:rPr lang="en-US" sz="2800" dirty="0">
                <a:latin typeface="Arial"/>
                <a:cs typeface="Arial"/>
              </a:rPr>
              <a:t>Increasing student well-being </a:t>
            </a:r>
            <a:endParaRPr lang="en-US" sz="2800"/>
          </a:p>
          <a:p>
            <a:pPr marL="2322195" lvl="1" indent="-285750">
              <a:buFont typeface="Arial"/>
              <a:buChar char="•"/>
            </a:pPr>
            <a:r>
              <a:rPr lang="en-US" sz="2800" dirty="0">
                <a:latin typeface="Arial"/>
                <a:cs typeface="Arial"/>
              </a:rPr>
              <a:t>Positive youth development</a:t>
            </a:r>
            <a:endParaRPr lang="en-US" sz="2800"/>
          </a:p>
          <a:p>
            <a:pPr marL="2322195" lvl="1" indent="-285750">
              <a:buFont typeface="Arial"/>
              <a:buChar char="•"/>
            </a:pPr>
            <a:r>
              <a:rPr lang="en-US" sz="2800" dirty="0">
                <a:latin typeface="Arial"/>
                <a:cs typeface="Arial"/>
              </a:rPr>
              <a:t>Increasing self-esteem</a:t>
            </a:r>
            <a:endParaRPr lang="en-US" sz="2800"/>
          </a:p>
          <a:p>
            <a:pPr marL="2322195" lvl="1" indent="-285750">
              <a:buFont typeface="Arial"/>
              <a:buChar char="•"/>
            </a:pPr>
            <a:r>
              <a:rPr lang="en-US" sz="2800" dirty="0">
                <a:latin typeface="Arial"/>
                <a:cs typeface="Arial"/>
              </a:rPr>
              <a:t>Positive peer interactions</a:t>
            </a:r>
            <a:endParaRPr lang="en-US" sz="2800"/>
          </a:p>
          <a:p>
            <a:pPr marL="285750" indent="-285750">
              <a:buFont typeface="Arial"/>
              <a:buChar char="•"/>
            </a:pPr>
            <a:r>
              <a:rPr lang="en-US" sz="2800" dirty="0">
                <a:latin typeface="Arial"/>
                <a:cs typeface="Arial"/>
              </a:rPr>
              <a:t>PERMA theory developed by Seligman claims the five measurable elements of one’s well-being include: </a:t>
            </a:r>
            <a:endParaRPr lang="en-US" sz="2800"/>
          </a:p>
          <a:p>
            <a:pPr marL="2322195" lvl="1" indent="-285750">
              <a:buFont typeface="Arial"/>
              <a:buChar char="•"/>
            </a:pPr>
            <a:r>
              <a:rPr lang="en-US" sz="2800" dirty="0">
                <a:latin typeface="Arial"/>
                <a:cs typeface="Arial"/>
              </a:rPr>
              <a:t>Positive emotion</a:t>
            </a:r>
            <a:endParaRPr lang="en-US" sz="2800"/>
          </a:p>
          <a:p>
            <a:pPr marL="2322195" lvl="1" indent="-285750">
              <a:buFont typeface="Arial"/>
              <a:buChar char="•"/>
            </a:pPr>
            <a:r>
              <a:rPr lang="en-US" sz="2800" dirty="0">
                <a:latin typeface="Arial"/>
                <a:cs typeface="Arial"/>
              </a:rPr>
              <a:t>Engagement </a:t>
            </a:r>
            <a:endParaRPr lang="en-US" sz="2800"/>
          </a:p>
          <a:p>
            <a:pPr marL="2322195" lvl="1" indent="-285750">
              <a:buFont typeface="Arial"/>
              <a:buChar char="•"/>
            </a:pPr>
            <a:r>
              <a:rPr lang="en-US" sz="2800" dirty="0">
                <a:latin typeface="Arial"/>
                <a:cs typeface="Arial"/>
              </a:rPr>
              <a:t>Relationships</a:t>
            </a:r>
            <a:endParaRPr lang="en-US" sz="2800"/>
          </a:p>
          <a:p>
            <a:pPr marL="2322195" lvl="1" indent="-285750">
              <a:buFont typeface="Arial"/>
              <a:buChar char="•"/>
            </a:pPr>
            <a:r>
              <a:rPr lang="en-US" sz="2800" dirty="0">
                <a:latin typeface="Arial"/>
                <a:cs typeface="Arial"/>
              </a:rPr>
              <a:t>Meaning</a:t>
            </a:r>
            <a:endParaRPr lang="en-US" sz="2800"/>
          </a:p>
          <a:p>
            <a:pPr marL="2322195" lvl="1" indent="-285750">
              <a:buFont typeface="Arial"/>
              <a:buChar char="•"/>
            </a:pPr>
            <a:r>
              <a:rPr lang="en-US" sz="2800" dirty="0">
                <a:latin typeface="Arial"/>
                <a:cs typeface="Arial"/>
              </a:rPr>
              <a:t>Accomplishment.</a:t>
            </a:r>
            <a:endParaRPr lang="en-US" sz="2800"/>
          </a:p>
          <a:p>
            <a:pPr marL="285750" indent="-285750">
              <a:buFont typeface="Arial"/>
              <a:buChar char="•"/>
            </a:pPr>
            <a:r>
              <a:rPr lang="en-US" sz="2800" dirty="0">
                <a:latin typeface="Arial"/>
                <a:cs typeface="Arial"/>
              </a:rPr>
              <a:t>The PERMA model has been applied to a variety of interventions to investigate their effects on well-being. </a:t>
            </a:r>
            <a:endParaRPr lang="en-US" sz="2800"/>
          </a:p>
          <a:p>
            <a:pPr marL="285750" indent="-285750">
              <a:buFont typeface="Arial"/>
              <a:buChar char="•"/>
            </a:pPr>
            <a:r>
              <a:rPr lang="en-US" sz="2800" dirty="0">
                <a:latin typeface="Arial"/>
                <a:cs typeface="Arial"/>
              </a:rPr>
              <a:t>Piney Chapel Elementary school is a Title I school in rural Alabama.</a:t>
            </a:r>
            <a:endParaRPr lang="en-US" sz="2800"/>
          </a:p>
          <a:p>
            <a:pPr marL="2322195" lvl="1" indent="-285750">
              <a:buFont typeface="Arial"/>
              <a:buChar char="•"/>
            </a:pPr>
            <a:r>
              <a:rPr lang="en-US" sz="2800" dirty="0">
                <a:latin typeface="Arial"/>
                <a:cs typeface="Arial"/>
              </a:rPr>
              <a:t>To qualify for Title I, a school must have a high concentration of students who are from low SES families. </a:t>
            </a:r>
            <a:endParaRPr lang="en-US" sz="2800"/>
          </a:p>
          <a:p>
            <a:pPr marL="285750" indent="-285750">
              <a:buFont typeface="Arial"/>
              <a:buChar char="•"/>
            </a:pPr>
            <a:r>
              <a:rPr lang="en-US" sz="2800" dirty="0">
                <a:latin typeface="Arial"/>
                <a:cs typeface="Arial"/>
              </a:rPr>
              <a:t>The purpose of this study is to create and implement a creative occupations program for rural school students and assess its effects on student well-being.</a:t>
            </a:r>
            <a:endParaRPr lang="en-US" sz="2800" dirty="0"/>
          </a:p>
          <a:p>
            <a:endParaRPr lang="en-US" dirty="0"/>
          </a:p>
        </p:txBody>
      </p:sp>
      <p:sp>
        <p:nvSpPr>
          <p:cNvPr id="4" name="TextBox 3">
            <a:extLst>
              <a:ext uri="{FF2B5EF4-FFF2-40B4-BE49-F238E27FC236}">
                <a16:creationId xmlns:a16="http://schemas.microsoft.com/office/drawing/2014/main" id="{196B8849-9648-246D-3C04-C86CBE21B3EC}"/>
              </a:ext>
            </a:extLst>
          </p:cNvPr>
          <p:cNvSpPr txBox="1"/>
          <p:nvPr/>
        </p:nvSpPr>
        <p:spPr>
          <a:xfrm>
            <a:off x="359161" y="18882094"/>
            <a:ext cx="13973714" cy="112885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dirty="0">
                <a:latin typeface="Arial"/>
                <a:cs typeface="Arial"/>
              </a:rPr>
              <a:t>Created and implemented a 7-week creative occupation program.</a:t>
            </a:r>
            <a:endParaRPr lang="en-US" sz="2800" dirty="0"/>
          </a:p>
          <a:p>
            <a:pPr marL="285750" indent="-285750">
              <a:buFont typeface="Arial"/>
              <a:buChar char="•"/>
            </a:pPr>
            <a:r>
              <a:rPr lang="en-US" sz="2800" dirty="0">
                <a:latin typeface="Arial"/>
                <a:cs typeface="Arial"/>
              </a:rPr>
              <a:t>Program themed Around the World:</a:t>
            </a:r>
            <a:endParaRPr lang="en-US" sz="2800"/>
          </a:p>
          <a:p>
            <a:pPr marL="2322195" lvl="1" indent="-285750">
              <a:buFont typeface="Arial"/>
              <a:buChar char="•"/>
            </a:pPr>
            <a:r>
              <a:rPr lang="en-US" sz="2800" dirty="0">
                <a:latin typeface="Arial"/>
                <a:cs typeface="Arial"/>
              </a:rPr>
              <a:t>Each week of activities were based on a different continent.</a:t>
            </a:r>
            <a:endParaRPr lang="en-US" sz="2800"/>
          </a:p>
          <a:p>
            <a:pPr marL="2322195" lvl="1" indent="-285750">
              <a:buFont typeface="Arial"/>
              <a:buChar char="•"/>
            </a:pPr>
            <a:r>
              <a:rPr lang="en-US" sz="2800" dirty="0">
                <a:latin typeface="Arial"/>
                <a:cs typeface="Arial"/>
              </a:rPr>
              <a:t>Students created a passport that was stamped each week.</a:t>
            </a:r>
            <a:endParaRPr lang="en-US" sz="2800"/>
          </a:p>
          <a:p>
            <a:pPr marL="2322195" lvl="1" indent="-285750">
              <a:buFont typeface="Arial"/>
              <a:buChar char="•"/>
            </a:pPr>
            <a:r>
              <a:rPr lang="en-US" sz="2800" dirty="0">
                <a:latin typeface="Arial"/>
                <a:cs typeface="Arial"/>
              </a:rPr>
              <a:t>Sessions included creative activities such as:</a:t>
            </a:r>
            <a:endParaRPr lang="en-US" sz="2800"/>
          </a:p>
          <a:p>
            <a:pPr marL="4360545" lvl="2" indent="-285750">
              <a:buFont typeface="Arial"/>
              <a:buChar char="•"/>
            </a:pPr>
            <a:r>
              <a:rPr lang="en-US" sz="2800" dirty="0">
                <a:latin typeface="Arial"/>
                <a:cs typeface="Arial"/>
              </a:rPr>
              <a:t>Dancing</a:t>
            </a:r>
            <a:endParaRPr lang="en-US" sz="2800"/>
          </a:p>
          <a:p>
            <a:pPr marL="4360545" lvl="2" indent="-285750">
              <a:buFont typeface="Arial"/>
              <a:buChar char="•"/>
            </a:pPr>
            <a:r>
              <a:rPr lang="en-US" sz="2800" dirty="0">
                <a:latin typeface="Arial"/>
                <a:cs typeface="Arial"/>
              </a:rPr>
              <a:t>Painting</a:t>
            </a:r>
            <a:endParaRPr lang="en-US" sz="2800"/>
          </a:p>
          <a:p>
            <a:pPr marL="4360545" lvl="2" indent="-285750">
              <a:buFont typeface="Arial"/>
              <a:buChar char="•"/>
            </a:pPr>
            <a:r>
              <a:rPr lang="en-US" sz="2800" dirty="0">
                <a:latin typeface="Arial"/>
                <a:cs typeface="Arial"/>
              </a:rPr>
              <a:t>Origami</a:t>
            </a:r>
            <a:endParaRPr lang="en-US" sz="2800"/>
          </a:p>
          <a:p>
            <a:pPr marL="4360545" lvl="2" indent="-285750">
              <a:buFont typeface="Arial"/>
              <a:buChar char="•"/>
            </a:pPr>
            <a:r>
              <a:rPr lang="en-US" sz="2800" dirty="0">
                <a:latin typeface="Arial"/>
                <a:cs typeface="Arial"/>
              </a:rPr>
              <a:t>Gross motor activities </a:t>
            </a:r>
            <a:endParaRPr lang="en-US" sz="2800"/>
          </a:p>
          <a:p>
            <a:pPr marL="4360545" lvl="2" indent="-285750">
              <a:buFont typeface="Arial"/>
              <a:buChar char="•"/>
            </a:pPr>
            <a:r>
              <a:rPr lang="en-US" sz="2800" dirty="0">
                <a:latin typeface="Arial"/>
                <a:cs typeface="Arial"/>
              </a:rPr>
              <a:t>Acting</a:t>
            </a:r>
            <a:endParaRPr lang="en-US" sz="2800"/>
          </a:p>
          <a:p>
            <a:pPr marL="4360545" lvl="2" indent="-285750">
              <a:buFont typeface="Arial"/>
              <a:buChar char="•"/>
            </a:pPr>
            <a:r>
              <a:rPr lang="en-US" sz="2800" dirty="0">
                <a:latin typeface="Arial"/>
                <a:cs typeface="Arial"/>
              </a:rPr>
              <a:t>Individual and group games</a:t>
            </a:r>
            <a:endParaRPr lang="en-US" sz="2800"/>
          </a:p>
          <a:p>
            <a:pPr marL="285750" indent="-285750">
              <a:buFont typeface="Arial"/>
              <a:buChar char="•"/>
            </a:pPr>
            <a:r>
              <a:rPr lang="en-US" sz="2800" dirty="0">
                <a:latin typeface="Arial"/>
                <a:cs typeface="Arial"/>
              </a:rPr>
              <a:t>Two sessions per week at Piney Chapel Elementary School during after-school care.</a:t>
            </a:r>
            <a:endParaRPr lang="en-US" sz="2800"/>
          </a:p>
          <a:p>
            <a:pPr marL="2322195" lvl="1" indent="-285750">
              <a:buFont typeface="Arial"/>
              <a:buChar char="•"/>
            </a:pPr>
            <a:r>
              <a:rPr lang="en-US" sz="2800" dirty="0">
                <a:latin typeface="Arial"/>
                <a:cs typeface="Arial"/>
              </a:rPr>
              <a:t>Sessions split between two 45-minute groups. </a:t>
            </a:r>
            <a:endParaRPr lang="en-US" sz="2800" dirty="0"/>
          </a:p>
          <a:p>
            <a:pPr marL="285750" indent="-285750">
              <a:buFont typeface="Arial"/>
              <a:buChar char="•"/>
            </a:pPr>
            <a:r>
              <a:rPr lang="en-US" sz="2800" dirty="0">
                <a:latin typeface="Arial"/>
                <a:cs typeface="Arial"/>
              </a:rPr>
              <a:t>Participants:</a:t>
            </a:r>
            <a:endParaRPr lang="en-US" sz="2800"/>
          </a:p>
          <a:p>
            <a:pPr marL="2322195" lvl="1" indent="-285750">
              <a:buFont typeface="Arial"/>
              <a:buChar char="•"/>
            </a:pPr>
            <a:r>
              <a:rPr lang="en-US" sz="2800" dirty="0">
                <a:latin typeface="Arial"/>
                <a:cs typeface="Arial"/>
              </a:rPr>
              <a:t>20 total participants; all students in a rural elementary school. </a:t>
            </a:r>
            <a:endParaRPr lang="en-US" sz="2800"/>
          </a:p>
          <a:p>
            <a:pPr marL="285750" indent="-285750">
              <a:buFont typeface="Arial"/>
              <a:buChar char="•"/>
            </a:pPr>
            <a:r>
              <a:rPr lang="en-US" sz="2800" dirty="0">
                <a:latin typeface="Arial"/>
                <a:cs typeface="Arial"/>
              </a:rPr>
              <a:t>Pre and Post Participation Data:</a:t>
            </a:r>
            <a:endParaRPr lang="en-US" sz="2800"/>
          </a:p>
          <a:p>
            <a:pPr marL="2322195" lvl="1" indent="-285750">
              <a:buFont typeface="Arial"/>
              <a:buChar char="•"/>
            </a:pPr>
            <a:r>
              <a:rPr lang="en-US" sz="2800" dirty="0">
                <a:latin typeface="Arial"/>
                <a:cs typeface="Arial"/>
              </a:rPr>
              <a:t>PERMA Well-Being Survey used to assess well-being both before and after participating in program. </a:t>
            </a:r>
            <a:endParaRPr lang="en-US" sz="2800"/>
          </a:p>
          <a:p>
            <a:pPr marL="2322195" lvl="1" indent="-285750">
              <a:buFont typeface="Arial"/>
              <a:buChar char="•"/>
            </a:pPr>
            <a:r>
              <a:rPr lang="en-US" sz="2800" dirty="0">
                <a:latin typeface="Arial"/>
                <a:cs typeface="Arial"/>
              </a:rPr>
              <a:t>20 surveys collected pre and post participation. </a:t>
            </a:r>
            <a:endParaRPr lang="en-US" sz="2800" dirty="0"/>
          </a:p>
          <a:p>
            <a:pPr marL="2322195" lvl="1" indent="-285750">
              <a:buFont typeface="Arial"/>
              <a:buChar char="•"/>
            </a:pPr>
            <a:r>
              <a:rPr lang="en-US" sz="2800" dirty="0">
                <a:latin typeface="Arial"/>
                <a:cs typeface="Arial"/>
              </a:rPr>
              <a:t>Exit survey provided post-program..</a:t>
            </a:r>
            <a:endParaRPr lang="en-US" sz="2800" dirty="0"/>
          </a:p>
          <a:p>
            <a:pPr marL="285750" indent="-285750">
              <a:buFont typeface="Arial"/>
              <a:buChar char="•"/>
            </a:pPr>
            <a:r>
              <a:rPr lang="en-US" sz="2800" dirty="0">
                <a:latin typeface="Arial"/>
                <a:cs typeface="Arial"/>
              </a:rPr>
              <a:t>Quantitative survey results regarding positive emotions, challenging feelings, and relationships were analyzed and compared pre- and post-participation. </a:t>
            </a:r>
            <a:endParaRPr lang="en-US" sz="2800"/>
          </a:p>
          <a:p>
            <a:pPr marL="2322195" lvl="1" indent="-285750">
              <a:buFont typeface="Arial"/>
              <a:buChar char="•"/>
            </a:pPr>
            <a:r>
              <a:rPr lang="en-US" sz="2800" dirty="0">
                <a:latin typeface="Arial"/>
                <a:cs typeface="Arial"/>
              </a:rPr>
              <a:t>Pre- and post-survey averages were compared and used a paired t-test to determine significance. </a:t>
            </a:r>
            <a:endParaRPr lang="en-US" sz="2800" dirty="0"/>
          </a:p>
          <a:p>
            <a:pPr marL="285750" indent="-285750">
              <a:buFont typeface="Arial"/>
              <a:buChar char="•"/>
            </a:pPr>
            <a:r>
              <a:rPr lang="en-US" sz="2800" dirty="0">
                <a:latin typeface="Arial"/>
                <a:cs typeface="Arial"/>
              </a:rPr>
              <a:t>Trends among qualitative data noted in the discussion. </a:t>
            </a:r>
            <a:endParaRPr lang="en-US" sz="2800" dirty="0"/>
          </a:p>
          <a:p>
            <a:pPr algn="l"/>
            <a:endParaRPr lang="en-US" sz="2600" dirty="0"/>
          </a:p>
        </p:txBody>
      </p:sp>
      <p:sp>
        <p:nvSpPr>
          <p:cNvPr id="8" name="TextBox 7">
            <a:extLst>
              <a:ext uri="{FF2B5EF4-FFF2-40B4-BE49-F238E27FC236}">
                <a16:creationId xmlns:a16="http://schemas.microsoft.com/office/drawing/2014/main" id="{28AC2203-3A53-36C9-7658-61FABE5B30A3}"/>
              </a:ext>
            </a:extLst>
          </p:cNvPr>
          <p:cNvSpPr txBox="1"/>
          <p:nvPr/>
        </p:nvSpPr>
        <p:spPr>
          <a:xfrm>
            <a:off x="29794882" y="14974869"/>
            <a:ext cx="13770807"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600" b="1" u="sng" dirty="0">
                <a:latin typeface="Arial"/>
                <a:cs typeface="Arial"/>
              </a:rPr>
              <a:t>I</a:t>
            </a:r>
            <a:r>
              <a:rPr lang="en-US" sz="2800" b="1" u="sng" dirty="0">
                <a:latin typeface="Arial"/>
                <a:cs typeface="Arial"/>
              </a:rPr>
              <a:t>mplications:</a:t>
            </a:r>
            <a:endParaRPr lang="en-US" sz="2800" dirty="0">
              <a:latin typeface="Arial"/>
              <a:cs typeface="Arial"/>
            </a:endParaRPr>
          </a:p>
          <a:p>
            <a:pPr marL="285750" indent="-285750">
              <a:buFont typeface="Arial,Sans-Serif"/>
              <a:buChar char="•"/>
            </a:pPr>
            <a:r>
              <a:rPr lang="en-US" sz="2800" dirty="0">
                <a:latin typeface="Arial"/>
                <a:cs typeface="Arial"/>
              </a:rPr>
              <a:t>Pilot data supports the use of creative occupations program to boost the well-being among rural elementary school students. </a:t>
            </a:r>
          </a:p>
          <a:p>
            <a:pPr marL="285750" indent="-285750">
              <a:buFont typeface="Arial,Sans-Serif"/>
              <a:buChar char="•"/>
            </a:pPr>
            <a:r>
              <a:rPr lang="en-US" sz="2800" dirty="0">
                <a:latin typeface="Arial"/>
                <a:cs typeface="Arial"/>
              </a:rPr>
              <a:t>Creative occupations can be integrated within interventions in a variety of settings to boost well-being while working towards specific patient goals (gross and fine motor control, executive functioning, attention etc.).</a:t>
            </a:r>
          </a:p>
          <a:p>
            <a:endParaRPr lang="en-US" sz="2800" dirty="0">
              <a:cs typeface="Arial"/>
            </a:endParaRPr>
          </a:p>
          <a:p>
            <a:r>
              <a:rPr lang="en-US" sz="2800" b="1" u="sng" dirty="0">
                <a:latin typeface="Arial"/>
                <a:cs typeface="Arial"/>
              </a:rPr>
              <a:t>Future Research: </a:t>
            </a:r>
            <a:endParaRPr lang="en-US" sz="2800" dirty="0">
              <a:latin typeface="Arial"/>
              <a:cs typeface="Arial"/>
            </a:endParaRPr>
          </a:p>
          <a:p>
            <a:pPr marL="342900" indent="-342900">
              <a:buFont typeface="Arial,Sans-Serif"/>
              <a:buChar char="•"/>
            </a:pPr>
            <a:r>
              <a:rPr lang="en-US" sz="2800" dirty="0">
                <a:latin typeface="Arial"/>
                <a:cs typeface="Arial"/>
              </a:rPr>
              <a:t>Increase literature regarding creative occupations and well-being within this population and others. </a:t>
            </a:r>
          </a:p>
          <a:p>
            <a:pPr marL="342900" indent="-342900">
              <a:buFont typeface="Arial,Sans-Serif"/>
              <a:buChar char="•"/>
            </a:pPr>
            <a:r>
              <a:rPr lang="en-US" sz="2800" dirty="0">
                <a:latin typeface="Arial"/>
                <a:cs typeface="Arial"/>
              </a:rPr>
              <a:t>Integration of arts into other subject matter to support learning and classroom participation. </a:t>
            </a:r>
            <a:endParaRPr lang="en-US" sz="2800" dirty="0">
              <a:latin typeface="Arial"/>
            </a:endParaRPr>
          </a:p>
        </p:txBody>
      </p:sp>
      <p:sp>
        <p:nvSpPr>
          <p:cNvPr id="9" name="TextBox 8">
            <a:extLst>
              <a:ext uri="{FF2B5EF4-FFF2-40B4-BE49-F238E27FC236}">
                <a16:creationId xmlns:a16="http://schemas.microsoft.com/office/drawing/2014/main" id="{BC8AE56E-F67F-7CA9-7467-B998CC8A7068}"/>
              </a:ext>
            </a:extLst>
          </p:cNvPr>
          <p:cNvSpPr txBox="1"/>
          <p:nvPr/>
        </p:nvSpPr>
        <p:spPr>
          <a:xfrm>
            <a:off x="29883265" y="21940001"/>
            <a:ext cx="13832081" cy="52014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dirty="0">
                <a:latin typeface="Times New Roman"/>
                <a:cs typeface="Times New Roman"/>
              </a:rPr>
              <a:t>Martin, A. J., Mansour, M., Anderson, M., Gibson, R., Liem, G. A. D., &amp; </a:t>
            </a:r>
            <a:r>
              <a:rPr lang="en-US" sz="2200" err="1">
                <a:latin typeface="Times New Roman"/>
                <a:cs typeface="Times New Roman"/>
              </a:rPr>
              <a:t>Sudmalis</a:t>
            </a:r>
            <a:r>
              <a:rPr lang="en-US" sz="2200" dirty="0">
                <a:latin typeface="Times New Roman"/>
                <a:cs typeface="Times New Roman"/>
              </a:rPr>
              <a:t>, D. (2013). The role of arts participation in students’ academic and nonacademic outcomes: A longitudinal study of school, home, and community factors. </a:t>
            </a:r>
            <a:r>
              <a:rPr lang="en-US" sz="2200" i="1" dirty="0">
                <a:latin typeface="Times New Roman"/>
                <a:cs typeface="Times New Roman"/>
              </a:rPr>
              <a:t>Journal of Educational Psychology, 105</a:t>
            </a:r>
            <a:r>
              <a:rPr lang="en-US" sz="2200" dirty="0">
                <a:latin typeface="Times New Roman"/>
                <a:cs typeface="Times New Roman"/>
              </a:rPr>
              <a:t>(3), 709–727. </a:t>
            </a:r>
            <a:r>
              <a:rPr lang="en-US" sz="2200" dirty="0">
                <a:latin typeface="Times New Roman"/>
                <a:cs typeface="Times New Roman"/>
                <a:hlinkClick r:id="rId3"/>
              </a:rPr>
              <a:t>https://doi.org/10.1037/a0032795</a:t>
            </a:r>
            <a:endParaRPr lang="en-US" sz="2200"/>
          </a:p>
          <a:p>
            <a:endParaRPr lang="en-US" sz="2200" dirty="0">
              <a:latin typeface="Times New Roman"/>
              <a:cs typeface="Times New Roman"/>
            </a:endParaRPr>
          </a:p>
          <a:p>
            <a:r>
              <a:rPr lang="en-US" sz="2200" err="1">
                <a:latin typeface="Times New Roman"/>
                <a:cs typeface="Times New Roman"/>
              </a:rPr>
              <a:t>Moula</a:t>
            </a:r>
            <a:r>
              <a:rPr lang="en-US" sz="2200" dirty="0">
                <a:latin typeface="Times New Roman"/>
                <a:cs typeface="Times New Roman"/>
              </a:rPr>
              <a:t> Z. (2021). "I didn't know I have the capacity to be creative": Children's experiences of how creativity promoted their sense of well-being. A pilot </a:t>
            </a:r>
            <a:r>
              <a:rPr lang="en-US" sz="2200" err="1">
                <a:latin typeface="Times New Roman"/>
                <a:cs typeface="Times New Roman"/>
              </a:rPr>
              <a:t>randomised</a:t>
            </a:r>
            <a:r>
              <a:rPr lang="en-US" sz="2200" dirty="0">
                <a:latin typeface="Times New Roman"/>
                <a:cs typeface="Times New Roman"/>
              </a:rPr>
              <a:t> controlled study in school arts therapies. </a:t>
            </a:r>
            <a:r>
              <a:rPr lang="en-US" sz="2200" i="1" dirty="0">
                <a:latin typeface="Times New Roman"/>
                <a:cs typeface="Times New Roman"/>
              </a:rPr>
              <a:t>Public Health</a:t>
            </a:r>
            <a:r>
              <a:rPr lang="en-US" sz="2200" dirty="0">
                <a:latin typeface="Times New Roman"/>
                <a:cs typeface="Times New Roman"/>
              </a:rPr>
              <a:t>, </a:t>
            </a:r>
            <a:r>
              <a:rPr lang="en-US" sz="2200" i="1" dirty="0">
                <a:latin typeface="Times New Roman"/>
                <a:cs typeface="Times New Roman"/>
              </a:rPr>
              <a:t>197</a:t>
            </a:r>
            <a:r>
              <a:rPr lang="en-US" sz="2200" dirty="0">
                <a:latin typeface="Times New Roman"/>
                <a:cs typeface="Times New Roman"/>
              </a:rPr>
              <a:t>, 19–25. </a:t>
            </a:r>
            <a:r>
              <a:rPr lang="en-US" sz="2200" dirty="0">
                <a:latin typeface="Times New Roman"/>
                <a:cs typeface="Times New Roman"/>
                <a:hlinkClick r:id="rId4"/>
              </a:rPr>
              <a:t>https://doi.org/10.1016/j.puhe.2021.06.004</a:t>
            </a:r>
            <a:endParaRPr lang="en-US" sz="2200"/>
          </a:p>
          <a:p>
            <a:endParaRPr lang="en-US" sz="2200" dirty="0">
              <a:latin typeface="Times New Roman"/>
              <a:cs typeface="Times New Roman"/>
            </a:endParaRPr>
          </a:p>
          <a:p>
            <a:r>
              <a:rPr lang="en-US" sz="2200" err="1">
                <a:latin typeface="Times New Roman"/>
                <a:cs typeface="Times New Roman"/>
              </a:rPr>
              <a:t>Müllersdorf</a:t>
            </a:r>
            <a:r>
              <a:rPr lang="en-US" sz="2200" dirty="0">
                <a:latin typeface="Times New Roman"/>
                <a:cs typeface="Times New Roman"/>
              </a:rPr>
              <a:t>, M., and Ivarsson, A. (2016) What, why, how – Creative activities in occupational therapy practice in </a:t>
            </a:r>
            <a:r>
              <a:rPr lang="en-US" sz="2200" err="1">
                <a:latin typeface="Times New Roman"/>
                <a:cs typeface="Times New Roman"/>
              </a:rPr>
              <a:t>sweden</a:t>
            </a:r>
            <a:r>
              <a:rPr lang="en-US" sz="2200" dirty="0">
                <a:latin typeface="Times New Roman"/>
                <a:cs typeface="Times New Roman"/>
              </a:rPr>
              <a:t>. </a:t>
            </a:r>
            <a:r>
              <a:rPr lang="en-US" sz="2200" i="1" dirty="0">
                <a:latin typeface="Times New Roman"/>
                <a:cs typeface="Times New Roman"/>
              </a:rPr>
              <a:t>Occupational Therapy International</a:t>
            </a:r>
            <a:r>
              <a:rPr lang="en-US" sz="2200" dirty="0">
                <a:latin typeface="Times New Roman"/>
                <a:cs typeface="Times New Roman"/>
              </a:rPr>
              <a:t>, 23:  369– 378. </a:t>
            </a:r>
            <a:r>
              <a:rPr lang="en-US" sz="2200" u="sng" err="1">
                <a:latin typeface="Times New Roman"/>
                <a:cs typeface="Times New Roman"/>
              </a:rPr>
              <a:t>doi</a:t>
            </a:r>
            <a:r>
              <a:rPr lang="en-US" sz="2200" u="sng" dirty="0">
                <a:latin typeface="Times New Roman"/>
                <a:cs typeface="Times New Roman"/>
              </a:rPr>
              <a:t>:</a:t>
            </a:r>
            <a:r>
              <a:rPr lang="en-US" sz="2200" dirty="0">
                <a:latin typeface="Times New Roman"/>
                <a:cs typeface="Times New Roman"/>
                <a:hlinkClick r:id="rId5"/>
              </a:rPr>
              <a:t>10.1002/oti.1438</a:t>
            </a:r>
            <a:r>
              <a:rPr lang="en-US" sz="2200" u="sng" dirty="0">
                <a:latin typeface="Times New Roman"/>
                <a:cs typeface="Times New Roman"/>
              </a:rPr>
              <a:t>.</a:t>
            </a:r>
            <a:endParaRPr lang="en-US" sz="2200"/>
          </a:p>
          <a:p>
            <a:pPr indent="-457200">
              <a:spcBef>
                <a:spcPts val="0"/>
              </a:spcBef>
              <a:spcAft>
                <a:spcPts val="0"/>
              </a:spcAft>
            </a:pPr>
            <a:endParaRPr lang="en-US" sz="2200" u="sng" dirty="0">
              <a:latin typeface="Times New Roman"/>
              <a:cs typeface="Times New Roman"/>
            </a:endParaRPr>
          </a:p>
          <a:p>
            <a:pPr indent="-914400">
              <a:spcBef>
                <a:spcPts val="0"/>
              </a:spcBef>
              <a:spcAft>
                <a:spcPts val="0"/>
              </a:spcAft>
            </a:pPr>
            <a:r>
              <a:rPr lang="en-US" sz="2200" dirty="0" err="1">
                <a:latin typeface="Times New Roman"/>
                <a:cs typeface="Times New Roman"/>
              </a:rPr>
              <a:t>Zarobe</a:t>
            </a:r>
            <a:r>
              <a:rPr lang="en-US" sz="2200" dirty="0">
                <a:latin typeface="Times New Roman"/>
                <a:cs typeface="Times New Roman"/>
              </a:rPr>
              <a:t>, L., &amp; Bungay, H. (2017). The role of arts activities in developing resilience and mental wellbeing in children and young people a rapid review of the literature. </a:t>
            </a:r>
            <a:r>
              <a:rPr lang="en-US" sz="2200" i="1" dirty="0">
                <a:latin typeface="Times New Roman"/>
                <a:cs typeface="Times New Roman"/>
              </a:rPr>
              <a:t>Perspectives in Public Health</a:t>
            </a:r>
            <a:r>
              <a:rPr lang="en-US" sz="2200" dirty="0">
                <a:latin typeface="Times New Roman"/>
                <a:cs typeface="Times New Roman"/>
              </a:rPr>
              <a:t>, </a:t>
            </a:r>
            <a:r>
              <a:rPr lang="en-US" sz="2200" i="1" dirty="0">
                <a:latin typeface="Times New Roman"/>
                <a:cs typeface="Times New Roman"/>
              </a:rPr>
              <a:t>137</a:t>
            </a:r>
            <a:r>
              <a:rPr lang="en-US" sz="2200" dirty="0">
                <a:latin typeface="Times New Roman"/>
                <a:cs typeface="Times New Roman"/>
              </a:rPr>
              <a:t>(6), 337–347. </a:t>
            </a:r>
            <a:r>
              <a:rPr lang="en-US" sz="2200" u="sng" dirty="0">
                <a:latin typeface="Times New Roman"/>
                <a:cs typeface="Times New Roman"/>
                <a:hlinkClick r:id="rId6"/>
              </a:rPr>
              <a:t>https://doi.org/10.1177/1757913917712283</a:t>
            </a:r>
            <a:endParaRPr lang="en-US" sz="2200"/>
          </a:p>
          <a:p>
            <a:pPr indent="-457200">
              <a:spcBef>
                <a:spcPts val="0"/>
              </a:spcBef>
              <a:spcAft>
                <a:spcPts val="0"/>
              </a:spcAft>
            </a:pPr>
            <a:endParaRPr lang="en-US" sz="1200" dirty="0">
              <a:latin typeface="Times New Roman"/>
              <a:cs typeface="Times New Roman"/>
            </a:endParaRPr>
          </a:p>
          <a:p>
            <a:endParaRPr lang="en-US" sz="1200" dirty="0">
              <a:latin typeface="Times New Roman"/>
              <a:cs typeface="Times New Roman"/>
            </a:endParaRPr>
          </a:p>
        </p:txBody>
      </p:sp>
      <p:sp>
        <p:nvSpPr>
          <p:cNvPr id="10" name="TextBox 9">
            <a:extLst>
              <a:ext uri="{FF2B5EF4-FFF2-40B4-BE49-F238E27FC236}">
                <a16:creationId xmlns:a16="http://schemas.microsoft.com/office/drawing/2014/main" id="{2B2E07C4-8196-04EB-CF0B-FC1119780E0B}"/>
              </a:ext>
            </a:extLst>
          </p:cNvPr>
          <p:cNvSpPr txBox="1"/>
          <p:nvPr/>
        </p:nvSpPr>
        <p:spPr>
          <a:xfrm>
            <a:off x="29869636" y="28260532"/>
            <a:ext cx="13752626"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u="sng" dirty="0">
                <a:latin typeface="Arial"/>
                <a:cs typeface="Arial"/>
              </a:rPr>
              <a:t>SPECIAL THANKS TO:</a:t>
            </a:r>
            <a:r>
              <a:rPr lang="en-US" sz="2200" dirty="0">
                <a:latin typeface="Arial"/>
                <a:cs typeface="Arial"/>
              </a:rPr>
              <a:t> Dr. Megan Carpenter; Dr. Hon K. Yuen; Dr. Sandra Groger; Limestone County Schools </a:t>
            </a:r>
            <a:endParaRPr lang="en-US" sz="2200" dirty="0">
              <a:cs typeface="Arial"/>
            </a:endParaRPr>
          </a:p>
          <a:p>
            <a:endParaRPr lang="en-US" sz="2200" dirty="0">
              <a:cs typeface="Arial"/>
            </a:endParaRPr>
          </a:p>
          <a:p>
            <a:r>
              <a:rPr lang="en-US" sz="2200" u="sng" dirty="0">
                <a:latin typeface="Arial"/>
                <a:cs typeface="Arial"/>
              </a:rPr>
              <a:t>CONTACT INFO</a:t>
            </a:r>
            <a:r>
              <a:rPr lang="en-US" sz="2200" dirty="0">
                <a:latin typeface="Arial"/>
                <a:cs typeface="Arial"/>
              </a:rPr>
              <a:t>: Grace Elliott: </a:t>
            </a:r>
            <a:r>
              <a:rPr lang="en-US" sz="2200" dirty="0">
                <a:latin typeface="Arial"/>
                <a:cs typeface="Arial"/>
                <a:hlinkClick r:id="rId7"/>
              </a:rPr>
              <a:t>jggraves@uab.edu</a:t>
            </a:r>
            <a:endParaRPr lang="en-US" sz="2200">
              <a:latin typeface="Arial"/>
            </a:endParaRPr>
          </a:p>
        </p:txBody>
      </p:sp>
      <p:sp>
        <p:nvSpPr>
          <p:cNvPr id="5" name="TextBox 4">
            <a:extLst>
              <a:ext uri="{FF2B5EF4-FFF2-40B4-BE49-F238E27FC236}">
                <a16:creationId xmlns:a16="http://schemas.microsoft.com/office/drawing/2014/main" id="{DB4C1D43-2964-805F-364C-5F99401C2219}"/>
              </a:ext>
            </a:extLst>
          </p:cNvPr>
          <p:cNvSpPr txBox="1"/>
          <p:nvPr/>
        </p:nvSpPr>
        <p:spPr>
          <a:xfrm>
            <a:off x="15012628" y="7981487"/>
            <a:ext cx="13878834" cy="74174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latin typeface="Arial"/>
                <a:cs typeface="Arial"/>
              </a:rPr>
              <a:t>Participants</a:t>
            </a:r>
          </a:p>
          <a:p>
            <a:pPr marL="285750" indent="-285750">
              <a:buFont typeface="Arial,Sans-Serif"/>
              <a:buChar char="•"/>
            </a:pPr>
            <a:r>
              <a:rPr lang="en-US" sz="2800" dirty="0">
                <a:latin typeface="Arial"/>
                <a:cs typeface="Arial"/>
              </a:rPr>
              <a:t>12 male (60$)</a:t>
            </a:r>
          </a:p>
          <a:p>
            <a:pPr marL="285750" indent="-285750">
              <a:buFont typeface="Arial,Sans-Serif"/>
              <a:buChar char="•"/>
            </a:pPr>
            <a:r>
              <a:rPr lang="en-US" sz="2800" dirty="0">
                <a:latin typeface="Arial"/>
                <a:cs typeface="Arial"/>
              </a:rPr>
              <a:t>8 female (40%)</a:t>
            </a:r>
          </a:p>
          <a:p>
            <a:endParaRPr lang="en-US" sz="2800" dirty="0">
              <a:latin typeface="Arial"/>
              <a:cs typeface="Arial"/>
            </a:endParaRPr>
          </a:p>
          <a:p>
            <a:pPr marL="285750" indent="-285750">
              <a:buFont typeface="Arial,Sans-Serif"/>
              <a:buChar char="•"/>
            </a:pPr>
            <a:r>
              <a:rPr lang="en-US" sz="2800" dirty="0">
                <a:latin typeface="Arial"/>
                <a:cs typeface="Arial"/>
              </a:rPr>
              <a:t>Grades K-2: 12 participants (60%)</a:t>
            </a:r>
          </a:p>
          <a:p>
            <a:pPr marL="285750" indent="-285750">
              <a:buFont typeface="Arial,Sans-Serif"/>
              <a:buChar char="•"/>
            </a:pPr>
            <a:r>
              <a:rPr lang="en-US" sz="2800" dirty="0">
                <a:latin typeface="Arial"/>
                <a:cs typeface="Arial"/>
              </a:rPr>
              <a:t>Grades 3-5: 8 participants (40%)</a:t>
            </a:r>
          </a:p>
          <a:p>
            <a:pPr marL="285750" indent="-285750">
              <a:buFont typeface="Arial,Sans-Serif"/>
              <a:buChar char="•"/>
            </a:pPr>
            <a:endParaRPr lang="en-US" sz="2800" dirty="0">
              <a:latin typeface="Arial"/>
              <a:cs typeface="Arial"/>
            </a:endParaRPr>
          </a:p>
          <a:p>
            <a:pPr marL="285750" indent="-285750">
              <a:buFont typeface="Arial,Sans-Serif"/>
              <a:buChar char="•"/>
            </a:pPr>
            <a:r>
              <a:rPr lang="en-US" sz="2800" dirty="0">
                <a:latin typeface="Arial"/>
                <a:cs typeface="Arial"/>
              </a:rPr>
              <a:t>10 students (50%) were involved in extracurricular sports.</a:t>
            </a:r>
          </a:p>
          <a:p>
            <a:pPr marL="285750" indent="-285750">
              <a:buFont typeface="Arial,Sans-Serif"/>
              <a:buChar char="•"/>
            </a:pPr>
            <a:r>
              <a:rPr lang="en-US" sz="2800" dirty="0">
                <a:latin typeface="Arial"/>
                <a:cs typeface="Arial"/>
              </a:rPr>
              <a:t>0 participants had participated in a creative occupations program.</a:t>
            </a:r>
          </a:p>
          <a:p>
            <a:pPr marL="285750" indent="-285750">
              <a:buFont typeface="Arial,Sans-Serif"/>
              <a:buChar char="•"/>
            </a:pPr>
            <a:r>
              <a:rPr lang="en-US" sz="2800" dirty="0">
                <a:latin typeface="Arial"/>
                <a:cs typeface="Arial"/>
              </a:rPr>
              <a:t>20 participants (100%) reported they would participate again. </a:t>
            </a:r>
          </a:p>
          <a:p>
            <a:pPr marL="285750" indent="-285750">
              <a:buFont typeface="Arial,Sans-Serif"/>
              <a:buChar char="•"/>
            </a:pPr>
            <a:endParaRPr lang="en-US" sz="2800" dirty="0">
              <a:latin typeface="Arial"/>
              <a:cs typeface="Arial"/>
            </a:endParaRPr>
          </a:p>
          <a:p>
            <a:pPr marL="285750" indent="-285750">
              <a:buFont typeface="Arial,Sans-Serif"/>
              <a:buChar char="•"/>
            </a:pPr>
            <a:r>
              <a:rPr lang="en-US" sz="2800" dirty="0">
                <a:latin typeface="Arial"/>
                <a:cs typeface="Arial"/>
              </a:rPr>
              <a:t>Significant increase in frequency of positive emotions (happy, excited, loved, safe).</a:t>
            </a:r>
          </a:p>
          <a:p>
            <a:pPr marL="285750" indent="-285750">
              <a:buFont typeface="Arial,Sans-Serif"/>
              <a:buChar char="•"/>
            </a:pPr>
            <a:r>
              <a:rPr lang="en-US" sz="2800" dirty="0">
                <a:latin typeface="Arial"/>
                <a:cs typeface="Arial"/>
              </a:rPr>
              <a:t>Significant decrease in frequency of challenging emotions (sad, lonely, mad, worried). </a:t>
            </a:r>
            <a:endParaRPr lang="en-US"/>
          </a:p>
          <a:p>
            <a:pPr marL="285750" indent="-285750">
              <a:buFont typeface="Arial,Sans-Serif"/>
              <a:buChar char="•"/>
            </a:pPr>
            <a:r>
              <a:rPr lang="en-US" sz="2800" dirty="0">
                <a:latin typeface="Arial"/>
                <a:cs typeface="Arial"/>
              </a:rPr>
              <a:t>No significant change in relationships, however higher number of participants reported possessing all 3  relationships (friend, teacher, and family member they can trust) post study. </a:t>
            </a:r>
            <a:endParaRPr lang="en-US" sz="2800"/>
          </a:p>
        </p:txBody>
      </p:sp>
      <p:sp>
        <p:nvSpPr>
          <p:cNvPr id="12" name="TextBox 11">
            <a:extLst>
              <a:ext uri="{FF2B5EF4-FFF2-40B4-BE49-F238E27FC236}">
                <a16:creationId xmlns:a16="http://schemas.microsoft.com/office/drawing/2014/main" id="{BFBF3147-7FEE-5328-F091-89D1F9593712}"/>
              </a:ext>
            </a:extLst>
          </p:cNvPr>
          <p:cNvSpPr txBox="1"/>
          <p:nvPr/>
        </p:nvSpPr>
        <p:spPr>
          <a:xfrm>
            <a:off x="14956547" y="26063299"/>
            <a:ext cx="13866321" cy="39908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0"/>
              </a:spcBef>
              <a:spcAft>
                <a:spcPts val="100"/>
              </a:spcAft>
            </a:pPr>
            <a:r>
              <a:rPr lang="en-US" sz="2800" b="1" u="sng" dirty="0">
                <a:latin typeface="Arial"/>
                <a:cs typeface="Arial"/>
              </a:rPr>
              <a:t>Survey Results: </a:t>
            </a:r>
            <a:endParaRPr lang="en-US" dirty="0"/>
          </a:p>
          <a:p>
            <a:pPr marL="457200" indent="-457200">
              <a:spcBef>
                <a:spcPts val="0"/>
              </a:spcBef>
              <a:spcAft>
                <a:spcPts val="100"/>
              </a:spcAft>
              <a:buFont typeface="Arial"/>
              <a:buChar char="•"/>
            </a:pPr>
            <a:r>
              <a:rPr lang="en-US" sz="2800" dirty="0">
                <a:latin typeface="Arial"/>
                <a:cs typeface="Arial"/>
              </a:rPr>
              <a:t>All students reported they would participate in a creative occupations program </a:t>
            </a:r>
            <a:r>
              <a:rPr lang="en-US" sz="2800">
                <a:latin typeface="Arial"/>
                <a:cs typeface="Arial"/>
              </a:rPr>
              <a:t>again. </a:t>
            </a:r>
            <a:endParaRPr lang="en-US"/>
          </a:p>
          <a:p>
            <a:pPr marL="457200" indent="-457200">
              <a:spcBef>
                <a:spcPts val="0"/>
              </a:spcBef>
              <a:spcAft>
                <a:spcPts val="100"/>
              </a:spcAft>
              <a:buFont typeface="Arial"/>
              <a:buChar char="•"/>
            </a:pPr>
            <a:r>
              <a:rPr lang="en-US" sz="2800" dirty="0">
                <a:latin typeface="Arial"/>
                <a:cs typeface="Arial"/>
              </a:rPr>
              <a:t>Qualitative data shows great participant support for the program with positive </a:t>
            </a:r>
            <a:r>
              <a:rPr lang="en-US" sz="2800">
                <a:latin typeface="Arial"/>
                <a:cs typeface="Arial"/>
              </a:rPr>
              <a:t>themes regarding the study. </a:t>
            </a:r>
            <a:endParaRPr lang="en-US">
              <a:latin typeface="Arial"/>
              <a:cs typeface="Arial"/>
            </a:endParaRPr>
          </a:p>
          <a:p>
            <a:pPr marL="457200" indent="-457200">
              <a:spcBef>
                <a:spcPts val="0"/>
              </a:spcBef>
              <a:spcAft>
                <a:spcPts val="100"/>
              </a:spcAft>
              <a:buFont typeface="Arial"/>
              <a:buChar char="•"/>
            </a:pPr>
            <a:r>
              <a:rPr lang="en-US" sz="2800">
                <a:latin typeface="Arial"/>
                <a:cs typeface="Arial"/>
              </a:rPr>
              <a:t>Qualitative data through interviews show increase in support and </a:t>
            </a:r>
            <a:r>
              <a:rPr lang="en-US" sz="2800" dirty="0">
                <a:latin typeface="Arial"/>
                <a:cs typeface="Arial"/>
              </a:rPr>
              <a:t>relationships from peers throughout this program along with more participants reporting having more relationships post program. </a:t>
            </a:r>
            <a:endParaRPr lang="en-US">
              <a:latin typeface="Arial"/>
              <a:cs typeface="Arial"/>
            </a:endParaRPr>
          </a:p>
          <a:p>
            <a:pPr marL="342900" indent="-342900">
              <a:buFont typeface="Arial,Sans-Serif"/>
              <a:buChar char="•"/>
            </a:pPr>
            <a:endParaRPr lang="en-US" sz="2600" dirty="0">
              <a:cs typeface="Arial"/>
            </a:endParaRPr>
          </a:p>
        </p:txBody>
      </p:sp>
      <p:sp>
        <p:nvSpPr>
          <p:cNvPr id="14" name="TextBox 13">
            <a:extLst>
              <a:ext uri="{FF2B5EF4-FFF2-40B4-BE49-F238E27FC236}">
                <a16:creationId xmlns:a16="http://schemas.microsoft.com/office/drawing/2014/main" id="{82A63873-3813-AABD-97A5-293C6A93A4C5}"/>
              </a:ext>
            </a:extLst>
          </p:cNvPr>
          <p:cNvSpPr txBox="1"/>
          <p:nvPr/>
        </p:nvSpPr>
        <p:spPr>
          <a:xfrm>
            <a:off x="29803849" y="7973225"/>
            <a:ext cx="13871726"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u="sng" dirty="0">
                <a:latin typeface="Arial"/>
                <a:cs typeface="Arial"/>
              </a:rPr>
              <a:t>Survey Results Continued: </a:t>
            </a:r>
          </a:p>
          <a:p>
            <a:pPr marL="457200" indent="-457200">
              <a:buFont typeface="Arial"/>
              <a:buChar char="•"/>
            </a:pPr>
            <a:r>
              <a:rPr lang="en-US" sz="2800" dirty="0">
                <a:latin typeface="Arial"/>
                <a:cs typeface="Arial"/>
              </a:rPr>
              <a:t>The overwhelming majority of responses reported feeling positive emotions </a:t>
            </a:r>
            <a:r>
              <a:rPr lang="en-US" sz="2800">
                <a:latin typeface="Arial"/>
                <a:cs typeface="Arial"/>
              </a:rPr>
              <a:t>(happy, excited, fun) when asked about the program. </a:t>
            </a:r>
          </a:p>
          <a:p>
            <a:pPr marL="342900" indent="-342900">
              <a:buFont typeface="Arial,Sans-Serif"/>
              <a:buChar char="•"/>
            </a:pPr>
            <a:r>
              <a:rPr lang="en-US" sz="2800" dirty="0">
                <a:latin typeface="Arial"/>
                <a:cs typeface="Arial"/>
              </a:rPr>
              <a:t>There was an overwhelming response favoring this program over other after-school programs.</a:t>
            </a:r>
            <a:endParaRPr lang="en-US" dirty="0"/>
          </a:p>
          <a:p>
            <a:endParaRPr lang="en-US" sz="2800" dirty="0">
              <a:latin typeface="Arial"/>
              <a:cs typeface="Arial"/>
            </a:endParaRPr>
          </a:p>
          <a:p>
            <a:r>
              <a:rPr lang="en-US" sz="2800" b="1" u="sng" dirty="0">
                <a:latin typeface="Arial"/>
                <a:cs typeface="Arial"/>
              </a:rPr>
              <a:t>Limitations and Areas of Improvement: </a:t>
            </a:r>
            <a:endParaRPr lang="en-US" sz="2800" dirty="0">
              <a:latin typeface="Arial"/>
              <a:cs typeface="Arial"/>
            </a:endParaRPr>
          </a:p>
          <a:p>
            <a:pPr marL="342900" indent="-342900">
              <a:buFont typeface="Arial,Sans-Serif"/>
              <a:buChar char="•"/>
            </a:pPr>
            <a:r>
              <a:rPr lang="en-US" sz="2800" dirty="0">
                <a:latin typeface="Arial"/>
                <a:cs typeface="Arial"/>
              </a:rPr>
              <a:t>Small sample size. </a:t>
            </a:r>
          </a:p>
          <a:p>
            <a:pPr marL="342900" indent="-342900">
              <a:buFont typeface="Arial,Sans-Serif"/>
              <a:buChar char="•"/>
            </a:pPr>
            <a:r>
              <a:rPr lang="en-US" sz="2800" dirty="0">
                <a:latin typeface="Arial"/>
                <a:cs typeface="Arial"/>
              </a:rPr>
              <a:t>Broaden study to more sites.</a:t>
            </a:r>
          </a:p>
          <a:p>
            <a:pPr marL="342900" indent="-342900">
              <a:buFont typeface="Arial,Sans-Serif"/>
              <a:buChar char="•"/>
            </a:pPr>
            <a:r>
              <a:rPr lang="en-US" sz="2800" dirty="0">
                <a:latin typeface="Arial"/>
                <a:cs typeface="Arial"/>
              </a:rPr>
              <a:t>Inconsistencies among participation due to absences or changed pick-up time. </a:t>
            </a:r>
          </a:p>
          <a:p>
            <a:pPr marL="342900" indent="-342900">
              <a:buFont typeface="Arial,Sans-Serif"/>
              <a:buChar char="•"/>
            </a:pPr>
            <a:r>
              <a:rPr lang="en-US" sz="2800" dirty="0">
                <a:latin typeface="Arial"/>
                <a:cs typeface="Arial"/>
              </a:rPr>
              <a:t>Social desirability response bias as Principal Investigator led group and distributed surveys. </a:t>
            </a:r>
            <a:endParaRPr lang="en-US" sz="2800" dirty="0">
              <a:latin typeface="Arial"/>
            </a:endParaRPr>
          </a:p>
        </p:txBody>
      </p:sp>
      <p:pic>
        <p:nvPicPr>
          <p:cNvPr id="22" name="Picture 21" descr="A graph of blue and white bars&#10;&#10;Description automatically generated">
            <a:extLst>
              <a:ext uri="{FF2B5EF4-FFF2-40B4-BE49-F238E27FC236}">
                <a16:creationId xmlns:a16="http://schemas.microsoft.com/office/drawing/2014/main" id="{B4F4DDEB-0D18-97AC-8699-4358602E7B63}"/>
              </a:ext>
            </a:extLst>
          </p:cNvPr>
          <p:cNvPicPr>
            <a:picLocks noChangeAspect="1"/>
          </p:cNvPicPr>
          <p:nvPr/>
        </p:nvPicPr>
        <p:blipFill rotWithShape="1">
          <a:blip r:embed="rId8"/>
          <a:srcRect l="3691" t="12474" r="2796" b="14201"/>
          <a:stretch/>
        </p:blipFill>
        <p:spPr>
          <a:xfrm>
            <a:off x="14626613" y="15781881"/>
            <a:ext cx="14675319" cy="8850548"/>
          </a:xfrm>
          <a:prstGeom prst="rect">
            <a:avLst/>
          </a:prstGeom>
        </p:spPr>
      </p:pic>
    </p:spTree>
    <p:extLst>
      <p:ext uri="{BB962C8B-B14F-4D97-AF65-F5344CB8AC3E}">
        <p14:creationId xmlns:p14="http://schemas.microsoft.com/office/powerpoint/2010/main" val="2836588674"/>
      </p:ext>
    </p:extLst>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1171</TotalTime>
  <Words>1000</Words>
  <Application>Microsoft Macintosh PowerPoint</Application>
  <PresentationFormat>Custom</PresentationFormat>
  <Paragraphs>91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Arial,Sans-Serif</vt:lpstr>
      <vt:lpstr>Calibri</vt:lpstr>
      <vt:lpstr>Times New Roman</vt:lpstr>
      <vt:lpstr>Watermark</vt:lpstr>
      <vt:lpstr>The Implementation of a Creative Occupations After-School Program Within Rural Elementary Schools Grace G. Elliott, OTS; Hon K. Yuen, Ph.D., OTR/L Department of Occupational Therapy  |  University of Alabama at Birmingham Sandra Groger, OTD, OTR/L |  Limestone County School System</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Emily Delzell</cp:lastModifiedBy>
  <cp:revision>604</cp:revision>
  <dcterms:created xsi:type="dcterms:W3CDTF">2012-03-16T13:05:22Z</dcterms:created>
  <dcterms:modified xsi:type="dcterms:W3CDTF">2024-06-26T18:45:16Z</dcterms:modified>
</cp:coreProperties>
</file>