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35"/>
    <p:restoredTop sz="94655"/>
  </p:normalViewPr>
  <p:slideViewPr>
    <p:cSldViewPr snapToObjects="1" showGuides="1">
      <p:cViewPr>
        <p:scale>
          <a:sx n="37" d="100"/>
          <a:sy n="37" d="100"/>
        </p:scale>
        <p:origin x="176" y="200"/>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madisongaston/Desktop/Capstone%20Things/graphs%20for%20poster%20.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800" dirty="0"/>
              <a:t>Delphi Round 1 and 2 Content Validity Ratios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Sheet3!$B$1</c:f>
              <c:strCache>
                <c:ptCount val="1"/>
                <c:pt idx="0">
                  <c:v>Delphi 1 Results</c:v>
                </c:pt>
              </c:strCache>
            </c:strRef>
          </c:tx>
          <c:spPr>
            <a:solidFill>
              <a:schemeClr val="accent3"/>
            </a:solidFill>
            <a:ln>
              <a:noFill/>
            </a:ln>
            <a:effectLst/>
          </c:spPr>
          <c:invertIfNegative val="0"/>
          <c:cat>
            <c:numRef>
              <c:f>Sheet3!$A$2:$A$27</c:f>
              <c:numCache>
                <c:formatCode>General</c:formatCode>
                <c:ptCount val="26"/>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numCache>
            </c:numRef>
          </c:cat>
          <c:val>
            <c:numRef>
              <c:f>Sheet3!$B$2:$B$27</c:f>
              <c:numCache>
                <c:formatCode>General</c:formatCode>
                <c:ptCount val="26"/>
                <c:pt idx="0">
                  <c:v>0.33</c:v>
                </c:pt>
                <c:pt idx="1">
                  <c:v>-0.56000000000000005</c:v>
                </c:pt>
                <c:pt idx="2">
                  <c:v>0.56000000000000005</c:v>
                </c:pt>
                <c:pt idx="3">
                  <c:v>1</c:v>
                </c:pt>
                <c:pt idx="4">
                  <c:v>0.77</c:v>
                </c:pt>
                <c:pt idx="5">
                  <c:v>1</c:v>
                </c:pt>
                <c:pt idx="6">
                  <c:v>0.33</c:v>
                </c:pt>
                <c:pt idx="7">
                  <c:v>-0.56000000000000005</c:v>
                </c:pt>
                <c:pt idx="8">
                  <c:v>0.11</c:v>
                </c:pt>
                <c:pt idx="9">
                  <c:v>1</c:v>
                </c:pt>
                <c:pt idx="10">
                  <c:v>0.77</c:v>
                </c:pt>
                <c:pt idx="11">
                  <c:v>0.77</c:v>
                </c:pt>
                <c:pt idx="12">
                  <c:v>0.77</c:v>
                </c:pt>
                <c:pt idx="13">
                  <c:v>0.56000000000000005</c:v>
                </c:pt>
                <c:pt idx="14">
                  <c:v>0.77</c:v>
                </c:pt>
                <c:pt idx="15">
                  <c:v>-0.11</c:v>
                </c:pt>
                <c:pt idx="16">
                  <c:v>0.33</c:v>
                </c:pt>
                <c:pt idx="17">
                  <c:v>0.56000000000000005</c:v>
                </c:pt>
                <c:pt idx="18">
                  <c:v>0.11</c:v>
                </c:pt>
                <c:pt idx="19">
                  <c:v>0.33</c:v>
                </c:pt>
                <c:pt idx="20">
                  <c:v>-0.11</c:v>
                </c:pt>
                <c:pt idx="21">
                  <c:v>-0.77</c:v>
                </c:pt>
                <c:pt idx="22">
                  <c:v>1</c:v>
                </c:pt>
                <c:pt idx="23">
                  <c:v>1</c:v>
                </c:pt>
                <c:pt idx="24">
                  <c:v>0.56000000000000005</c:v>
                </c:pt>
                <c:pt idx="25">
                  <c:v>1</c:v>
                </c:pt>
              </c:numCache>
            </c:numRef>
          </c:val>
          <c:extLst>
            <c:ext xmlns:c16="http://schemas.microsoft.com/office/drawing/2014/chart" uri="{C3380CC4-5D6E-409C-BE32-E72D297353CC}">
              <c16:uniqueId val="{00000000-9651-F942-A743-0B21BF7212FE}"/>
            </c:ext>
          </c:extLst>
        </c:ser>
        <c:ser>
          <c:idx val="1"/>
          <c:order val="1"/>
          <c:tx>
            <c:strRef>
              <c:f>Sheet3!$C$1</c:f>
              <c:strCache>
                <c:ptCount val="1"/>
                <c:pt idx="0">
                  <c:v>Delphi 2 Results </c:v>
                </c:pt>
              </c:strCache>
            </c:strRef>
          </c:tx>
          <c:spPr>
            <a:solidFill>
              <a:schemeClr val="accent5"/>
            </a:solidFill>
            <a:ln>
              <a:noFill/>
            </a:ln>
            <a:effectLst/>
          </c:spPr>
          <c:invertIfNegative val="0"/>
          <c:cat>
            <c:numRef>
              <c:f>Sheet3!$A$2:$A$27</c:f>
              <c:numCache>
                <c:formatCode>General</c:formatCode>
                <c:ptCount val="26"/>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numCache>
            </c:numRef>
          </c:cat>
          <c:val>
            <c:numRef>
              <c:f>Sheet3!$C$2:$C$27</c:f>
              <c:numCache>
                <c:formatCode>General</c:formatCode>
                <c:ptCount val="26"/>
                <c:pt idx="0">
                  <c:v>1</c:v>
                </c:pt>
                <c:pt idx="2">
                  <c:v>1</c:v>
                </c:pt>
                <c:pt idx="6">
                  <c:v>1</c:v>
                </c:pt>
                <c:pt idx="8">
                  <c:v>1</c:v>
                </c:pt>
                <c:pt idx="13">
                  <c:v>1</c:v>
                </c:pt>
                <c:pt idx="16">
                  <c:v>1</c:v>
                </c:pt>
                <c:pt idx="17">
                  <c:v>1</c:v>
                </c:pt>
                <c:pt idx="18">
                  <c:v>1</c:v>
                </c:pt>
                <c:pt idx="19">
                  <c:v>0.6</c:v>
                </c:pt>
                <c:pt idx="24">
                  <c:v>1</c:v>
                </c:pt>
              </c:numCache>
            </c:numRef>
          </c:val>
          <c:extLst>
            <c:ext xmlns:c16="http://schemas.microsoft.com/office/drawing/2014/chart" uri="{C3380CC4-5D6E-409C-BE32-E72D297353CC}">
              <c16:uniqueId val="{00000001-9651-F942-A743-0B21BF7212FE}"/>
            </c:ext>
          </c:extLst>
        </c:ser>
        <c:dLbls>
          <c:showLegendKey val="0"/>
          <c:showVal val="0"/>
          <c:showCatName val="0"/>
          <c:showSerName val="0"/>
          <c:showPercent val="0"/>
          <c:showBubbleSize val="0"/>
        </c:dLbls>
        <c:gapWidth val="150"/>
        <c:axId val="1220887871"/>
        <c:axId val="1083450639"/>
      </c:barChart>
      <c:catAx>
        <c:axId val="1220887871"/>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2800" dirty="0"/>
                  <a:t>Item Numbers </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500" b="0" i="0" u="none" strike="noStrike" kern="1200" baseline="0">
                <a:solidFill>
                  <a:schemeClr val="tx1">
                    <a:lumMod val="65000"/>
                    <a:lumOff val="35000"/>
                  </a:schemeClr>
                </a:solidFill>
                <a:latin typeface="+mn-lt"/>
                <a:ea typeface="+mn-ea"/>
                <a:cs typeface="+mn-cs"/>
              </a:defRPr>
            </a:pPr>
            <a:endParaRPr lang="en-US"/>
          </a:p>
        </c:txPr>
        <c:crossAx val="1083450639"/>
        <c:crosses val="autoZero"/>
        <c:auto val="1"/>
        <c:lblAlgn val="ctr"/>
        <c:lblOffset val="100"/>
        <c:noMultiLvlLbl val="0"/>
      </c:catAx>
      <c:valAx>
        <c:axId val="108345063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r>
                  <a:rPr lang="en-US" sz="2800"/>
                  <a:t>Content Validity</a:t>
                </a:r>
                <a:r>
                  <a:rPr lang="en-US" sz="2800" baseline="0"/>
                  <a:t> Ratios</a:t>
                </a:r>
                <a:endParaRPr lang="en-US" sz="2800"/>
              </a:p>
            </c:rich>
          </c:tx>
          <c:overlay val="0"/>
          <c:spPr>
            <a:noFill/>
            <a:ln>
              <a:noFill/>
            </a:ln>
            <a:effectLst/>
          </c:spPr>
          <c:txPr>
            <a:bodyPr rot="-54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20887871"/>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2500" b="0" i="0" u="none" strike="noStrike" kern="1200" baseline="0">
                <a:solidFill>
                  <a:schemeClr val="tx1">
                    <a:lumMod val="65000"/>
                    <a:lumOff val="3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2500" b="0" i="0" u="none" strike="noStrike" kern="1200" baseline="0">
                <a:solidFill>
                  <a:schemeClr val="tx1">
                    <a:lumMod val="65000"/>
                    <a:lumOff val="35000"/>
                  </a:schemeClr>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66675" cmpd="sng">
      <a:solidFill>
        <a:schemeClr val="accent3"/>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B43628-03E7-5541-92A7-EAA1B86DE2CF}" type="doc">
      <dgm:prSet loTypeId="urn:microsoft.com/office/officeart/2005/8/layout/hList1" loCatId="" qsTypeId="urn:microsoft.com/office/officeart/2005/8/quickstyle/simple1" qsCatId="simple" csTypeId="urn:microsoft.com/office/officeart/2005/8/colors/accent3_5" csCatId="accent3" phldr="1"/>
      <dgm:spPr/>
      <dgm:t>
        <a:bodyPr/>
        <a:lstStyle/>
        <a:p>
          <a:endParaRPr lang="en-US"/>
        </a:p>
      </dgm:t>
    </dgm:pt>
    <dgm:pt modelId="{D17C7190-D421-FA4B-8BD4-93B4E150AAB7}">
      <dgm:prSet phldrT="[Text]"/>
      <dgm:spPr/>
      <dgm:t>
        <a:bodyPr/>
        <a:lstStyle/>
        <a:p>
          <a:r>
            <a:rPr lang="en-US" dirty="0"/>
            <a:t>Implications for OT Practice </a:t>
          </a:r>
        </a:p>
      </dgm:t>
    </dgm:pt>
    <dgm:pt modelId="{785B48EC-9699-DA4E-AB77-5F8DCF374C68}" type="parTrans" cxnId="{43A95A35-7E91-1E49-84D1-1228111465E6}">
      <dgm:prSet/>
      <dgm:spPr/>
      <dgm:t>
        <a:bodyPr/>
        <a:lstStyle/>
        <a:p>
          <a:endParaRPr lang="en-US"/>
        </a:p>
      </dgm:t>
    </dgm:pt>
    <dgm:pt modelId="{6354136F-5991-A74F-A1F6-461F57C3432E}" type="sibTrans" cxnId="{43A95A35-7E91-1E49-84D1-1228111465E6}">
      <dgm:prSet/>
      <dgm:spPr/>
      <dgm:t>
        <a:bodyPr/>
        <a:lstStyle/>
        <a:p>
          <a:endParaRPr lang="en-US"/>
        </a:p>
      </dgm:t>
    </dgm:pt>
    <dgm:pt modelId="{59542131-AC52-D947-AD05-DAB0A783061C}">
      <dgm:prSet phldrT="[Text]"/>
      <dgm:spPr/>
      <dgm:t>
        <a:bodyPr/>
        <a:lstStyle/>
        <a:p>
          <a:r>
            <a:rPr lang="en-US" dirty="0"/>
            <a:t>use of the assessment to look for discrepancies in testing</a:t>
          </a:r>
        </a:p>
      </dgm:t>
    </dgm:pt>
    <dgm:pt modelId="{F343B287-FF15-6745-90ED-939E2212AB17}" type="parTrans" cxnId="{4FDDAC60-073C-8C47-9EF4-7B8E9EB04016}">
      <dgm:prSet/>
      <dgm:spPr/>
      <dgm:t>
        <a:bodyPr/>
        <a:lstStyle/>
        <a:p>
          <a:endParaRPr lang="en-US"/>
        </a:p>
      </dgm:t>
    </dgm:pt>
    <dgm:pt modelId="{0936A2E4-DD82-474A-8833-9B38AA87C05E}" type="sibTrans" cxnId="{4FDDAC60-073C-8C47-9EF4-7B8E9EB04016}">
      <dgm:prSet/>
      <dgm:spPr/>
      <dgm:t>
        <a:bodyPr/>
        <a:lstStyle/>
        <a:p>
          <a:endParaRPr lang="en-US"/>
        </a:p>
      </dgm:t>
    </dgm:pt>
    <dgm:pt modelId="{018A242C-7BF3-9F41-B3B6-D1BF2584EA69}">
      <dgm:prSet phldrT="[Text]"/>
      <dgm:spPr/>
      <dgm:t>
        <a:bodyPr/>
        <a:lstStyle/>
        <a:p>
          <a:r>
            <a:rPr lang="en-US" dirty="0"/>
            <a:t>Future Research </a:t>
          </a:r>
        </a:p>
      </dgm:t>
    </dgm:pt>
    <dgm:pt modelId="{0E8BB498-23CF-424B-ADD6-CF3112DBCB70}" type="parTrans" cxnId="{DDA06688-92BB-D740-AE87-5F5E79366315}">
      <dgm:prSet/>
      <dgm:spPr/>
      <dgm:t>
        <a:bodyPr/>
        <a:lstStyle/>
        <a:p>
          <a:endParaRPr lang="en-US"/>
        </a:p>
      </dgm:t>
    </dgm:pt>
    <dgm:pt modelId="{D7380DEB-3084-AE4C-8948-00847C2DEA56}" type="sibTrans" cxnId="{DDA06688-92BB-D740-AE87-5F5E79366315}">
      <dgm:prSet/>
      <dgm:spPr/>
      <dgm:t>
        <a:bodyPr/>
        <a:lstStyle/>
        <a:p>
          <a:endParaRPr lang="en-US"/>
        </a:p>
      </dgm:t>
    </dgm:pt>
    <dgm:pt modelId="{DC48AC69-9DFA-6F47-B9C4-D3E09B307FC5}">
      <dgm:prSet phldrT="[Text]"/>
      <dgm:spPr/>
      <dgm:t>
        <a:bodyPr/>
        <a:lstStyle/>
        <a:p>
          <a:r>
            <a:rPr lang="en-US" dirty="0"/>
            <a:t>Cognitive interviews to further validate  </a:t>
          </a:r>
        </a:p>
      </dgm:t>
    </dgm:pt>
    <dgm:pt modelId="{80C9DE43-6C3E-074A-9652-DE91F8B463A5}" type="parTrans" cxnId="{2936E65E-2CDB-C74E-BF98-E7D67B52D0F4}">
      <dgm:prSet/>
      <dgm:spPr/>
      <dgm:t>
        <a:bodyPr/>
        <a:lstStyle/>
        <a:p>
          <a:endParaRPr lang="en-US"/>
        </a:p>
      </dgm:t>
    </dgm:pt>
    <dgm:pt modelId="{2D5D82D5-D3D5-8F43-A527-D1789D89C46C}" type="sibTrans" cxnId="{2936E65E-2CDB-C74E-BF98-E7D67B52D0F4}">
      <dgm:prSet/>
      <dgm:spPr/>
      <dgm:t>
        <a:bodyPr/>
        <a:lstStyle/>
        <a:p>
          <a:endParaRPr lang="en-US"/>
        </a:p>
      </dgm:t>
    </dgm:pt>
    <dgm:pt modelId="{E6732949-EEA8-0143-85E4-839451C8B1B1}">
      <dgm:prSet phldrT="[Text]"/>
      <dgm:spPr/>
      <dgm:t>
        <a:bodyPr/>
        <a:lstStyle/>
        <a:p>
          <a:r>
            <a:rPr lang="en-US" dirty="0"/>
            <a:t>Pilot testing </a:t>
          </a:r>
        </a:p>
      </dgm:t>
    </dgm:pt>
    <dgm:pt modelId="{77C0693A-6383-1B42-84C4-7459556B2DE3}" type="parTrans" cxnId="{CD133CE1-7EC2-F144-A6CA-2B119AF15CAB}">
      <dgm:prSet/>
      <dgm:spPr/>
      <dgm:t>
        <a:bodyPr/>
        <a:lstStyle/>
        <a:p>
          <a:endParaRPr lang="en-US"/>
        </a:p>
      </dgm:t>
    </dgm:pt>
    <dgm:pt modelId="{FD4BB2BC-3D64-B440-B23C-DA4946806D08}" type="sibTrans" cxnId="{CD133CE1-7EC2-F144-A6CA-2B119AF15CAB}">
      <dgm:prSet/>
      <dgm:spPr/>
      <dgm:t>
        <a:bodyPr/>
        <a:lstStyle/>
        <a:p>
          <a:endParaRPr lang="en-US"/>
        </a:p>
      </dgm:t>
    </dgm:pt>
    <dgm:pt modelId="{8A122D14-8993-C241-AFB4-BF3A65450333}">
      <dgm:prSet phldrT="[Text]"/>
      <dgm:spPr/>
      <dgm:t>
        <a:bodyPr/>
        <a:lstStyle/>
        <a:p>
          <a:r>
            <a:rPr lang="en-US" dirty="0"/>
            <a:t>Study Limitations</a:t>
          </a:r>
        </a:p>
      </dgm:t>
    </dgm:pt>
    <dgm:pt modelId="{9EAF00F5-6589-BD45-AA76-6D900F3433A2}" type="parTrans" cxnId="{6D4CBA5D-0FED-9444-9ADD-C00028017340}">
      <dgm:prSet/>
      <dgm:spPr/>
      <dgm:t>
        <a:bodyPr/>
        <a:lstStyle/>
        <a:p>
          <a:endParaRPr lang="en-US"/>
        </a:p>
      </dgm:t>
    </dgm:pt>
    <dgm:pt modelId="{56B3956A-5770-9F44-84CB-40FE8F181D57}" type="sibTrans" cxnId="{6D4CBA5D-0FED-9444-9ADD-C00028017340}">
      <dgm:prSet/>
      <dgm:spPr/>
      <dgm:t>
        <a:bodyPr/>
        <a:lstStyle/>
        <a:p>
          <a:endParaRPr lang="en-US"/>
        </a:p>
      </dgm:t>
    </dgm:pt>
    <dgm:pt modelId="{A20F58B4-C5B8-DF4B-81A8-02E27DFAD7BF}">
      <dgm:prSet phldrT="[Text]"/>
      <dgm:spPr/>
      <dgm:t>
        <a:bodyPr/>
        <a:lstStyle/>
        <a:p>
          <a:r>
            <a:rPr lang="en-US" dirty="0"/>
            <a:t>Multiple rounds of review led to participant dropout </a:t>
          </a:r>
        </a:p>
      </dgm:t>
    </dgm:pt>
    <dgm:pt modelId="{EBA10179-E266-B544-9056-AE3FF99E8035}" type="parTrans" cxnId="{782F7C75-EF43-714D-B22C-772085D906C8}">
      <dgm:prSet/>
      <dgm:spPr/>
      <dgm:t>
        <a:bodyPr/>
        <a:lstStyle/>
        <a:p>
          <a:endParaRPr lang="en-US"/>
        </a:p>
      </dgm:t>
    </dgm:pt>
    <dgm:pt modelId="{11310DE6-55EF-1645-84A1-3BDF71290F09}" type="sibTrans" cxnId="{782F7C75-EF43-714D-B22C-772085D906C8}">
      <dgm:prSet/>
      <dgm:spPr/>
      <dgm:t>
        <a:bodyPr/>
        <a:lstStyle/>
        <a:p>
          <a:endParaRPr lang="en-US"/>
        </a:p>
      </dgm:t>
    </dgm:pt>
    <dgm:pt modelId="{71BA4BD2-E230-1F4C-8D1A-040C72255A39}">
      <dgm:prSet phldrT="[Text]"/>
      <dgm:spPr/>
      <dgm:t>
        <a:bodyPr/>
        <a:lstStyle/>
        <a:p>
          <a:r>
            <a:rPr lang="en-US" dirty="0"/>
            <a:t>Confusion regarding instructions</a:t>
          </a:r>
        </a:p>
      </dgm:t>
    </dgm:pt>
    <dgm:pt modelId="{2487B734-265B-364E-A8BB-08334F197F79}" type="parTrans" cxnId="{5F05C2A7-DD75-6F4A-A5EE-DA6586BEBC0E}">
      <dgm:prSet/>
      <dgm:spPr/>
      <dgm:t>
        <a:bodyPr/>
        <a:lstStyle/>
        <a:p>
          <a:endParaRPr lang="en-US"/>
        </a:p>
      </dgm:t>
    </dgm:pt>
    <dgm:pt modelId="{F3BBA827-11A8-8A40-AB91-5F90DDCB6BD2}" type="sibTrans" cxnId="{5F05C2A7-DD75-6F4A-A5EE-DA6586BEBC0E}">
      <dgm:prSet/>
      <dgm:spPr/>
      <dgm:t>
        <a:bodyPr/>
        <a:lstStyle/>
        <a:p>
          <a:endParaRPr lang="en-US"/>
        </a:p>
      </dgm:t>
    </dgm:pt>
    <dgm:pt modelId="{E85F02E3-8623-B848-934E-ADC2F764D4C0}">
      <dgm:prSet phldrT="[Text]"/>
      <dgm:spPr/>
      <dgm:t>
        <a:bodyPr/>
        <a:lstStyle/>
        <a:p>
          <a:r>
            <a:rPr lang="en-US" dirty="0"/>
            <a:t>Better advocacy and more accurate intervention planning</a:t>
          </a:r>
        </a:p>
      </dgm:t>
    </dgm:pt>
    <dgm:pt modelId="{1EEE83D9-36A8-EC44-89D6-6757584A1E6D}" type="parTrans" cxnId="{5D6D8B02-FE49-5A4D-9675-ECE7F4A7D7ED}">
      <dgm:prSet/>
      <dgm:spPr/>
      <dgm:t>
        <a:bodyPr/>
        <a:lstStyle/>
        <a:p>
          <a:endParaRPr lang="en-US"/>
        </a:p>
      </dgm:t>
    </dgm:pt>
    <dgm:pt modelId="{DB17A12A-348D-764A-99A5-6521B514CD75}" type="sibTrans" cxnId="{5D6D8B02-FE49-5A4D-9675-ECE7F4A7D7ED}">
      <dgm:prSet/>
      <dgm:spPr/>
      <dgm:t>
        <a:bodyPr/>
        <a:lstStyle/>
        <a:p>
          <a:endParaRPr lang="en-US"/>
        </a:p>
      </dgm:t>
    </dgm:pt>
    <dgm:pt modelId="{D05829E5-E0FC-8C4F-B1BC-8EA759B401C9}">
      <dgm:prSet phldrT="[Text]"/>
      <dgm:spPr/>
      <dgm:t>
        <a:bodyPr/>
        <a:lstStyle/>
        <a:p>
          <a:r>
            <a:rPr lang="en-US" dirty="0"/>
            <a:t>Cross validation with other assessments for the population</a:t>
          </a:r>
        </a:p>
      </dgm:t>
    </dgm:pt>
    <dgm:pt modelId="{91DB3859-8DE0-3148-A9C0-6FD3F61291B5}" type="parTrans" cxnId="{3BCE1E49-2B99-954A-9548-2F5B5C7EDECD}">
      <dgm:prSet/>
      <dgm:spPr/>
      <dgm:t>
        <a:bodyPr/>
        <a:lstStyle/>
        <a:p>
          <a:endParaRPr lang="en-US"/>
        </a:p>
      </dgm:t>
    </dgm:pt>
    <dgm:pt modelId="{3CEE4B53-E775-024F-AE01-1CCC559207D3}" type="sibTrans" cxnId="{3BCE1E49-2B99-954A-9548-2F5B5C7EDECD}">
      <dgm:prSet/>
      <dgm:spPr/>
      <dgm:t>
        <a:bodyPr/>
        <a:lstStyle/>
        <a:p>
          <a:endParaRPr lang="en-US"/>
        </a:p>
      </dgm:t>
    </dgm:pt>
    <dgm:pt modelId="{B3B2D752-5B76-5543-829F-1727527FCB2B}" type="pres">
      <dgm:prSet presAssocID="{F8B43628-03E7-5541-92A7-EAA1B86DE2CF}" presName="Name0" presStyleCnt="0">
        <dgm:presLayoutVars>
          <dgm:dir/>
          <dgm:animLvl val="lvl"/>
          <dgm:resizeHandles val="exact"/>
        </dgm:presLayoutVars>
      </dgm:prSet>
      <dgm:spPr/>
    </dgm:pt>
    <dgm:pt modelId="{A585EF0A-829A-C141-A40D-0A57A7DA3A9B}" type="pres">
      <dgm:prSet presAssocID="{D17C7190-D421-FA4B-8BD4-93B4E150AAB7}" presName="composite" presStyleCnt="0"/>
      <dgm:spPr/>
    </dgm:pt>
    <dgm:pt modelId="{B02DA314-FDE0-A149-A5AE-CEF181871F4C}" type="pres">
      <dgm:prSet presAssocID="{D17C7190-D421-FA4B-8BD4-93B4E150AAB7}" presName="parTx" presStyleLbl="alignNode1" presStyleIdx="0" presStyleCnt="3">
        <dgm:presLayoutVars>
          <dgm:chMax val="0"/>
          <dgm:chPref val="0"/>
          <dgm:bulletEnabled val="1"/>
        </dgm:presLayoutVars>
      </dgm:prSet>
      <dgm:spPr/>
    </dgm:pt>
    <dgm:pt modelId="{19CF52A4-664A-C449-9E76-17D02D16F009}" type="pres">
      <dgm:prSet presAssocID="{D17C7190-D421-FA4B-8BD4-93B4E150AAB7}" presName="desTx" presStyleLbl="alignAccFollowNode1" presStyleIdx="0" presStyleCnt="3">
        <dgm:presLayoutVars>
          <dgm:bulletEnabled val="1"/>
        </dgm:presLayoutVars>
      </dgm:prSet>
      <dgm:spPr/>
    </dgm:pt>
    <dgm:pt modelId="{5D8AE924-F922-F04A-AD72-B3E40D73AFFE}" type="pres">
      <dgm:prSet presAssocID="{6354136F-5991-A74F-A1F6-461F57C3432E}" presName="space" presStyleCnt="0"/>
      <dgm:spPr/>
    </dgm:pt>
    <dgm:pt modelId="{66BB4E31-25F3-CB4D-8F6A-E2940DCE40B4}" type="pres">
      <dgm:prSet presAssocID="{018A242C-7BF3-9F41-B3B6-D1BF2584EA69}" presName="composite" presStyleCnt="0"/>
      <dgm:spPr/>
    </dgm:pt>
    <dgm:pt modelId="{55B7EFFC-D006-B141-934D-BF33C65FFB2F}" type="pres">
      <dgm:prSet presAssocID="{018A242C-7BF3-9F41-B3B6-D1BF2584EA69}" presName="parTx" presStyleLbl="alignNode1" presStyleIdx="1" presStyleCnt="3">
        <dgm:presLayoutVars>
          <dgm:chMax val="0"/>
          <dgm:chPref val="0"/>
          <dgm:bulletEnabled val="1"/>
        </dgm:presLayoutVars>
      </dgm:prSet>
      <dgm:spPr/>
    </dgm:pt>
    <dgm:pt modelId="{E95A9A75-179C-EB4C-91FF-DFE078F0B71F}" type="pres">
      <dgm:prSet presAssocID="{018A242C-7BF3-9F41-B3B6-D1BF2584EA69}" presName="desTx" presStyleLbl="alignAccFollowNode1" presStyleIdx="1" presStyleCnt="3">
        <dgm:presLayoutVars>
          <dgm:bulletEnabled val="1"/>
        </dgm:presLayoutVars>
      </dgm:prSet>
      <dgm:spPr/>
    </dgm:pt>
    <dgm:pt modelId="{77D356EF-7FCD-6B40-AD7D-66B32E35DFB3}" type="pres">
      <dgm:prSet presAssocID="{D7380DEB-3084-AE4C-8948-00847C2DEA56}" presName="space" presStyleCnt="0"/>
      <dgm:spPr/>
    </dgm:pt>
    <dgm:pt modelId="{3625FDBB-1996-CF44-AEFE-EE29E2861787}" type="pres">
      <dgm:prSet presAssocID="{8A122D14-8993-C241-AFB4-BF3A65450333}" presName="composite" presStyleCnt="0"/>
      <dgm:spPr/>
    </dgm:pt>
    <dgm:pt modelId="{BF406577-3D07-BA40-8023-35CC182C51EA}" type="pres">
      <dgm:prSet presAssocID="{8A122D14-8993-C241-AFB4-BF3A65450333}" presName="parTx" presStyleLbl="alignNode1" presStyleIdx="2" presStyleCnt="3">
        <dgm:presLayoutVars>
          <dgm:chMax val="0"/>
          <dgm:chPref val="0"/>
          <dgm:bulletEnabled val="1"/>
        </dgm:presLayoutVars>
      </dgm:prSet>
      <dgm:spPr/>
    </dgm:pt>
    <dgm:pt modelId="{BFF1EF1C-3AFD-304A-9D03-51153CAE99EB}" type="pres">
      <dgm:prSet presAssocID="{8A122D14-8993-C241-AFB4-BF3A65450333}" presName="desTx" presStyleLbl="alignAccFollowNode1" presStyleIdx="2" presStyleCnt="3">
        <dgm:presLayoutVars>
          <dgm:bulletEnabled val="1"/>
        </dgm:presLayoutVars>
      </dgm:prSet>
      <dgm:spPr/>
    </dgm:pt>
  </dgm:ptLst>
  <dgm:cxnLst>
    <dgm:cxn modelId="{5D6D8B02-FE49-5A4D-9675-ECE7F4A7D7ED}" srcId="{D17C7190-D421-FA4B-8BD4-93B4E150AAB7}" destId="{E85F02E3-8623-B848-934E-ADC2F764D4C0}" srcOrd="1" destOrd="0" parTransId="{1EEE83D9-36A8-EC44-89D6-6757584A1E6D}" sibTransId="{DB17A12A-348D-764A-99A5-6521B514CD75}"/>
    <dgm:cxn modelId="{3CB58C29-43AB-0E43-A11E-1612CDFCA465}" type="presOf" srcId="{8A122D14-8993-C241-AFB4-BF3A65450333}" destId="{BF406577-3D07-BA40-8023-35CC182C51EA}" srcOrd="0" destOrd="0" presId="urn:microsoft.com/office/officeart/2005/8/layout/hList1"/>
    <dgm:cxn modelId="{43A95A35-7E91-1E49-84D1-1228111465E6}" srcId="{F8B43628-03E7-5541-92A7-EAA1B86DE2CF}" destId="{D17C7190-D421-FA4B-8BD4-93B4E150AAB7}" srcOrd="0" destOrd="0" parTransId="{785B48EC-9699-DA4E-AB77-5F8DCF374C68}" sibTransId="{6354136F-5991-A74F-A1F6-461F57C3432E}"/>
    <dgm:cxn modelId="{E54E5C37-9AD4-5245-9520-D9A1C161353F}" type="presOf" srcId="{DC48AC69-9DFA-6F47-B9C4-D3E09B307FC5}" destId="{E95A9A75-179C-EB4C-91FF-DFE078F0B71F}" srcOrd="0" destOrd="0" presId="urn:microsoft.com/office/officeart/2005/8/layout/hList1"/>
    <dgm:cxn modelId="{3BCE1E49-2B99-954A-9548-2F5B5C7EDECD}" srcId="{018A242C-7BF3-9F41-B3B6-D1BF2584EA69}" destId="{D05829E5-E0FC-8C4F-B1BC-8EA759B401C9}" srcOrd="2" destOrd="0" parTransId="{91DB3859-8DE0-3148-A9C0-6FD3F61291B5}" sibTransId="{3CEE4B53-E775-024F-AE01-1CCC559207D3}"/>
    <dgm:cxn modelId="{6D4CBA5D-0FED-9444-9ADD-C00028017340}" srcId="{F8B43628-03E7-5541-92A7-EAA1B86DE2CF}" destId="{8A122D14-8993-C241-AFB4-BF3A65450333}" srcOrd="2" destOrd="0" parTransId="{9EAF00F5-6589-BD45-AA76-6D900F3433A2}" sibTransId="{56B3956A-5770-9F44-84CB-40FE8F181D57}"/>
    <dgm:cxn modelId="{10551F5E-9559-584E-851E-41247F36BC2D}" type="presOf" srcId="{A20F58B4-C5B8-DF4B-81A8-02E27DFAD7BF}" destId="{BFF1EF1C-3AFD-304A-9D03-51153CAE99EB}" srcOrd="0" destOrd="0" presId="urn:microsoft.com/office/officeart/2005/8/layout/hList1"/>
    <dgm:cxn modelId="{2936E65E-2CDB-C74E-BF98-E7D67B52D0F4}" srcId="{018A242C-7BF3-9F41-B3B6-D1BF2584EA69}" destId="{DC48AC69-9DFA-6F47-B9C4-D3E09B307FC5}" srcOrd="0" destOrd="0" parTransId="{80C9DE43-6C3E-074A-9652-DE91F8B463A5}" sibTransId="{2D5D82D5-D3D5-8F43-A527-D1789D89C46C}"/>
    <dgm:cxn modelId="{4FDDAC60-073C-8C47-9EF4-7B8E9EB04016}" srcId="{D17C7190-D421-FA4B-8BD4-93B4E150AAB7}" destId="{59542131-AC52-D947-AD05-DAB0A783061C}" srcOrd="0" destOrd="0" parTransId="{F343B287-FF15-6745-90ED-939E2212AB17}" sibTransId="{0936A2E4-DD82-474A-8833-9B38AA87C05E}"/>
    <dgm:cxn modelId="{E96FE674-CAB4-C04A-AC76-01F50E0DC3D6}" type="presOf" srcId="{E6732949-EEA8-0143-85E4-839451C8B1B1}" destId="{E95A9A75-179C-EB4C-91FF-DFE078F0B71F}" srcOrd="0" destOrd="1" presId="urn:microsoft.com/office/officeart/2005/8/layout/hList1"/>
    <dgm:cxn modelId="{782F7C75-EF43-714D-B22C-772085D906C8}" srcId="{8A122D14-8993-C241-AFB4-BF3A65450333}" destId="{A20F58B4-C5B8-DF4B-81A8-02E27DFAD7BF}" srcOrd="0" destOrd="0" parTransId="{EBA10179-E266-B544-9056-AE3FF99E8035}" sibTransId="{11310DE6-55EF-1645-84A1-3BDF71290F09}"/>
    <dgm:cxn modelId="{4247E877-D229-E747-BBE5-742212110A6A}" type="presOf" srcId="{E85F02E3-8623-B848-934E-ADC2F764D4C0}" destId="{19CF52A4-664A-C449-9E76-17D02D16F009}" srcOrd="0" destOrd="1" presId="urn:microsoft.com/office/officeart/2005/8/layout/hList1"/>
    <dgm:cxn modelId="{DDA06688-92BB-D740-AE87-5F5E79366315}" srcId="{F8B43628-03E7-5541-92A7-EAA1B86DE2CF}" destId="{018A242C-7BF3-9F41-B3B6-D1BF2584EA69}" srcOrd="1" destOrd="0" parTransId="{0E8BB498-23CF-424B-ADD6-CF3112DBCB70}" sibTransId="{D7380DEB-3084-AE4C-8948-00847C2DEA56}"/>
    <dgm:cxn modelId="{ED5F0197-CCDB-6740-A336-3ECC533D7783}" type="presOf" srcId="{F8B43628-03E7-5541-92A7-EAA1B86DE2CF}" destId="{B3B2D752-5B76-5543-829F-1727527FCB2B}" srcOrd="0" destOrd="0" presId="urn:microsoft.com/office/officeart/2005/8/layout/hList1"/>
    <dgm:cxn modelId="{5F05C2A7-DD75-6F4A-A5EE-DA6586BEBC0E}" srcId="{8A122D14-8993-C241-AFB4-BF3A65450333}" destId="{71BA4BD2-E230-1F4C-8D1A-040C72255A39}" srcOrd="1" destOrd="0" parTransId="{2487B734-265B-364E-A8BB-08334F197F79}" sibTransId="{F3BBA827-11A8-8A40-AB91-5F90DDCB6BD2}"/>
    <dgm:cxn modelId="{8C6043B3-30E5-3443-953E-E960CA410A6A}" type="presOf" srcId="{71BA4BD2-E230-1F4C-8D1A-040C72255A39}" destId="{BFF1EF1C-3AFD-304A-9D03-51153CAE99EB}" srcOrd="0" destOrd="1" presId="urn:microsoft.com/office/officeart/2005/8/layout/hList1"/>
    <dgm:cxn modelId="{3C446CB5-90C2-BB46-B30E-827D202AA9CD}" type="presOf" srcId="{D17C7190-D421-FA4B-8BD4-93B4E150AAB7}" destId="{B02DA314-FDE0-A149-A5AE-CEF181871F4C}" srcOrd="0" destOrd="0" presId="urn:microsoft.com/office/officeart/2005/8/layout/hList1"/>
    <dgm:cxn modelId="{4FB34ED1-D9DF-EA4D-AD88-543F62FE4511}" type="presOf" srcId="{D05829E5-E0FC-8C4F-B1BC-8EA759B401C9}" destId="{E95A9A75-179C-EB4C-91FF-DFE078F0B71F}" srcOrd="0" destOrd="2" presId="urn:microsoft.com/office/officeart/2005/8/layout/hList1"/>
    <dgm:cxn modelId="{CD133CE1-7EC2-F144-A6CA-2B119AF15CAB}" srcId="{018A242C-7BF3-9F41-B3B6-D1BF2584EA69}" destId="{E6732949-EEA8-0143-85E4-839451C8B1B1}" srcOrd="1" destOrd="0" parTransId="{77C0693A-6383-1B42-84C4-7459556B2DE3}" sibTransId="{FD4BB2BC-3D64-B440-B23C-DA4946806D08}"/>
    <dgm:cxn modelId="{2B6669E8-BEAA-454B-B0E8-5CEAF7A2156F}" type="presOf" srcId="{018A242C-7BF3-9F41-B3B6-D1BF2584EA69}" destId="{55B7EFFC-D006-B141-934D-BF33C65FFB2F}" srcOrd="0" destOrd="0" presId="urn:microsoft.com/office/officeart/2005/8/layout/hList1"/>
    <dgm:cxn modelId="{312028FB-B4EB-6941-A8A7-E7F538C5D684}" type="presOf" srcId="{59542131-AC52-D947-AD05-DAB0A783061C}" destId="{19CF52A4-664A-C449-9E76-17D02D16F009}" srcOrd="0" destOrd="0" presId="urn:microsoft.com/office/officeart/2005/8/layout/hList1"/>
    <dgm:cxn modelId="{A560A11C-B039-9645-B4EB-56438111796E}" type="presParOf" srcId="{B3B2D752-5B76-5543-829F-1727527FCB2B}" destId="{A585EF0A-829A-C141-A40D-0A57A7DA3A9B}" srcOrd="0" destOrd="0" presId="urn:microsoft.com/office/officeart/2005/8/layout/hList1"/>
    <dgm:cxn modelId="{9571FCBC-EAE5-7B4E-B7B8-7D8EDCF5179A}" type="presParOf" srcId="{A585EF0A-829A-C141-A40D-0A57A7DA3A9B}" destId="{B02DA314-FDE0-A149-A5AE-CEF181871F4C}" srcOrd="0" destOrd="0" presId="urn:microsoft.com/office/officeart/2005/8/layout/hList1"/>
    <dgm:cxn modelId="{5A788AC3-69A7-DD4B-9180-90A429D9C3DB}" type="presParOf" srcId="{A585EF0A-829A-C141-A40D-0A57A7DA3A9B}" destId="{19CF52A4-664A-C449-9E76-17D02D16F009}" srcOrd="1" destOrd="0" presId="urn:microsoft.com/office/officeart/2005/8/layout/hList1"/>
    <dgm:cxn modelId="{08C745C8-0403-7849-9DA0-3A366BD39EF4}" type="presParOf" srcId="{B3B2D752-5B76-5543-829F-1727527FCB2B}" destId="{5D8AE924-F922-F04A-AD72-B3E40D73AFFE}" srcOrd="1" destOrd="0" presId="urn:microsoft.com/office/officeart/2005/8/layout/hList1"/>
    <dgm:cxn modelId="{E0EE0558-1DC1-5C4B-9F3D-9BEE53306A0B}" type="presParOf" srcId="{B3B2D752-5B76-5543-829F-1727527FCB2B}" destId="{66BB4E31-25F3-CB4D-8F6A-E2940DCE40B4}" srcOrd="2" destOrd="0" presId="urn:microsoft.com/office/officeart/2005/8/layout/hList1"/>
    <dgm:cxn modelId="{6EF8B546-9A3B-3C49-BCE7-508A86414274}" type="presParOf" srcId="{66BB4E31-25F3-CB4D-8F6A-E2940DCE40B4}" destId="{55B7EFFC-D006-B141-934D-BF33C65FFB2F}" srcOrd="0" destOrd="0" presId="urn:microsoft.com/office/officeart/2005/8/layout/hList1"/>
    <dgm:cxn modelId="{86C64E80-A9AD-8247-A774-E96FC7F470CC}" type="presParOf" srcId="{66BB4E31-25F3-CB4D-8F6A-E2940DCE40B4}" destId="{E95A9A75-179C-EB4C-91FF-DFE078F0B71F}" srcOrd="1" destOrd="0" presId="urn:microsoft.com/office/officeart/2005/8/layout/hList1"/>
    <dgm:cxn modelId="{9267087C-5DF0-AA40-9E78-52DA0938811F}" type="presParOf" srcId="{B3B2D752-5B76-5543-829F-1727527FCB2B}" destId="{77D356EF-7FCD-6B40-AD7D-66B32E35DFB3}" srcOrd="3" destOrd="0" presId="urn:microsoft.com/office/officeart/2005/8/layout/hList1"/>
    <dgm:cxn modelId="{CEF87A85-259C-664C-9E6E-F46A90C99EE7}" type="presParOf" srcId="{B3B2D752-5B76-5543-829F-1727527FCB2B}" destId="{3625FDBB-1996-CF44-AEFE-EE29E2861787}" srcOrd="4" destOrd="0" presId="urn:microsoft.com/office/officeart/2005/8/layout/hList1"/>
    <dgm:cxn modelId="{881121BF-7C34-AB49-B3B9-80238159CC42}" type="presParOf" srcId="{3625FDBB-1996-CF44-AEFE-EE29E2861787}" destId="{BF406577-3D07-BA40-8023-35CC182C51EA}" srcOrd="0" destOrd="0" presId="urn:microsoft.com/office/officeart/2005/8/layout/hList1"/>
    <dgm:cxn modelId="{05943DF8-1C08-AE48-9855-20FBF8ACBAE2}" type="presParOf" srcId="{3625FDBB-1996-CF44-AEFE-EE29E2861787}" destId="{BFF1EF1C-3AFD-304A-9D03-51153CAE99EB}"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2DA314-FDE0-A149-A5AE-CEF181871F4C}">
      <dsp:nvSpPr>
        <dsp:cNvPr id="0" name=""/>
        <dsp:cNvSpPr/>
      </dsp:nvSpPr>
      <dsp:spPr>
        <a:xfrm>
          <a:off x="4005" y="192265"/>
          <a:ext cx="3905807" cy="1161871"/>
        </a:xfrm>
        <a:prstGeom prst="rect">
          <a:avLst/>
        </a:prstGeom>
        <a:solidFill>
          <a:schemeClr val="accent3">
            <a:alpha val="90000"/>
            <a:hueOff val="0"/>
            <a:satOff val="0"/>
            <a:lumOff val="0"/>
            <a:alphaOff val="0"/>
          </a:schemeClr>
        </a:solidFill>
        <a:ln w="25400" cap="flat" cmpd="sng" algn="ctr">
          <a:solidFill>
            <a:schemeClr val="accent3">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r>
            <a:rPr lang="en-US" sz="3200" kern="1200" dirty="0"/>
            <a:t>Implications for OT Practice </a:t>
          </a:r>
        </a:p>
      </dsp:txBody>
      <dsp:txXfrm>
        <a:off x="4005" y="192265"/>
        <a:ext cx="3905807" cy="1161871"/>
      </dsp:txXfrm>
    </dsp:sp>
    <dsp:sp modelId="{19CF52A4-664A-C449-9E76-17D02D16F009}">
      <dsp:nvSpPr>
        <dsp:cNvPr id="0" name=""/>
        <dsp:cNvSpPr/>
      </dsp:nvSpPr>
      <dsp:spPr>
        <a:xfrm>
          <a:off x="4005" y="1354137"/>
          <a:ext cx="3905807" cy="4257495"/>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70688" rIns="227584" bIns="256032" numCol="1" spcCol="1270" anchor="t" anchorCtr="0">
          <a:noAutofit/>
        </a:bodyPr>
        <a:lstStyle/>
        <a:p>
          <a:pPr marL="285750" lvl="1" indent="-285750" algn="l" defTabSz="1422400">
            <a:lnSpc>
              <a:spcPct val="90000"/>
            </a:lnSpc>
            <a:spcBef>
              <a:spcPct val="0"/>
            </a:spcBef>
            <a:spcAft>
              <a:spcPct val="15000"/>
            </a:spcAft>
            <a:buChar char="•"/>
          </a:pPr>
          <a:r>
            <a:rPr lang="en-US" sz="3200" kern="1200" dirty="0"/>
            <a:t>use of the assessment to look for discrepancies in testing</a:t>
          </a:r>
        </a:p>
        <a:p>
          <a:pPr marL="285750" lvl="1" indent="-285750" algn="l" defTabSz="1422400">
            <a:lnSpc>
              <a:spcPct val="90000"/>
            </a:lnSpc>
            <a:spcBef>
              <a:spcPct val="0"/>
            </a:spcBef>
            <a:spcAft>
              <a:spcPct val="15000"/>
            </a:spcAft>
            <a:buChar char="•"/>
          </a:pPr>
          <a:r>
            <a:rPr lang="en-US" sz="3200" kern="1200" dirty="0"/>
            <a:t>Better advocacy and more accurate intervention planning</a:t>
          </a:r>
        </a:p>
      </dsp:txBody>
      <dsp:txXfrm>
        <a:off x="4005" y="1354137"/>
        <a:ext cx="3905807" cy="4257495"/>
      </dsp:txXfrm>
    </dsp:sp>
    <dsp:sp modelId="{55B7EFFC-D006-B141-934D-BF33C65FFB2F}">
      <dsp:nvSpPr>
        <dsp:cNvPr id="0" name=""/>
        <dsp:cNvSpPr/>
      </dsp:nvSpPr>
      <dsp:spPr>
        <a:xfrm>
          <a:off x="4456627" y="192265"/>
          <a:ext cx="3905807" cy="1161871"/>
        </a:xfrm>
        <a:prstGeom prst="rect">
          <a:avLst/>
        </a:prstGeom>
        <a:solidFill>
          <a:schemeClr val="accent3">
            <a:alpha val="90000"/>
            <a:hueOff val="0"/>
            <a:satOff val="0"/>
            <a:lumOff val="0"/>
            <a:alphaOff val="-20000"/>
          </a:schemeClr>
        </a:solidFill>
        <a:ln w="25400" cap="flat" cmpd="sng" algn="ctr">
          <a:solidFill>
            <a:schemeClr val="accent3">
              <a:alpha val="90000"/>
              <a:hueOff val="0"/>
              <a:satOff val="0"/>
              <a:lumOff val="0"/>
              <a:alphaOff val="-2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r>
            <a:rPr lang="en-US" sz="3200" kern="1200" dirty="0"/>
            <a:t>Future Research </a:t>
          </a:r>
        </a:p>
      </dsp:txBody>
      <dsp:txXfrm>
        <a:off x="4456627" y="192265"/>
        <a:ext cx="3905807" cy="1161871"/>
      </dsp:txXfrm>
    </dsp:sp>
    <dsp:sp modelId="{E95A9A75-179C-EB4C-91FF-DFE078F0B71F}">
      <dsp:nvSpPr>
        <dsp:cNvPr id="0" name=""/>
        <dsp:cNvSpPr/>
      </dsp:nvSpPr>
      <dsp:spPr>
        <a:xfrm>
          <a:off x="4456627" y="1354137"/>
          <a:ext cx="3905807" cy="4257495"/>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70688" rIns="227584" bIns="256032" numCol="1" spcCol="1270" anchor="t" anchorCtr="0">
          <a:noAutofit/>
        </a:bodyPr>
        <a:lstStyle/>
        <a:p>
          <a:pPr marL="285750" lvl="1" indent="-285750" algn="l" defTabSz="1422400">
            <a:lnSpc>
              <a:spcPct val="90000"/>
            </a:lnSpc>
            <a:spcBef>
              <a:spcPct val="0"/>
            </a:spcBef>
            <a:spcAft>
              <a:spcPct val="15000"/>
            </a:spcAft>
            <a:buChar char="•"/>
          </a:pPr>
          <a:r>
            <a:rPr lang="en-US" sz="3200" kern="1200" dirty="0"/>
            <a:t>Cognitive interviews to further validate  </a:t>
          </a:r>
        </a:p>
        <a:p>
          <a:pPr marL="285750" lvl="1" indent="-285750" algn="l" defTabSz="1422400">
            <a:lnSpc>
              <a:spcPct val="90000"/>
            </a:lnSpc>
            <a:spcBef>
              <a:spcPct val="0"/>
            </a:spcBef>
            <a:spcAft>
              <a:spcPct val="15000"/>
            </a:spcAft>
            <a:buChar char="•"/>
          </a:pPr>
          <a:r>
            <a:rPr lang="en-US" sz="3200" kern="1200" dirty="0"/>
            <a:t>Pilot testing </a:t>
          </a:r>
        </a:p>
        <a:p>
          <a:pPr marL="285750" lvl="1" indent="-285750" algn="l" defTabSz="1422400">
            <a:lnSpc>
              <a:spcPct val="90000"/>
            </a:lnSpc>
            <a:spcBef>
              <a:spcPct val="0"/>
            </a:spcBef>
            <a:spcAft>
              <a:spcPct val="15000"/>
            </a:spcAft>
            <a:buChar char="•"/>
          </a:pPr>
          <a:r>
            <a:rPr lang="en-US" sz="3200" kern="1200" dirty="0"/>
            <a:t>Cross validation with other assessments for the population</a:t>
          </a:r>
        </a:p>
      </dsp:txBody>
      <dsp:txXfrm>
        <a:off x="4456627" y="1354137"/>
        <a:ext cx="3905807" cy="4257495"/>
      </dsp:txXfrm>
    </dsp:sp>
    <dsp:sp modelId="{BF406577-3D07-BA40-8023-35CC182C51EA}">
      <dsp:nvSpPr>
        <dsp:cNvPr id="0" name=""/>
        <dsp:cNvSpPr/>
      </dsp:nvSpPr>
      <dsp:spPr>
        <a:xfrm>
          <a:off x="8909248" y="192265"/>
          <a:ext cx="3905807" cy="1161871"/>
        </a:xfrm>
        <a:prstGeom prst="rect">
          <a:avLst/>
        </a:prstGeom>
        <a:solidFill>
          <a:schemeClr val="accent3">
            <a:alpha val="90000"/>
            <a:hueOff val="0"/>
            <a:satOff val="0"/>
            <a:lumOff val="0"/>
            <a:alphaOff val="-40000"/>
          </a:schemeClr>
        </a:solidFill>
        <a:ln w="25400" cap="flat" cmpd="sng" algn="ctr">
          <a:solidFill>
            <a:schemeClr val="accent3">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r>
            <a:rPr lang="en-US" sz="3200" kern="1200" dirty="0"/>
            <a:t>Study Limitations</a:t>
          </a:r>
        </a:p>
      </dsp:txBody>
      <dsp:txXfrm>
        <a:off x="8909248" y="192265"/>
        <a:ext cx="3905807" cy="1161871"/>
      </dsp:txXfrm>
    </dsp:sp>
    <dsp:sp modelId="{BFF1EF1C-3AFD-304A-9D03-51153CAE99EB}">
      <dsp:nvSpPr>
        <dsp:cNvPr id="0" name=""/>
        <dsp:cNvSpPr/>
      </dsp:nvSpPr>
      <dsp:spPr>
        <a:xfrm>
          <a:off x="8909248" y="1354137"/>
          <a:ext cx="3905807" cy="4257495"/>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70688" rIns="227584" bIns="256032" numCol="1" spcCol="1270" anchor="t" anchorCtr="0">
          <a:noAutofit/>
        </a:bodyPr>
        <a:lstStyle/>
        <a:p>
          <a:pPr marL="285750" lvl="1" indent="-285750" algn="l" defTabSz="1422400">
            <a:lnSpc>
              <a:spcPct val="90000"/>
            </a:lnSpc>
            <a:spcBef>
              <a:spcPct val="0"/>
            </a:spcBef>
            <a:spcAft>
              <a:spcPct val="15000"/>
            </a:spcAft>
            <a:buChar char="•"/>
          </a:pPr>
          <a:r>
            <a:rPr lang="en-US" sz="3200" kern="1200" dirty="0"/>
            <a:t>Multiple rounds of review led to participant dropout </a:t>
          </a:r>
        </a:p>
        <a:p>
          <a:pPr marL="285750" lvl="1" indent="-285750" algn="l" defTabSz="1422400">
            <a:lnSpc>
              <a:spcPct val="90000"/>
            </a:lnSpc>
            <a:spcBef>
              <a:spcPct val="0"/>
            </a:spcBef>
            <a:spcAft>
              <a:spcPct val="15000"/>
            </a:spcAft>
            <a:buChar char="•"/>
          </a:pPr>
          <a:r>
            <a:rPr lang="en-US" sz="3200" kern="1200" dirty="0"/>
            <a:t>Confusion regarding instructions</a:t>
          </a:r>
        </a:p>
      </dsp:txBody>
      <dsp:txXfrm>
        <a:off x="8909248" y="1354137"/>
        <a:ext cx="3905807" cy="4257495"/>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11/13/23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1.xml"/><Relationship Id="rId13" Type="http://schemas.openxmlformats.org/officeDocument/2006/relationships/chart" Target="../charts/chart1.xml"/><Relationship Id="rId3" Type="http://schemas.openxmlformats.org/officeDocument/2006/relationships/hyperlink" Target="https://doi.org/10/1016/j.ejpn.2017.12.006" TargetMode="External"/><Relationship Id="rId7" Type="http://schemas.openxmlformats.org/officeDocument/2006/relationships/diagramData" Target="../diagrams/data1.xml"/><Relationship Id="rId12" Type="http://schemas.openxmlformats.org/officeDocument/2006/relationships/hyperlink" Target="mailto:mcg0039@uab.ed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doi.org/10.5014/ajot.2020.74S2001" TargetMode="External"/><Relationship Id="rId11" Type="http://schemas.microsoft.com/office/2007/relationships/diagramDrawing" Target="../diagrams/drawing1.xml"/><Relationship Id="rId5" Type="http://schemas.openxmlformats.org/officeDocument/2006/relationships/hyperlink" Target="https://doi.org/10.1111/dmcn.12088" TargetMode="External"/><Relationship Id="rId10" Type="http://schemas.openxmlformats.org/officeDocument/2006/relationships/diagramColors" Target="../diagrams/colors1.xml"/><Relationship Id="rId4" Type="http://schemas.openxmlformats.org/officeDocument/2006/relationships/hyperlink" Target="https://doi.org/10.1016/j.neubiorev.2019.05.013" TargetMode="External"/><Relationship Id="rId9"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4800600" y="228600"/>
            <a:ext cx="39090600" cy="5181600"/>
          </a:xfrm>
        </p:spPr>
        <p:txBody>
          <a:bodyPr/>
          <a:lstStyle/>
          <a:p>
            <a:pPr algn="ctr"/>
            <a:r>
              <a:rPr lang="en-US" sz="8300" dirty="0">
                <a:effectLst/>
                <a:latin typeface="Arial" panose="020B0604020202020204" pitchFamily="34" charset="0"/>
                <a:ea typeface="Calibri" panose="020F0502020204030204" pitchFamily="34" charset="0"/>
              </a:rPr>
              <a:t>The Development of a Cognitive Assessment for Individuals with Rett Syndrome</a:t>
            </a:r>
            <a:r>
              <a:rPr lang="en-US" sz="8300" dirty="0">
                <a:effectLst/>
              </a:rPr>
              <a:t> </a:t>
            </a:r>
            <a:br>
              <a:rPr lang="en-US" altLang="en-US" sz="115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Madison Gaston, OTS; Christopher Eidson, PhD, MS, OTR/L, FAOTA</a:t>
            </a:r>
            <a:br>
              <a:rPr lang="en-US" altLang="en-US" sz="66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Department of Occupational Therapy</a:t>
            </a:r>
            <a:r>
              <a:rPr lang="en-US" altLang="en-US" sz="6000" dirty="0">
                <a:latin typeface="Arial" panose="020B0604020202020204" pitchFamily="34" charset="0"/>
                <a:cs typeface="Arial" panose="020B0604020202020204" pitchFamily="34" charset="0"/>
              </a:rPr>
              <a:t>  |  University of Alabama at Birmingham</a:t>
            </a:r>
            <a:br>
              <a:rPr lang="en-US" altLang="en-US" sz="60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Kristina Ford, MS  |  UAB Civitan-Sparks Clinics </a:t>
            </a:r>
            <a:endParaRPr lang="en-US" altLang="en-US" sz="660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607919" y="18152033"/>
            <a:ext cx="10544175"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11811000" y="6313488"/>
            <a:ext cx="18076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a:t>
            </a:r>
          </a:p>
        </p:txBody>
      </p:sp>
      <p:sp>
        <p:nvSpPr>
          <p:cNvPr id="17" name="Rectangle 16">
            <a:extLst>
              <a:ext uri="{FF2B5EF4-FFF2-40B4-BE49-F238E27FC236}">
                <a16:creationId xmlns:a16="http://schemas.microsoft.com/office/drawing/2014/main" id="{7050EB1D-3AB3-0F56-BA7D-BAC9C9557480}"/>
              </a:ext>
            </a:extLst>
          </p:cNvPr>
          <p:cNvSpPr/>
          <p:nvPr/>
        </p:nvSpPr>
        <p:spPr>
          <a:xfrm>
            <a:off x="30699743" y="20977166"/>
            <a:ext cx="12822838"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20" name="Rectangle 19">
            <a:extLst>
              <a:ext uri="{FF2B5EF4-FFF2-40B4-BE49-F238E27FC236}">
                <a16:creationId xmlns:a16="http://schemas.microsoft.com/office/drawing/2014/main" id="{7FD6ABF4-D62C-8E92-E1BD-3778A7F41BE4}"/>
              </a:ext>
            </a:extLst>
          </p:cNvPr>
          <p:cNvSpPr/>
          <p:nvPr/>
        </p:nvSpPr>
        <p:spPr>
          <a:xfrm>
            <a:off x="30551255" y="27355801"/>
            <a:ext cx="12942539" cy="1676400"/>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581025" y="6313488"/>
            <a:ext cx="10544175"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30632398" y="13814425"/>
            <a:ext cx="12819065"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a:latin typeface="Arial" panose="020B0604020202020204" pitchFamily="34" charset="0"/>
              <a:ea typeface="ヒラギノ角ゴ Pro W3"/>
              <a:cs typeface="ヒラギノ角ゴ Pro W3"/>
            </a:endParaRPr>
          </a:p>
        </p:txBody>
      </p:sp>
      <p:sp>
        <p:nvSpPr>
          <p:cNvPr id="29" name="Rectangle 28">
            <a:extLst>
              <a:ext uri="{FF2B5EF4-FFF2-40B4-BE49-F238E27FC236}">
                <a16:creationId xmlns:a16="http://schemas.microsoft.com/office/drawing/2014/main" id="{9FBCB4EC-9239-E75F-D97F-FD48696657E9}"/>
              </a:ext>
            </a:extLst>
          </p:cNvPr>
          <p:cNvSpPr/>
          <p:nvPr/>
        </p:nvSpPr>
        <p:spPr>
          <a:xfrm>
            <a:off x="30632400" y="6313488"/>
            <a:ext cx="12819062"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2" name="TextBox 1">
            <a:extLst>
              <a:ext uri="{FF2B5EF4-FFF2-40B4-BE49-F238E27FC236}">
                <a16:creationId xmlns:a16="http://schemas.microsoft.com/office/drawing/2014/main" id="{9D514CFF-F277-2F4B-98F6-64C56A869D2F}"/>
              </a:ext>
            </a:extLst>
          </p:cNvPr>
          <p:cNvSpPr txBox="1"/>
          <p:nvPr/>
        </p:nvSpPr>
        <p:spPr>
          <a:xfrm>
            <a:off x="581025" y="8083163"/>
            <a:ext cx="10517282" cy="9941183"/>
          </a:xfrm>
          <a:prstGeom prst="rect">
            <a:avLst/>
          </a:prstGeom>
          <a:noFill/>
        </p:spPr>
        <p:txBody>
          <a:bodyPr wrap="square" rtlCol="0">
            <a:spAutoFit/>
          </a:bodyPr>
          <a:lstStyle/>
          <a:p>
            <a:pPr marL="0" marR="0">
              <a:spcBef>
                <a:spcPts val="0"/>
              </a:spcBef>
              <a:spcAft>
                <a:spcPts val="0"/>
              </a:spcAft>
            </a:pPr>
            <a:r>
              <a:rPr lang="en-US" sz="3200" dirty="0">
                <a:solidFill>
                  <a:srgbClr val="0E101A"/>
                </a:solidFill>
                <a:effectLst/>
                <a:latin typeface="+mn-lt"/>
                <a:ea typeface="Times New Roman" panose="02020603050405020304" pitchFamily="18" charset="0"/>
              </a:rPr>
              <a:t>Many cognitive assessment tools are available to assess individuals; however, families of children with Rett Syndrome express a need for more appropriate tools for the population. Girls diagnosed with Rett Syndrome display characteristics that make common assessment tools inadequate, such as repetitive hand motions and a lack of verbal communication (</a:t>
            </a:r>
            <a:r>
              <a:rPr lang="en-US" sz="3200" dirty="0" err="1">
                <a:solidFill>
                  <a:srgbClr val="0E101A"/>
                </a:solidFill>
                <a:effectLst/>
                <a:latin typeface="+mn-lt"/>
                <a:ea typeface="Times New Roman" panose="02020603050405020304" pitchFamily="18" charset="0"/>
              </a:rPr>
              <a:t>Consentino</a:t>
            </a:r>
            <a:r>
              <a:rPr lang="en-US" sz="3200" dirty="0">
                <a:solidFill>
                  <a:srgbClr val="0E101A"/>
                </a:solidFill>
                <a:effectLst/>
                <a:latin typeface="+mn-lt"/>
                <a:ea typeface="Times New Roman" panose="02020603050405020304" pitchFamily="18" charset="0"/>
              </a:rPr>
              <a:t> et al., 2019). Current tools utilize components inappropriate for this population, leading to possible underestimation of cognitive abilities (Loffler &amp; Gordon, 2018). Researchers have expressed a need for a cognitive assessment designed for the population (</a:t>
            </a:r>
            <a:r>
              <a:rPr lang="en-US" sz="3200" dirty="0" err="1">
                <a:solidFill>
                  <a:srgbClr val="0E101A"/>
                </a:solidFill>
                <a:effectLst/>
                <a:latin typeface="+mn-lt"/>
                <a:ea typeface="Times New Roman" panose="02020603050405020304" pitchFamily="18" charset="0"/>
              </a:rPr>
              <a:t>Byiers</a:t>
            </a:r>
            <a:r>
              <a:rPr lang="en-US" sz="3200" dirty="0">
                <a:solidFill>
                  <a:srgbClr val="0E101A"/>
                </a:solidFill>
                <a:effectLst/>
                <a:latin typeface="+mn-lt"/>
                <a:ea typeface="Times New Roman" panose="02020603050405020304" pitchFamily="18" charset="0"/>
              </a:rPr>
              <a:t> &amp; Symons, 2013). The Occupational Therapy Practice Framework emphasizes the importance of an accurate occupational profile to provide the best interventions and outcomes (American Occupational Therapy Association [AOTA], 2020). This led to the research question, "For girls with Rett Syndrome, would the design of a tailored cognitive assessment be more effective in evaluating cognitive function?" This study aims to design and validate a cognitive assessment tailored to the skills of girls with Rett Syndrome. </a:t>
            </a:r>
            <a:endParaRPr lang="en-US" sz="3200" dirty="0">
              <a:effectLst/>
              <a:latin typeface="+mn-lt"/>
              <a:ea typeface="Times New Roman" panose="02020603050405020304" pitchFamily="18" charset="0"/>
            </a:endParaRPr>
          </a:p>
        </p:txBody>
      </p:sp>
      <p:sp>
        <p:nvSpPr>
          <p:cNvPr id="4" name="TextBox 3">
            <a:extLst>
              <a:ext uri="{FF2B5EF4-FFF2-40B4-BE49-F238E27FC236}">
                <a16:creationId xmlns:a16="http://schemas.microsoft.com/office/drawing/2014/main" id="{9A625F3A-ED23-874E-BBD7-D61A4968D94F}"/>
              </a:ext>
            </a:extLst>
          </p:cNvPr>
          <p:cNvSpPr txBox="1"/>
          <p:nvPr/>
        </p:nvSpPr>
        <p:spPr>
          <a:xfrm>
            <a:off x="581025" y="19822337"/>
            <a:ext cx="10571070" cy="8463855"/>
          </a:xfrm>
          <a:prstGeom prst="rect">
            <a:avLst/>
          </a:prstGeom>
          <a:noFill/>
        </p:spPr>
        <p:txBody>
          <a:bodyPr wrap="square" rtlCol="0">
            <a:spAutoFit/>
          </a:bodyPr>
          <a:lstStyle/>
          <a:p>
            <a:r>
              <a:rPr lang="en-US" sz="3200" dirty="0">
                <a:solidFill>
                  <a:srgbClr val="0E101A"/>
                </a:solidFill>
                <a:effectLst/>
                <a:latin typeface="+mn-lt"/>
                <a:ea typeface="Times New Roman" panose="02020603050405020304" pitchFamily="18" charset="0"/>
              </a:rPr>
              <a:t>This study was a mixed-method design. Participants were identified using both convenience sampling and snowball sampling. Inclusion criteria consisted of proficiency in English and self-identifying as an expert. An expert was defined as having personal or professional experience with an individual with Rett Syndrome over the course of at least one year. Research began by interviewing caregivers of children with Rett Syndrome. Questions from pre-existing caregiver report cognitive assessments were then gathered through a literature review and adapted to suit the target population. The Delphi Method was used for initial validation. Experts ranked each question on a three-point Likert scale, and all scores were used to calculate a Content Validity Ratio (CVR) for each question. The Content Validity method, as described by </a:t>
            </a:r>
            <a:r>
              <a:rPr lang="en-US" sz="3200" dirty="0" err="1">
                <a:solidFill>
                  <a:srgbClr val="0E101A"/>
                </a:solidFill>
                <a:effectLst/>
                <a:latin typeface="+mn-lt"/>
                <a:ea typeface="Times New Roman" panose="02020603050405020304" pitchFamily="18" charset="0"/>
              </a:rPr>
              <a:t>Veneziano</a:t>
            </a:r>
            <a:r>
              <a:rPr lang="en-US" sz="3200" dirty="0">
                <a:solidFill>
                  <a:srgbClr val="0E101A"/>
                </a:solidFill>
                <a:effectLst/>
                <a:latin typeface="+mn-lt"/>
                <a:ea typeface="Times New Roman" panose="02020603050405020304" pitchFamily="18" charset="0"/>
              </a:rPr>
              <a:t> and Hooper (1997), was used to assess content validity. Two rounds of Delphi were performed to reach statistical significance. </a:t>
            </a:r>
            <a:endParaRPr lang="en-US" sz="3200" b="1" dirty="0">
              <a:latin typeface="+mn-lt"/>
            </a:endParaRPr>
          </a:p>
        </p:txBody>
      </p:sp>
      <p:graphicFrame>
        <p:nvGraphicFramePr>
          <p:cNvPr id="6" name="Table 5">
            <a:extLst>
              <a:ext uri="{FF2B5EF4-FFF2-40B4-BE49-F238E27FC236}">
                <a16:creationId xmlns:a16="http://schemas.microsoft.com/office/drawing/2014/main" id="{90FDD8B7-A045-8746-943C-D2C56A72F261}"/>
              </a:ext>
            </a:extLst>
          </p:cNvPr>
          <p:cNvGraphicFramePr>
            <a:graphicFrameLocks noGrp="1"/>
          </p:cNvGraphicFramePr>
          <p:nvPr>
            <p:extLst>
              <p:ext uri="{D42A27DB-BD31-4B8C-83A1-F6EECF244321}">
                <p14:modId xmlns:p14="http://schemas.microsoft.com/office/powerpoint/2010/main" val="2516052296"/>
              </p:ext>
            </p:extLst>
          </p:nvPr>
        </p:nvGraphicFramePr>
        <p:xfrm>
          <a:off x="11740211" y="19822337"/>
          <a:ext cx="18110390" cy="9052560"/>
        </p:xfrm>
        <a:graphic>
          <a:graphicData uri="http://schemas.openxmlformats.org/drawingml/2006/table">
            <a:tbl>
              <a:tblPr firstRow="1" firstCol="1" bandRow="1">
                <a:tableStyleId>{F5AB1C69-6EDB-4FF4-983F-18BD219EF322}</a:tableStyleId>
              </a:tblPr>
              <a:tblGrid>
                <a:gridCol w="1042869">
                  <a:extLst>
                    <a:ext uri="{9D8B030D-6E8A-4147-A177-3AD203B41FA5}">
                      <a16:colId xmlns:a16="http://schemas.microsoft.com/office/drawing/2014/main" val="3090258514"/>
                    </a:ext>
                  </a:extLst>
                </a:gridCol>
                <a:gridCol w="7425145">
                  <a:extLst>
                    <a:ext uri="{9D8B030D-6E8A-4147-A177-3AD203B41FA5}">
                      <a16:colId xmlns:a16="http://schemas.microsoft.com/office/drawing/2014/main" val="4127522195"/>
                    </a:ext>
                  </a:extLst>
                </a:gridCol>
                <a:gridCol w="4820157">
                  <a:extLst>
                    <a:ext uri="{9D8B030D-6E8A-4147-A177-3AD203B41FA5}">
                      <a16:colId xmlns:a16="http://schemas.microsoft.com/office/drawing/2014/main" val="1482202258"/>
                    </a:ext>
                  </a:extLst>
                </a:gridCol>
                <a:gridCol w="4822219">
                  <a:extLst>
                    <a:ext uri="{9D8B030D-6E8A-4147-A177-3AD203B41FA5}">
                      <a16:colId xmlns:a16="http://schemas.microsoft.com/office/drawing/2014/main" val="1237930134"/>
                    </a:ext>
                  </a:extLst>
                </a:gridCol>
              </a:tblGrid>
              <a:tr h="706419">
                <a:tc>
                  <a:txBody>
                    <a:bodyPr/>
                    <a:lstStyle/>
                    <a:p>
                      <a:pPr marL="0" marR="0">
                        <a:spcBef>
                          <a:spcPts val="0"/>
                        </a:spcBef>
                        <a:spcAft>
                          <a:spcPts val="0"/>
                        </a:spcAft>
                      </a:pPr>
                      <a:r>
                        <a:rPr lang="en-US" sz="2700" dirty="0">
                          <a:effectLst/>
                        </a:rPr>
                        <a:t>Item # </a:t>
                      </a:r>
                      <a:endParaRPr lang="en-US"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Item</a:t>
                      </a:r>
                      <a:endParaRPr lang="en-US"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a:effectLst/>
                        </a:rPr>
                        <a:t>Change </a:t>
                      </a:r>
                      <a:endParaRPr lang="en-US" sz="2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a:effectLst/>
                        </a:rPr>
                        <a:t>Justification for Change</a:t>
                      </a:r>
                      <a:endParaRPr lang="en-US" sz="2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02202801"/>
                  </a:ext>
                </a:extLst>
              </a:tr>
              <a:tr h="748821">
                <a:tc>
                  <a:txBody>
                    <a:bodyPr/>
                    <a:lstStyle/>
                    <a:p>
                      <a:pPr marL="0" marR="0">
                        <a:spcBef>
                          <a:spcPts val="0"/>
                        </a:spcBef>
                        <a:spcAft>
                          <a:spcPts val="0"/>
                        </a:spcAft>
                      </a:pPr>
                      <a:r>
                        <a:rPr lang="en-US" sz="2700">
                          <a:effectLst/>
                        </a:rPr>
                        <a:t>1</a:t>
                      </a:r>
                      <a:endParaRPr lang="en-US" sz="2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They are able to make decisions or solve problems on their own.</a:t>
                      </a:r>
                      <a:endParaRPr lang="en-US"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Added “if given an appropriate communication avenue”</a:t>
                      </a:r>
                      <a:endParaRPr lang="en-US"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a:effectLst/>
                        </a:rPr>
                        <a:t>Made the language more inclusive  </a:t>
                      </a:r>
                      <a:endParaRPr lang="en-US" sz="2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91956795"/>
                  </a:ext>
                </a:extLst>
              </a:tr>
              <a:tr h="798451">
                <a:tc>
                  <a:txBody>
                    <a:bodyPr/>
                    <a:lstStyle/>
                    <a:p>
                      <a:pPr marL="0" marR="0">
                        <a:spcBef>
                          <a:spcPts val="0"/>
                        </a:spcBef>
                        <a:spcAft>
                          <a:spcPts val="0"/>
                        </a:spcAft>
                      </a:pPr>
                      <a:r>
                        <a:rPr lang="en-US" sz="2700">
                          <a:effectLst/>
                        </a:rPr>
                        <a:t>3</a:t>
                      </a:r>
                      <a:endParaRPr lang="en-US" sz="2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They are able to learn how to use a tool, toy, or gadget. </a:t>
                      </a:r>
                      <a:endParaRPr lang="en-US"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Added “activate a cause and effect device” to exemplar</a:t>
                      </a:r>
                      <a:endParaRPr lang="en-US"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a:effectLst/>
                        </a:rPr>
                        <a:t>Expanded the definition of tool, toy, or gadget </a:t>
                      </a:r>
                      <a:endParaRPr lang="en-US" sz="2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06325564"/>
                  </a:ext>
                </a:extLst>
              </a:tr>
              <a:tr h="1197676">
                <a:tc>
                  <a:txBody>
                    <a:bodyPr/>
                    <a:lstStyle/>
                    <a:p>
                      <a:pPr marL="0" marR="0">
                        <a:spcBef>
                          <a:spcPts val="0"/>
                        </a:spcBef>
                        <a:spcAft>
                          <a:spcPts val="0"/>
                        </a:spcAft>
                      </a:pPr>
                      <a:r>
                        <a:rPr lang="en-US" sz="2700">
                          <a:effectLst/>
                        </a:rPr>
                        <a:t>7</a:t>
                      </a:r>
                      <a:endParaRPr lang="en-US" sz="2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They remember where they have placed objects. </a:t>
                      </a:r>
                      <a:endParaRPr lang="en-US"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Changed to “where a familiar object was last left.”</a:t>
                      </a:r>
                      <a:endParaRPr lang="en-US"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Removed the word placed to reflect potentially limited upper extremity use </a:t>
                      </a:r>
                      <a:endParaRPr lang="en-US"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93233704"/>
                  </a:ext>
                </a:extLst>
              </a:tr>
              <a:tr h="1579263">
                <a:tc>
                  <a:txBody>
                    <a:bodyPr/>
                    <a:lstStyle/>
                    <a:p>
                      <a:pPr marL="0" marR="0">
                        <a:spcBef>
                          <a:spcPts val="0"/>
                        </a:spcBef>
                        <a:spcAft>
                          <a:spcPts val="0"/>
                        </a:spcAft>
                      </a:pPr>
                      <a:r>
                        <a:rPr lang="en-US" sz="2700">
                          <a:effectLst/>
                        </a:rPr>
                        <a:t>9</a:t>
                      </a:r>
                      <a:endParaRPr lang="en-US" sz="2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They are aware of who they are and the environment they are in. </a:t>
                      </a:r>
                      <a:endParaRPr lang="en-US"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Added “as expressed by correct statement or response using any communication avenue” to exemplar   </a:t>
                      </a:r>
                    </a:p>
                  </a:txBody>
                  <a:tcPr marL="68580" marR="68580" marT="0" marB="0"/>
                </a:tc>
                <a:tc>
                  <a:txBody>
                    <a:bodyPr/>
                    <a:lstStyle/>
                    <a:p>
                      <a:pPr marL="0" marR="0">
                        <a:spcBef>
                          <a:spcPts val="0"/>
                        </a:spcBef>
                        <a:spcAft>
                          <a:spcPts val="0"/>
                        </a:spcAft>
                      </a:pPr>
                      <a:r>
                        <a:rPr lang="en-US" sz="2700" dirty="0">
                          <a:effectLst/>
                        </a:rPr>
                        <a:t>Cleared up confusion regarding how this could be demonstrated</a:t>
                      </a:r>
                      <a:endParaRPr lang="en-US"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80608150"/>
                  </a:ext>
                </a:extLst>
              </a:tr>
              <a:tr h="1197676">
                <a:tc>
                  <a:txBody>
                    <a:bodyPr/>
                    <a:lstStyle/>
                    <a:p>
                      <a:pPr marL="0" marR="0">
                        <a:spcBef>
                          <a:spcPts val="0"/>
                        </a:spcBef>
                        <a:spcAft>
                          <a:spcPts val="0"/>
                        </a:spcAft>
                      </a:pPr>
                      <a:r>
                        <a:rPr lang="en-US" sz="2700">
                          <a:effectLst/>
                        </a:rPr>
                        <a:t>17</a:t>
                      </a:r>
                      <a:endParaRPr lang="en-US" sz="2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a:effectLst/>
                        </a:rPr>
                        <a:t>They know at least three of their own body parts.</a:t>
                      </a:r>
                      <a:endParaRPr lang="en-US" sz="2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Changed to “They can identify at least three body parts using a communication device.”</a:t>
                      </a:r>
                      <a:endParaRPr lang="en-US"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a:effectLst/>
                        </a:rPr>
                        <a:t>Changed to reflect feedback that this was a more realistic task </a:t>
                      </a:r>
                      <a:endParaRPr lang="en-US" sz="2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28516756"/>
                  </a:ext>
                </a:extLst>
              </a:tr>
              <a:tr h="783524">
                <a:tc>
                  <a:txBody>
                    <a:bodyPr/>
                    <a:lstStyle/>
                    <a:p>
                      <a:pPr marL="0" marR="0">
                        <a:spcBef>
                          <a:spcPts val="0"/>
                        </a:spcBef>
                        <a:spcAft>
                          <a:spcPts val="0"/>
                        </a:spcAft>
                      </a:pPr>
                      <a:r>
                        <a:rPr lang="en-US" sz="2700">
                          <a:effectLst/>
                        </a:rPr>
                        <a:t>18</a:t>
                      </a:r>
                      <a:endParaRPr lang="en-US" sz="2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They are able to indicate the location of at least three objects shown in a picture when you ask.   </a:t>
                      </a:r>
                      <a:endParaRPr lang="en-US"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Added “or indicate it using a communication device” to exemplar</a:t>
                      </a:r>
                      <a:endParaRPr lang="en-US"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Made the language more inclusive</a:t>
                      </a:r>
                      <a:endParaRPr lang="en-US"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1158458"/>
                  </a:ext>
                </a:extLst>
              </a:tr>
              <a:tr h="866893">
                <a:tc>
                  <a:txBody>
                    <a:bodyPr/>
                    <a:lstStyle/>
                    <a:p>
                      <a:pPr marL="0" marR="0">
                        <a:spcBef>
                          <a:spcPts val="0"/>
                        </a:spcBef>
                        <a:spcAft>
                          <a:spcPts val="0"/>
                        </a:spcAft>
                      </a:pPr>
                      <a:r>
                        <a:rPr lang="en-US" sz="2700">
                          <a:effectLst/>
                        </a:rPr>
                        <a:t>20</a:t>
                      </a:r>
                      <a:endParaRPr lang="en-US" sz="2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a:effectLst/>
                        </a:rPr>
                        <a:t>They are able to let someone know when they need to use the bathroom, or if their diaper or pants are wet or soiled.</a:t>
                      </a:r>
                      <a:endParaRPr lang="en-US" sz="2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a:effectLst/>
                        </a:rPr>
                        <a:t>Added “ambulating towards the bathroom” to exemplar</a:t>
                      </a:r>
                      <a:endParaRPr lang="en-US" sz="2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700" dirty="0">
                          <a:effectLst/>
                        </a:rPr>
                        <a:t>Expanded on the definition of “letting someone know”</a:t>
                      </a:r>
                      <a:endParaRPr lang="en-US"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08180769"/>
                  </a:ext>
                </a:extLst>
              </a:tr>
            </a:tbl>
          </a:graphicData>
        </a:graphic>
      </p:graphicFrame>
      <p:sp>
        <p:nvSpPr>
          <p:cNvPr id="8" name="TextBox 7">
            <a:extLst>
              <a:ext uri="{FF2B5EF4-FFF2-40B4-BE49-F238E27FC236}">
                <a16:creationId xmlns:a16="http://schemas.microsoft.com/office/drawing/2014/main" id="{D57449E3-BE42-6448-9879-6438EB0D6DCA}"/>
              </a:ext>
            </a:extLst>
          </p:cNvPr>
          <p:cNvSpPr txBox="1"/>
          <p:nvPr/>
        </p:nvSpPr>
        <p:spPr>
          <a:xfrm>
            <a:off x="30628623" y="15490825"/>
            <a:ext cx="12822838" cy="5632311"/>
          </a:xfrm>
          <a:prstGeom prst="rect">
            <a:avLst/>
          </a:prstGeom>
          <a:noFill/>
        </p:spPr>
        <p:txBody>
          <a:bodyPr wrap="square" rtlCol="0">
            <a:spAutoFit/>
          </a:bodyPr>
          <a:lstStyle/>
          <a:p>
            <a:pPr marL="0" marR="0">
              <a:spcBef>
                <a:spcPts val="0"/>
              </a:spcBef>
              <a:spcAft>
                <a:spcPts val="0"/>
              </a:spcAft>
            </a:pPr>
            <a:r>
              <a:rPr lang="en-US" sz="3000" dirty="0">
                <a:solidFill>
                  <a:srgbClr val="0E101A"/>
                </a:solidFill>
                <a:effectLst/>
                <a:latin typeface="+mn-lt"/>
                <a:ea typeface="Times New Roman" panose="02020603050405020304" pitchFamily="18" charset="0"/>
                <a:cs typeface="Times New Roman" panose="02020603050405020304" pitchFamily="18" charset="0"/>
              </a:rPr>
              <a:t>Next steps include cognitive interviews with caregivers regarding assessment content, regression analysis, and cross-validation with other accepted assessments or assessments currently being developed for this population. One set of caregivers interviewed for this study said the lack of reliable assessment options for their daughter led to a long and challenging battle with the school system to allow their child to spend a portion of the day with typical peers.</a:t>
            </a:r>
            <a:r>
              <a:rPr lang="en-US" sz="3000" b="1" i="1" dirty="0">
                <a:solidFill>
                  <a:srgbClr val="0E101A"/>
                </a:solidFill>
                <a:effectLst/>
                <a:latin typeface="+mn-lt"/>
                <a:ea typeface="Times New Roman" panose="02020603050405020304" pitchFamily="18" charset="0"/>
                <a:cs typeface="Times New Roman" panose="02020603050405020304" pitchFamily="18" charset="0"/>
              </a:rPr>
              <a:t> </a:t>
            </a:r>
            <a:r>
              <a:rPr lang="en-US" sz="3000" dirty="0">
                <a:solidFill>
                  <a:srgbClr val="0E101A"/>
                </a:solidFill>
                <a:effectLst/>
                <a:latin typeface="+mn-lt"/>
                <a:ea typeface="Times New Roman" panose="02020603050405020304" pitchFamily="18" charset="0"/>
                <a:cs typeface="Times New Roman" panose="02020603050405020304" pitchFamily="18" charset="0"/>
              </a:rPr>
              <a:t>Suppose assessment is an essential element of the occupational therapy process, and the cognitive abilities of individuals with Rett Syndrome cannot be assessed accurately with current tools. In that case, occupational therapy practitioners must develop an assessment tailored to them. The development of this assessment will allow for better treatment, care coordination, and advocacy for this population. </a:t>
            </a:r>
            <a:endParaRPr lang="en-US" sz="3000" dirty="0">
              <a:effectLst/>
              <a:latin typeface="+mn-lt"/>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56296B09-FC0C-6043-8741-B51BAE57DD9A}"/>
              </a:ext>
            </a:extLst>
          </p:cNvPr>
          <p:cNvSpPr txBox="1"/>
          <p:nvPr/>
        </p:nvSpPr>
        <p:spPr>
          <a:xfrm>
            <a:off x="30628623" y="22799536"/>
            <a:ext cx="12942539" cy="5255285"/>
          </a:xfrm>
          <a:prstGeom prst="rect">
            <a:avLst/>
          </a:prstGeom>
          <a:noFill/>
        </p:spPr>
        <p:txBody>
          <a:bodyPr wrap="square" rtlCol="0">
            <a:spAutoFit/>
          </a:bodyPr>
          <a:lstStyle/>
          <a:p>
            <a:pPr marL="881063" marR="0" indent="-881063">
              <a:spcBef>
                <a:spcPts val="0"/>
              </a:spcBef>
              <a:spcAft>
                <a:spcPts val="0"/>
              </a:spcAft>
            </a:pPr>
            <a:r>
              <a:rPr lang="en-US" sz="2250" dirty="0">
                <a:effectLst/>
                <a:latin typeface="+mn-lt"/>
                <a:ea typeface="Times New Roman" panose="02020603050405020304" pitchFamily="18" charset="0"/>
                <a:cs typeface="Times New Roman" panose="02020603050405020304" pitchFamily="18" charset="0"/>
              </a:rPr>
              <a:t>Loffler, G. &amp; Gordon, G.E. (2018). Cognitive function in Rett Syndrome: Profoundly impaired or near normal? </a:t>
            </a:r>
            <a:r>
              <a:rPr lang="en-US" sz="2250" i="1" dirty="0">
                <a:effectLst/>
                <a:latin typeface="+mn-lt"/>
                <a:ea typeface="Times New Roman" panose="02020603050405020304" pitchFamily="18" charset="0"/>
                <a:cs typeface="Times New Roman" panose="02020603050405020304" pitchFamily="18" charset="0"/>
              </a:rPr>
              <a:t>European Journal of </a:t>
            </a:r>
            <a:r>
              <a:rPr lang="en-US" sz="2250" i="1" dirty="0" err="1">
                <a:effectLst/>
                <a:latin typeface="+mn-lt"/>
                <a:ea typeface="Times New Roman" panose="02020603050405020304" pitchFamily="18" charset="0"/>
                <a:cs typeface="Times New Roman" panose="02020603050405020304" pitchFamily="18" charset="0"/>
              </a:rPr>
              <a:t>Paediatric</a:t>
            </a:r>
            <a:r>
              <a:rPr lang="en-US" sz="2250" i="1" dirty="0">
                <a:latin typeface="+mn-lt"/>
                <a:ea typeface="Times New Roman" panose="02020603050405020304" pitchFamily="18" charset="0"/>
                <a:cs typeface="Times New Roman" panose="02020603050405020304" pitchFamily="18" charset="0"/>
              </a:rPr>
              <a:t>     </a:t>
            </a:r>
            <a:r>
              <a:rPr lang="en-US" sz="2250" i="1" dirty="0">
                <a:effectLst/>
                <a:latin typeface="+mn-lt"/>
                <a:ea typeface="Times New Roman" panose="02020603050405020304" pitchFamily="18" charset="0"/>
                <a:cs typeface="Times New Roman" panose="02020603050405020304" pitchFamily="18" charset="0"/>
              </a:rPr>
              <a:t>Neurology, 22</a:t>
            </a:r>
            <a:r>
              <a:rPr lang="en-US" sz="2250" dirty="0">
                <a:effectLst/>
                <a:latin typeface="+mn-lt"/>
                <a:ea typeface="Times New Roman" panose="02020603050405020304" pitchFamily="18" charset="0"/>
                <a:cs typeface="Times New Roman" panose="02020603050405020304" pitchFamily="18" charset="0"/>
              </a:rPr>
              <a:t>(1), 2-3. </a:t>
            </a:r>
            <a:r>
              <a:rPr lang="en-US" sz="2250" u="sng" dirty="0">
                <a:solidFill>
                  <a:srgbClr val="0000FF"/>
                </a:solidFill>
                <a:effectLst/>
                <a:latin typeface="+mn-lt"/>
                <a:ea typeface="Times New Roman" panose="02020603050405020304" pitchFamily="18" charset="0"/>
                <a:cs typeface="Times New Roman" panose="02020603050405020304" pitchFamily="18" charset="0"/>
                <a:hlinkClick r:id="rId3"/>
              </a:rPr>
              <a:t>https://doi.org/10/1016/j.ejpn.2017.12.006</a:t>
            </a:r>
            <a:r>
              <a:rPr lang="en-US" sz="2250" dirty="0">
                <a:effectLst/>
                <a:latin typeface="+mn-lt"/>
                <a:ea typeface="Times New Roman" panose="02020603050405020304" pitchFamily="18" charset="0"/>
                <a:cs typeface="Times New Roman" panose="02020603050405020304" pitchFamily="18" charset="0"/>
              </a:rPr>
              <a:t> </a:t>
            </a:r>
          </a:p>
          <a:p>
            <a:pPr marL="987425" marR="0" indent="-987425">
              <a:spcBef>
                <a:spcPts val="0"/>
              </a:spcBef>
              <a:spcAft>
                <a:spcPts val="0"/>
              </a:spcAft>
            </a:pPr>
            <a:r>
              <a:rPr lang="en-US" sz="2250" dirty="0" err="1">
                <a:solidFill>
                  <a:srgbClr val="212121"/>
                </a:solidFill>
                <a:effectLst/>
                <a:latin typeface="+mn-lt"/>
                <a:ea typeface="Times New Roman" panose="02020603050405020304" pitchFamily="18" charset="0"/>
                <a:cs typeface="Times New Roman" panose="02020603050405020304" pitchFamily="18" charset="0"/>
              </a:rPr>
              <a:t>Cosentino</a:t>
            </a:r>
            <a:r>
              <a:rPr lang="en-US" sz="2250" dirty="0">
                <a:solidFill>
                  <a:srgbClr val="212121"/>
                </a:solidFill>
                <a:effectLst/>
                <a:latin typeface="+mn-lt"/>
                <a:ea typeface="Times New Roman" panose="02020603050405020304" pitchFamily="18" charset="0"/>
                <a:cs typeface="Times New Roman" panose="02020603050405020304" pitchFamily="18" charset="0"/>
              </a:rPr>
              <a:t>, L., </a:t>
            </a:r>
            <a:r>
              <a:rPr lang="en-US" sz="2250" dirty="0" err="1">
                <a:solidFill>
                  <a:srgbClr val="212121"/>
                </a:solidFill>
                <a:effectLst/>
                <a:latin typeface="+mn-lt"/>
                <a:ea typeface="Times New Roman" panose="02020603050405020304" pitchFamily="18" charset="0"/>
                <a:cs typeface="Times New Roman" panose="02020603050405020304" pitchFamily="18" charset="0"/>
              </a:rPr>
              <a:t>Vigli</a:t>
            </a:r>
            <a:r>
              <a:rPr lang="en-US" sz="2250" dirty="0">
                <a:solidFill>
                  <a:srgbClr val="212121"/>
                </a:solidFill>
                <a:effectLst/>
                <a:latin typeface="+mn-lt"/>
                <a:ea typeface="Times New Roman" panose="02020603050405020304" pitchFamily="18" charset="0"/>
                <a:cs typeface="Times New Roman" panose="02020603050405020304" pitchFamily="18" charset="0"/>
              </a:rPr>
              <a:t>, D., Franchi, F., </a:t>
            </a:r>
            <a:r>
              <a:rPr lang="en-US" sz="2250" dirty="0" err="1">
                <a:solidFill>
                  <a:srgbClr val="212121"/>
                </a:solidFill>
                <a:effectLst/>
                <a:latin typeface="+mn-lt"/>
                <a:ea typeface="Times New Roman" panose="02020603050405020304" pitchFamily="18" charset="0"/>
                <a:cs typeface="Times New Roman" panose="02020603050405020304" pitchFamily="18" charset="0"/>
              </a:rPr>
              <a:t>Laviola</a:t>
            </a:r>
            <a:r>
              <a:rPr lang="en-US" sz="2250" dirty="0">
                <a:solidFill>
                  <a:srgbClr val="212121"/>
                </a:solidFill>
                <a:effectLst/>
                <a:latin typeface="+mn-lt"/>
                <a:ea typeface="Times New Roman" panose="02020603050405020304" pitchFamily="18" charset="0"/>
                <a:cs typeface="Times New Roman" panose="02020603050405020304" pitchFamily="18" charset="0"/>
              </a:rPr>
              <a:t>, G., &amp; De </a:t>
            </a:r>
            <a:r>
              <a:rPr lang="en-US" sz="2250" dirty="0" err="1">
                <a:solidFill>
                  <a:srgbClr val="212121"/>
                </a:solidFill>
                <a:effectLst/>
                <a:latin typeface="+mn-lt"/>
                <a:ea typeface="Times New Roman" panose="02020603050405020304" pitchFamily="18" charset="0"/>
                <a:cs typeface="Times New Roman" panose="02020603050405020304" pitchFamily="18" charset="0"/>
              </a:rPr>
              <a:t>Filippis</a:t>
            </a:r>
            <a:r>
              <a:rPr lang="en-US" sz="2250" dirty="0">
                <a:solidFill>
                  <a:srgbClr val="212121"/>
                </a:solidFill>
                <a:effectLst/>
                <a:latin typeface="+mn-lt"/>
                <a:ea typeface="Times New Roman" panose="02020603050405020304" pitchFamily="18" charset="0"/>
                <a:cs typeface="Times New Roman" panose="02020603050405020304" pitchFamily="18" charset="0"/>
              </a:rPr>
              <a:t>, B. (2019). Rett syndrome before regression: A time window of overlooked opportunities for diagnosis and intervention. </a:t>
            </a:r>
            <a:r>
              <a:rPr lang="en-US" sz="2250" i="1" dirty="0">
                <a:solidFill>
                  <a:srgbClr val="212121"/>
                </a:solidFill>
                <a:effectLst/>
                <a:latin typeface="+mn-lt"/>
                <a:ea typeface="Times New Roman" panose="02020603050405020304" pitchFamily="18" charset="0"/>
                <a:cs typeface="Times New Roman" panose="02020603050405020304" pitchFamily="18" charset="0"/>
              </a:rPr>
              <a:t>Neuroscience and biobehavioral reviews</a:t>
            </a:r>
            <a:r>
              <a:rPr lang="en-US" sz="2250" dirty="0">
                <a:solidFill>
                  <a:srgbClr val="212121"/>
                </a:solidFill>
                <a:effectLst/>
                <a:latin typeface="+mn-lt"/>
                <a:ea typeface="Times New Roman" panose="02020603050405020304" pitchFamily="18" charset="0"/>
                <a:cs typeface="Times New Roman" panose="02020603050405020304" pitchFamily="18" charset="0"/>
              </a:rPr>
              <a:t>, </a:t>
            </a:r>
            <a:r>
              <a:rPr lang="en-US" sz="2250" i="1" dirty="0">
                <a:solidFill>
                  <a:srgbClr val="212121"/>
                </a:solidFill>
                <a:effectLst/>
                <a:latin typeface="+mn-lt"/>
                <a:ea typeface="Times New Roman" panose="02020603050405020304" pitchFamily="18" charset="0"/>
                <a:cs typeface="Times New Roman" panose="02020603050405020304" pitchFamily="18" charset="0"/>
              </a:rPr>
              <a:t>107</a:t>
            </a:r>
            <a:r>
              <a:rPr lang="en-US" sz="2250" dirty="0">
                <a:solidFill>
                  <a:srgbClr val="212121"/>
                </a:solidFill>
                <a:effectLst/>
                <a:latin typeface="+mn-lt"/>
                <a:ea typeface="Times New Roman" panose="02020603050405020304" pitchFamily="18" charset="0"/>
                <a:cs typeface="Times New Roman" panose="02020603050405020304" pitchFamily="18" charset="0"/>
              </a:rPr>
              <a:t>, 115–135. </a:t>
            </a:r>
            <a:r>
              <a:rPr lang="en-US" sz="2250" dirty="0">
                <a:solidFill>
                  <a:srgbClr val="212121"/>
                </a:solidFill>
                <a:effectLst/>
                <a:latin typeface="+mn-lt"/>
                <a:ea typeface="Times New Roman" panose="02020603050405020304" pitchFamily="18" charset="0"/>
                <a:cs typeface="Times New Roman" panose="02020603050405020304" pitchFamily="18" charset="0"/>
                <a:hlinkClick r:id="rId4"/>
              </a:rPr>
              <a:t>https://doi.org/10.1016/j.neubiorev.2019.05.013</a:t>
            </a:r>
            <a:endParaRPr lang="en-US" sz="2250" dirty="0">
              <a:solidFill>
                <a:srgbClr val="212121"/>
              </a:solidFill>
              <a:effectLst/>
              <a:latin typeface="+mn-lt"/>
              <a:ea typeface="Times New Roman" panose="02020603050405020304" pitchFamily="18" charset="0"/>
              <a:cs typeface="Times New Roman" panose="02020603050405020304" pitchFamily="18" charset="0"/>
            </a:endParaRPr>
          </a:p>
          <a:p>
            <a:pPr marL="952500" indent="-952500">
              <a:spcBef>
                <a:spcPts val="0"/>
              </a:spcBef>
              <a:spcAft>
                <a:spcPts val="0"/>
              </a:spcAft>
            </a:pPr>
            <a:r>
              <a:rPr lang="en-US" sz="2250" dirty="0" err="1">
                <a:effectLst/>
                <a:latin typeface="+mn-lt"/>
                <a:ea typeface="Calibri" panose="020F0502020204030204" pitchFamily="34" charset="0"/>
                <a:cs typeface="Times New Roman" panose="02020603050405020304" pitchFamily="18" charset="0"/>
              </a:rPr>
              <a:t>Byiers</a:t>
            </a:r>
            <a:r>
              <a:rPr lang="en-US" sz="2250" dirty="0">
                <a:effectLst/>
                <a:latin typeface="+mn-lt"/>
                <a:ea typeface="Calibri" panose="020F0502020204030204" pitchFamily="34" charset="0"/>
                <a:cs typeface="Times New Roman" panose="02020603050405020304" pitchFamily="18" charset="0"/>
              </a:rPr>
              <a:t>, B., &amp; Symons, F. (2013). The need for unbiased cognitive assessment in Rett Syndrome: Is eye tracking the answer? </a:t>
            </a:r>
            <a:r>
              <a:rPr lang="en-US" sz="2250" i="1" dirty="0">
                <a:effectLst/>
                <a:latin typeface="+mn-lt"/>
                <a:ea typeface="Calibri" panose="020F0502020204030204" pitchFamily="34" charset="0"/>
                <a:cs typeface="Times New Roman" panose="02020603050405020304" pitchFamily="18" charset="0"/>
              </a:rPr>
              <a:t>Developmental Medicine &amp; Child Neurology, 55</a:t>
            </a:r>
            <a:r>
              <a:rPr lang="en-US" sz="2250" dirty="0">
                <a:effectLst/>
                <a:latin typeface="+mn-lt"/>
                <a:ea typeface="Calibri" panose="020F0502020204030204" pitchFamily="34" charset="0"/>
                <a:cs typeface="Times New Roman" panose="02020603050405020304" pitchFamily="18" charset="0"/>
              </a:rPr>
              <a:t>(4), 301-302. </a:t>
            </a:r>
            <a:r>
              <a:rPr lang="en-US" sz="2250" u="sng" dirty="0">
                <a:solidFill>
                  <a:srgbClr val="0563C1"/>
                </a:solidFill>
                <a:effectLst/>
                <a:latin typeface="+mn-lt"/>
                <a:ea typeface="Calibri" panose="020F0502020204030204" pitchFamily="34" charset="0"/>
                <a:cs typeface="Times New Roman" panose="02020603050405020304" pitchFamily="18" charset="0"/>
                <a:hlinkClick r:id="rId5"/>
              </a:rPr>
              <a:t>https://doi.org/10.1111/dmcn.12088</a:t>
            </a:r>
            <a:r>
              <a:rPr lang="en-US" sz="2250" dirty="0">
                <a:effectLst/>
                <a:latin typeface="+mn-lt"/>
                <a:ea typeface="Calibri" panose="020F0502020204030204" pitchFamily="34" charset="0"/>
                <a:cs typeface="Times New Roman" panose="02020603050405020304" pitchFamily="18" charset="0"/>
              </a:rPr>
              <a:t> </a:t>
            </a:r>
            <a:endParaRPr lang="en-US" sz="2250" dirty="0">
              <a:solidFill>
                <a:srgbClr val="212121"/>
              </a:solidFill>
              <a:effectLst/>
              <a:latin typeface="+mn-lt"/>
              <a:ea typeface="Times New Roman" panose="02020603050405020304" pitchFamily="18" charset="0"/>
              <a:cs typeface="Times New Roman" panose="02020603050405020304" pitchFamily="18" charset="0"/>
            </a:endParaRPr>
          </a:p>
          <a:p>
            <a:pPr marL="1022350" marR="0" indent="-1022350">
              <a:spcBef>
                <a:spcPts val="0"/>
              </a:spcBef>
              <a:spcAft>
                <a:spcPts val="0"/>
              </a:spcAft>
            </a:pPr>
            <a:r>
              <a:rPr lang="en-US" sz="2250" dirty="0" err="1">
                <a:effectLst/>
                <a:latin typeface="+mn-lt"/>
                <a:ea typeface="Times New Roman" panose="02020603050405020304" pitchFamily="18" charset="0"/>
                <a:cs typeface="Times New Roman" panose="02020603050405020304" pitchFamily="18" charset="0"/>
              </a:rPr>
              <a:t>Venziano</a:t>
            </a:r>
            <a:r>
              <a:rPr lang="en-US" sz="2250" dirty="0">
                <a:effectLst/>
                <a:latin typeface="+mn-lt"/>
                <a:ea typeface="Times New Roman" panose="02020603050405020304" pitchFamily="18" charset="0"/>
                <a:cs typeface="Times New Roman" panose="02020603050405020304" pitchFamily="18" charset="0"/>
              </a:rPr>
              <a:t>, L. &amp; Hooper, J. (1997) A method for quantifying content validity of health-related questionnaires. </a:t>
            </a:r>
            <a:r>
              <a:rPr lang="en-US" sz="2250" i="1" dirty="0">
                <a:effectLst/>
                <a:latin typeface="+mn-lt"/>
                <a:ea typeface="Times New Roman" panose="02020603050405020304" pitchFamily="18" charset="0"/>
                <a:cs typeface="Times New Roman" panose="02020603050405020304" pitchFamily="18" charset="0"/>
              </a:rPr>
              <a:t>American Journal of Health Behavior, 21</a:t>
            </a:r>
            <a:r>
              <a:rPr lang="en-US" sz="2250" dirty="0">
                <a:effectLst/>
                <a:latin typeface="+mn-lt"/>
                <a:ea typeface="Times New Roman" panose="02020603050405020304" pitchFamily="18" charset="0"/>
                <a:cs typeface="Times New Roman" panose="02020603050405020304" pitchFamily="18" charset="0"/>
              </a:rPr>
              <a:t>(1), 67-70. </a:t>
            </a:r>
            <a:r>
              <a:rPr lang="en-US" sz="2250" dirty="0">
                <a:effectLst/>
                <a:latin typeface="+mn-lt"/>
                <a:cs typeface="Times New Roman" panose="02020603050405020304" pitchFamily="18" charset="0"/>
              </a:rPr>
              <a:t> </a:t>
            </a:r>
          </a:p>
          <a:p>
            <a:pPr marL="1022350" indent="-1022350">
              <a:spcBef>
                <a:spcPts val="0"/>
              </a:spcBef>
              <a:spcAft>
                <a:spcPts val="0"/>
              </a:spcAft>
            </a:pPr>
            <a:r>
              <a:rPr lang="en-US" sz="2250" dirty="0">
                <a:effectLst/>
                <a:latin typeface="+mn-lt"/>
                <a:ea typeface="Calibri" panose="020F0502020204030204" pitchFamily="34" charset="0"/>
                <a:cs typeface="Times New Roman" panose="02020603050405020304" pitchFamily="18" charset="0"/>
              </a:rPr>
              <a:t>American Occupational Therapy Association. (2020). Occupational therapy practice framework: Domain and process (4</a:t>
            </a:r>
            <a:r>
              <a:rPr lang="en-US" sz="2250" baseline="30000" dirty="0">
                <a:effectLst/>
                <a:latin typeface="+mn-lt"/>
                <a:ea typeface="Calibri" panose="020F0502020204030204" pitchFamily="34" charset="0"/>
                <a:cs typeface="Times New Roman" panose="02020603050405020304" pitchFamily="18" charset="0"/>
              </a:rPr>
              <a:t>th</a:t>
            </a:r>
            <a:r>
              <a:rPr lang="en-US" sz="2250" dirty="0">
                <a:effectLst/>
                <a:latin typeface="+mn-lt"/>
                <a:ea typeface="Calibri" panose="020F0502020204030204" pitchFamily="34" charset="0"/>
                <a:cs typeface="Times New Roman" panose="02020603050405020304" pitchFamily="18" charset="0"/>
              </a:rPr>
              <a:t> ed.). </a:t>
            </a:r>
            <a:r>
              <a:rPr lang="en-US" sz="2250" i="1" dirty="0">
                <a:effectLst/>
                <a:latin typeface="+mn-lt"/>
                <a:ea typeface="Calibri" panose="020F0502020204030204" pitchFamily="34" charset="0"/>
                <a:cs typeface="Times New Roman" panose="02020603050405020304" pitchFamily="18" charset="0"/>
              </a:rPr>
              <a:t>American Journal of Occupational Therapy, 74</a:t>
            </a:r>
            <a:r>
              <a:rPr lang="en-US" sz="2250" dirty="0">
                <a:effectLst/>
                <a:latin typeface="+mn-lt"/>
                <a:ea typeface="Calibri" panose="020F0502020204030204" pitchFamily="34" charset="0"/>
                <a:cs typeface="Times New Roman" panose="02020603050405020304" pitchFamily="18" charset="0"/>
              </a:rPr>
              <a:t>(Suppl. 2), 7412410010. </a:t>
            </a:r>
            <a:r>
              <a:rPr lang="en-US" sz="2250" u="sng" dirty="0">
                <a:solidFill>
                  <a:srgbClr val="0563C1"/>
                </a:solidFill>
                <a:effectLst/>
                <a:latin typeface="+mn-lt"/>
                <a:ea typeface="Calibri" panose="020F0502020204030204" pitchFamily="34" charset="0"/>
                <a:cs typeface="Times New Roman" panose="02020603050405020304" pitchFamily="18" charset="0"/>
                <a:hlinkClick r:id="rId6"/>
              </a:rPr>
              <a:t>https://doi.org/10.5014/ajot.2020.74S2001</a:t>
            </a:r>
            <a:r>
              <a:rPr lang="en-US" sz="2250" dirty="0">
                <a:effectLst/>
                <a:latin typeface="+mn-lt"/>
                <a:ea typeface="Calibri" panose="020F0502020204030204" pitchFamily="34" charset="0"/>
                <a:cs typeface="Times New Roman" panose="02020603050405020304" pitchFamily="18" charset="0"/>
              </a:rPr>
              <a:t> </a:t>
            </a:r>
          </a:p>
          <a:p>
            <a:pPr marL="0" marR="0">
              <a:spcBef>
                <a:spcPts val="0"/>
              </a:spcBef>
              <a:spcAft>
                <a:spcPts val="0"/>
              </a:spcAft>
            </a:pPr>
            <a:endParaRPr lang="en-US" sz="25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
        <p:nvSpPr>
          <p:cNvPr id="11" name="TextBox 10">
            <a:extLst>
              <a:ext uri="{FF2B5EF4-FFF2-40B4-BE49-F238E27FC236}">
                <a16:creationId xmlns:a16="http://schemas.microsoft.com/office/drawing/2014/main" id="{76C39CA0-D516-4446-8C82-6DEC278DE5D1}"/>
              </a:ext>
            </a:extLst>
          </p:cNvPr>
          <p:cNvSpPr txBox="1"/>
          <p:nvPr/>
        </p:nvSpPr>
        <p:spPr>
          <a:xfrm>
            <a:off x="11845772" y="18990233"/>
            <a:ext cx="16584025" cy="630942"/>
          </a:xfrm>
          <a:prstGeom prst="rect">
            <a:avLst/>
          </a:prstGeom>
          <a:noFill/>
        </p:spPr>
        <p:txBody>
          <a:bodyPr wrap="square" rtlCol="0">
            <a:spAutoFit/>
          </a:bodyPr>
          <a:lstStyle/>
          <a:p>
            <a:r>
              <a:rPr lang="en-US" sz="3500" b="1" dirty="0">
                <a:latin typeface="+mn-lt"/>
              </a:rPr>
              <a:t>Changes Made to Measure After Review 1 </a:t>
            </a:r>
          </a:p>
        </p:txBody>
      </p:sp>
      <p:graphicFrame>
        <p:nvGraphicFramePr>
          <p:cNvPr id="22" name="Diagram 21">
            <a:extLst>
              <a:ext uri="{FF2B5EF4-FFF2-40B4-BE49-F238E27FC236}">
                <a16:creationId xmlns:a16="http://schemas.microsoft.com/office/drawing/2014/main" id="{32D41FB4-BA5E-8E46-89D9-87A0BD1CFD3F}"/>
              </a:ext>
            </a:extLst>
          </p:cNvPr>
          <p:cNvGraphicFramePr/>
          <p:nvPr>
            <p:extLst>
              <p:ext uri="{D42A27DB-BD31-4B8C-83A1-F6EECF244321}">
                <p14:modId xmlns:p14="http://schemas.microsoft.com/office/powerpoint/2010/main" val="2729556465"/>
              </p:ext>
            </p:extLst>
          </p:nvPr>
        </p:nvGraphicFramePr>
        <p:xfrm>
          <a:off x="30632398" y="7989889"/>
          <a:ext cx="12819062" cy="580389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3" name="TextBox 22">
            <a:extLst>
              <a:ext uri="{FF2B5EF4-FFF2-40B4-BE49-F238E27FC236}">
                <a16:creationId xmlns:a16="http://schemas.microsoft.com/office/drawing/2014/main" id="{7645DE39-2170-374C-9389-EA0FDF43ED63}"/>
              </a:ext>
            </a:extLst>
          </p:cNvPr>
          <p:cNvSpPr txBox="1"/>
          <p:nvPr/>
        </p:nvSpPr>
        <p:spPr>
          <a:xfrm>
            <a:off x="30628623" y="29032201"/>
            <a:ext cx="12822837" cy="1015663"/>
          </a:xfrm>
          <a:prstGeom prst="rect">
            <a:avLst/>
          </a:prstGeom>
          <a:noFill/>
        </p:spPr>
        <p:txBody>
          <a:bodyPr wrap="square" rtlCol="0">
            <a:spAutoFit/>
          </a:bodyPr>
          <a:lstStyle/>
          <a:p>
            <a:r>
              <a:rPr lang="en-US" sz="3000" dirty="0">
                <a:latin typeface="+mn-lt"/>
              </a:rPr>
              <a:t>Madison Gaston: </a:t>
            </a:r>
            <a:r>
              <a:rPr lang="en-US" sz="3000" dirty="0">
                <a:latin typeface="+mn-lt"/>
                <a:hlinkClick r:id="rId12"/>
              </a:rPr>
              <a:t>mcg0039@uab.edu</a:t>
            </a:r>
            <a:r>
              <a:rPr lang="en-US" sz="3000" dirty="0">
                <a:latin typeface="+mn-lt"/>
              </a:rPr>
              <a:t> </a:t>
            </a:r>
          </a:p>
          <a:p>
            <a:r>
              <a:rPr lang="en-US" sz="3000" dirty="0">
                <a:latin typeface="+mn-lt"/>
              </a:rPr>
              <a:t>	         (334) 322 - 2756</a:t>
            </a:r>
          </a:p>
        </p:txBody>
      </p:sp>
      <p:graphicFrame>
        <p:nvGraphicFramePr>
          <p:cNvPr id="28" name="Chart 27">
            <a:extLst>
              <a:ext uri="{FF2B5EF4-FFF2-40B4-BE49-F238E27FC236}">
                <a16:creationId xmlns:a16="http://schemas.microsoft.com/office/drawing/2014/main" id="{18912318-F994-5F47-B201-E5662FBB27D2}"/>
              </a:ext>
            </a:extLst>
          </p:cNvPr>
          <p:cNvGraphicFramePr>
            <a:graphicFrameLocks/>
          </p:cNvGraphicFramePr>
          <p:nvPr>
            <p:extLst>
              <p:ext uri="{D42A27DB-BD31-4B8C-83A1-F6EECF244321}">
                <p14:modId xmlns:p14="http://schemas.microsoft.com/office/powerpoint/2010/main" val="321363727"/>
              </p:ext>
            </p:extLst>
          </p:nvPr>
        </p:nvGraphicFramePr>
        <p:xfrm>
          <a:off x="12649200" y="9318625"/>
          <a:ext cx="15780597" cy="7766437"/>
        </p:xfrm>
        <a:graphic>
          <a:graphicData uri="http://schemas.openxmlformats.org/drawingml/2006/chart">
            <c:chart xmlns:c="http://schemas.openxmlformats.org/drawingml/2006/chart" xmlns:r="http://schemas.openxmlformats.org/officeDocument/2006/relationships" r:id="rId13"/>
          </a:graphicData>
        </a:graphic>
      </p:graphicFrame>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25773</TotalTime>
  <Words>1130</Words>
  <Application>Microsoft Macintosh PowerPoint</Application>
  <PresentationFormat>Custom</PresentationFormat>
  <Paragraphs>64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Watermark</vt:lpstr>
      <vt:lpstr>The Development of a Cognitive Assessment for Individuals with Rett Syndrome  Madison Gaston, OTS; Christopher Eidson, PhD, MS, OTR/L, FAOTA Department of Occupational Therapy  |  University of Alabama at Birmingham Kristina Ford, MS  |  UAB Civitan-Sparks Clinics </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madisonchaneyg@gmail.com</cp:lastModifiedBy>
  <cp:revision>213</cp:revision>
  <dcterms:created xsi:type="dcterms:W3CDTF">2012-03-16T13:05:22Z</dcterms:created>
  <dcterms:modified xsi:type="dcterms:W3CDTF">2023-11-27T17:08:56Z</dcterms:modified>
</cp:coreProperties>
</file>