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86"/>
    <p:restoredTop sz="94685"/>
  </p:normalViewPr>
  <p:slideViewPr>
    <p:cSldViewPr snapToObjects="1" showGuides="1">
      <p:cViewPr varScale="1">
        <p:scale>
          <a:sx n="15" d="100"/>
          <a:sy n="15" d="100"/>
        </p:scale>
        <p:origin x="1800" y="102"/>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5/29/2024</a:t>
            </a:fld>
            <a:endParaRPr lang="en-US"/>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doi.org/" TargetMode="Externa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355463" cy="5181600"/>
          </a:xfrm>
        </p:spPr>
        <p:txBody>
          <a:bodyPr/>
          <a:lstStyle/>
          <a:p>
            <a:pPr algn="ctr"/>
            <a:r>
              <a:rPr lang="en-US" altLang="en-US" sz="9600" dirty="0">
                <a:latin typeface="Arial" panose="020B0604020202020204" pitchFamily="34" charset="0"/>
                <a:cs typeface="Arial" panose="020B0604020202020204" pitchFamily="34" charset="0"/>
              </a:rPr>
              <a:t>Inclusive Playgrounds: The Role of Occupational Therapy</a:t>
            </a:r>
            <a:br>
              <a:rPr lang="en-US" altLang="en-US" sz="115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Michaelea Pass </a:t>
            </a:r>
            <a:r>
              <a:rPr lang="en-US" altLang="en-US" sz="6600" dirty="0" err="1">
                <a:latin typeface="Arial" panose="020B0604020202020204" pitchFamily="34" charset="0"/>
                <a:cs typeface="Arial" panose="020B0604020202020204" pitchFamily="34" charset="0"/>
              </a:rPr>
              <a:t>Gonder</a:t>
            </a:r>
            <a:r>
              <a:rPr lang="en-US" altLang="en-US" sz="6600">
                <a:latin typeface="Arial" panose="020B0604020202020204" pitchFamily="34" charset="0"/>
                <a:cs typeface="Arial" panose="020B0604020202020204" pitchFamily="34" charset="0"/>
              </a:rPr>
              <a:t>, OTD Student; Dr. </a:t>
            </a:r>
            <a:r>
              <a:rPr lang="en-US" altLang="en-US" sz="6600" err="1">
                <a:latin typeface="Arial" panose="020B0604020202020204" pitchFamily="34" charset="0"/>
                <a:cs typeface="Arial" panose="020B0604020202020204" pitchFamily="34" charset="0"/>
              </a:rPr>
              <a:t>Eidson</a:t>
            </a:r>
            <a:r>
              <a:rPr lang="en-US" altLang="en-US" sz="6600">
                <a:latin typeface="Arial" panose="020B0604020202020204" pitchFamily="34" charset="0"/>
                <a:cs typeface="Arial" panose="020B0604020202020204" pitchFamily="34" charset="0"/>
              </a:rPr>
              <a:t>, DOT</a:t>
            </a:r>
            <a:br>
              <a:rPr lang="en-US" altLang="en-US" sz="6600">
                <a:latin typeface="Arial" panose="020B0604020202020204" pitchFamily="34" charset="0"/>
                <a:cs typeface="Arial" panose="020B0604020202020204" pitchFamily="34" charset="0"/>
              </a:rPr>
            </a:br>
            <a:r>
              <a:rPr lang="en-US" altLang="en-US" sz="6600">
                <a:latin typeface="Arial" panose="020B0604020202020204" pitchFamily="34" charset="0"/>
                <a:cs typeface="Arial" panose="020B0604020202020204" pitchFamily="34" charset="0"/>
              </a:rPr>
              <a:t>Department of Occupational Therapy</a:t>
            </a:r>
            <a:r>
              <a:rPr lang="en-US" altLang="en-US" sz="6000">
                <a:latin typeface="Arial" panose="020B0604020202020204" pitchFamily="34" charset="0"/>
                <a:cs typeface="Arial" panose="020B0604020202020204" pitchFamily="34" charset="0"/>
              </a:rPr>
              <a:t>  |  University of Alabama at Birmingham</a:t>
            </a:r>
            <a:br>
              <a:rPr lang="en-US" altLang="en-US" sz="6000">
                <a:latin typeface="Arial" panose="020B0604020202020204" pitchFamily="34" charset="0"/>
                <a:cs typeface="Arial" panose="020B0604020202020204" pitchFamily="34" charset="0"/>
              </a:rPr>
            </a:br>
            <a:r>
              <a:rPr lang="en-US" altLang="en-US" sz="6000">
                <a:latin typeface="Arial" panose="020B0604020202020204" pitchFamily="34" charset="0"/>
                <a:cs typeface="Arial" panose="020B0604020202020204" pitchFamily="34" charset="0"/>
              </a:rPr>
              <a:t>Jeff Sharp, founder |  Everyday Sunshine, Nonprofit Organization</a:t>
            </a:r>
            <a:endParaRPr lang="en-US" altLang="en-US" sz="6600" baseline="3000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81025" y="1872773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65600" y="6313488"/>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a:solidFill>
                  <a:srgbClr val="1F7555"/>
                </a:solidFill>
                <a:latin typeface="Arial" panose="020B0604020202020204" pitchFamily="34" charset="0"/>
                <a:ea typeface="ヒラギノ角ゴ Pro W3"/>
                <a:cs typeface="Arial" panose="020B0604020202020204" pitchFamily="34" charset="0"/>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565600" y="18727739"/>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11400"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565600" y="27489150"/>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565600" y="13814425"/>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5011400" y="1872773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a:solidFill>
                  <a:srgbClr val="1F7555"/>
                </a:solidFill>
                <a:latin typeface="Arial" panose="020B0604020202020204" pitchFamily="34" charset="0"/>
                <a:ea typeface="ヒラギノ角ゴ Pro W3"/>
                <a:cs typeface="Arial" panose="020B0604020202020204" pitchFamily="34" charset="0"/>
              </a:rPr>
              <a:t>Discussion</a:t>
            </a:r>
          </a:p>
        </p:txBody>
      </p:sp>
      <p:sp>
        <p:nvSpPr>
          <p:cNvPr id="6" name="TextBox 5">
            <a:extLst>
              <a:ext uri="{FF2B5EF4-FFF2-40B4-BE49-F238E27FC236}">
                <a16:creationId xmlns:a16="http://schemas.microsoft.com/office/drawing/2014/main" id="{4DD4D0CA-57A6-8760-D7D9-F01079A44F88}"/>
              </a:ext>
            </a:extLst>
          </p:cNvPr>
          <p:cNvSpPr txBox="1"/>
          <p:nvPr/>
        </p:nvSpPr>
        <p:spPr>
          <a:xfrm>
            <a:off x="15011400" y="8358188"/>
            <a:ext cx="13885863" cy="2862322"/>
          </a:xfrm>
          <a:prstGeom prst="rect">
            <a:avLst/>
          </a:prstGeom>
          <a:noFill/>
        </p:spPr>
        <p:txBody>
          <a:bodyPr wrap="square" rtlCol="0">
            <a:spAutoFit/>
          </a:bodyPr>
          <a:lstStyle/>
          <a:p>
            <a:pPr marL="285750" indent="-285750" algn="l">
              <a:buFont typeface="Arial" panose="020B0604020202020204" pitchFamily="34" charset="0"/>
              <a:buChar char="•"/>
            </a:pPr>
            <a:r>
              <a:rPr lang="en-US" b="0" i="0" u="none" strike="noStrike" dirty="0">
                <a:effectLst/>
                <a:latin typeface="+mj-lt"/>
              </a:rPr>
              <a:t>A total of 164 documents were screened in Covidence, resulting in 38 meeting the inclusion criteria after removing duplicates and conducting title/abstract screenings. Ultimately, 32 articles were included in the review (see Figure 1), including five found through manual searches. Of these, 15 were primary research utilizing qualitative, quantitative, or mixed methods, while 17 were various review types. </a:t>
            </a:r>
          </a:p>
          <a:p>
            <a:pPr marL="285750" indent="-285750" algn="l">
              <a:buFont typeface="Arial" panose="020B0604020202020204" pitchFamily="34" charset="0"/>
              <a:buChar char="•"/>
            </a:pPr>
            <a:r>
              <a:rPr lang="en-US" b="0" i="0" u="none" strike="noStrike" dirty="0">
                <a:effectLst/>
                <a:latin typeface="+mj-lt"/>
              </a:rPr>
              <a:t>The comprehensive review identified four main themes in evidence-based playground design recommendations: accessibility, diverse play experiences, safety, and community engagement</a:t>
            </a:r>
          </a:p>
          <a:p>
            <a:pPr marL="285750" indent="-285750" algn="l">
              <a:buFont typeface="Arial" panose="020B0604020202020204" pitchFamily="34" charset="0"/>
              <a:buChar char="•"/>
            </a:pPr>
            <a:r>
              <a:rPr lang="en-US" b="0" i="0" u="none" strike="noStrike" dirty="0">
                <a:effectLst/>
                <a:latin typeface="+mj-lt"/>
              </a:rPr>
              <a:t>The caregiver survey gathered insights on their child's playground visits and barriers hindering inclusion. Responses from 20 caregivers revealed diverse disabilities: autism spectrum disorder (4), ADHD (2), disruptive mood dysregulation disorder (1), and various other conditions. Seven children had cognitive ages younger than 14 despite being older. Playground visit frequency varied: some visited less than three times in a year, while others went multiple times a week. Figure 2 illustrates the correlation between caregiver satisfaction and local playground visit frequency.</a:t>
            </a:r>
          </a:p>
          <a:p>
            <a:pPr marL="285750" indent="-285750">
              <a:buFont typeface="Arial" panose="020B0604020202020204" pitchFamily="34" charset="0"/>
              <a:buChar char="•"/>
            </a:pPr>
            <a:endParaRPr lang="en-US" dirty="0">
              <a:latin typeface="+mj-lt"/>
            </a:endParaRPr>
          </a:p>
        </p:txBody>
      </p:sp>
      <p:pic>
        <p:nvPicPr>
          <p:cNvPr id="4135" name="Picture 4134" descr="Flow diagram of a flowchart&#10;&#10;Description automatically generated">
            <a:extLst>
              <a:ext uri="{FF2B5EF4-FFF2-40B4-BE49-F238E27FC236}">
                <a16:creationId xmlns:a16="http://schemas.microsoft.com/office/drawing/2014/main" id="{736A1930-ABBE-7F29-7FB4-11B216FF38A6}"/>
              </a:ext>
            </a:extLst>
          </p:cNvPr>
          <p:cNvPicPr>
            <a:picLocks noChangeAspect="1"/>
          </p:cNvPicPr>
          <p:nvPr/>
        </p:nvPicPr>
        <p:blipFill>
          <a:blip r:embed="rId3"/>
          <a:stretch>
            <a:fillRect/>
          </a:stretch>
        </p:blipFill>
        <p:spPr>
          <a:xfrm>
            <a:off x="16040099" y="12498333"/>
            <a:ext cx="4846298" cy="5341248"/>
          </a:xfrm>
          <a:prstGeom prst="rect">
            <a:avLst/>
          </a:prstGeom>
        </p:spPr>
      </p:pic>
      <p:sp>
        <p:nvSpPr>
          <p:cNvPr id="2" name="TextBox 1">
            <a:extLst>
              <a:ext uri="{FF2B5EF4-FFF2-40B4-BE49-F238E27FC236}">
                <a16:creationId xmlns:a16="http://schemas.microsoft.com/office/drawing/2014/main" id="{25D59BC4-05C4-D1FB-6E43-3F535FE8B03E}"/>
              </a:ext>
            </a:extLst>
          </p:cNvPr>
          <p:cNvSpPr txBox="1"/>
          <p:nvPr/>
        </p:nvSpPr>
        <p:spPr>
          <a:xfrm>
            <a:off x="598387" y="20574139"/>
            <a:ext cx="13885863" cy="8217634"/>
          </a:xfrm>
          <a:prstGeom prst="rect">
            <a:avLst/>
          </a:prstGeom>
          <a:noFill/>
        </p:spPr>
        <p:txBody>
          <a:bodyPr wrap="square" rtlCol="0">
            <a:spAutoFit/>
          </a:bodyPr>
          <a:lstStyle/>
          <a:p>
            <a:r>
              <a:rPr lang="en-US" sz="1600" dirty="0">
                <a:effectLst/>
                <a:latin typeface="+mj-lt"/>
                <a:ea typeface="Calibri" panose="020F0502020204030204" pitchFamily="34" charset="0"/>
              </a:rPr>
              <a:t>A literature review and a mixed-methods web-based survey were conducted to provide Everyday Sunshine with a summarized description of evidence-based playground design recommendations for children with and without disabilities. These methods aimed to answer the following question: Are there evidence-based playground design recommendations to promote inclusion among children with and without disabilities?</a:t>
            </a:r>
          </a:p>
          <a:p>
            <a:endParaRPr lang="en-US" sz="1600" dirty="0">
              <a:effectLst/>
              <a:latin typeface="+mj-lt"/>
              <a:ea typeface="Times New Roman" panose="02020603050405020304" pitchFamily="18" charset="0"/>
            </a:endParaRPr>
          </a:p>
          <a:p>
            <a:r>
              <a:rPr lang="en-US" sz="1600" b="1" dirty="0">
                <a:effectLst/>
                <a:latin typeface="+mj-lt"/>
                <a:ea typeface="Calibri" panose="020F0502020204030204" pitchFamily="34" charset="0"/>
              </a:rPr>
              <a:t>Research Protocol: Literature Review</a:t>
            </a:r>
            <a:endParaRPr lang="en-US" sz="1600" dirty="0">
              <a:effectLst/>
              <a:latin typeface="+mj-lt"/>
              <a:ea typeface="Times New Roman" panose="02020603050405020304" pitchFamily="18" charset="0"/>
            </a:endParaRPr>
          </a:p>
          <a:p>
            <a:pPr marL="285750" indent="-285750">
              <a:buFont typeface="Arial" panose="020B0604020202020204" pitchFamily="34" charset="0"/>
              <a:buChar char="•"/>
            </a:pPr>
            <a:r>
              <a:rPr lang="en-US" sz="1600" b="0" i="0" u="none" strike="noStrike" dirty="0">
                <a:effectLst/>
                <a:latin typeface="+mj-lt"/>
              </a:rPr>
              <a:t>Following PRISMA guidelines, the author used the following databases: CINAHL Plus, Scopus, Google Scholar, and PubMed.</a:t>
            </a:r>
          </a:p>
          <a:p>
            <a:pPr marL="285750" indent="-285750">
              <a:buFont typeface="Arial" panose="020B0604020202020204" pitchFamily="34" charset="0"/>
              <a:buChar char="•"/>
            </a:pPr>
            <a:r>
              <a:rPr lang="en-US" sz="1600" b="0" i="0" u="none" strike="noStrike" dirty="0">
                <a:effectLst/>
                <a:latin typeface="+mj-lt"/>
              </a:rPr>
              <a:t>The criteria required articles to focus on outdoor play spaces like community or school-based playgrounds. They needed to address playground design factors impacting use and be published in peer-reviewed journals. Participants could include children with or without disabilities, caregivers, or professionals specializing in children with disabilities. Articles measuring outcomes other than play, like reducing undesirable behaviors or enhancing physical activity, were excluded.</a:t>
            </a:r>
          </a:p>
          <a:p>
            <a:pPr marL="285750" indent="-285750">
              <a:buFont typeface="Arial" panose="020B0604020202020204" pitchFamily="34" charset="0"/>
              <a:buChar char="•"/>
            </a:pPr>
            <a:r>
              <a:rPr lang="en-US" sz="1600" b="0" i="0" u="none" strike="noStrike" dirty="0">
                <a:effectLst/>
                <a:latin typeface="+mj-lt"/>
              </a:rPr>
              <a:t>The search focused on terms like "children with and without disabilities," "playgrounds," "inclusive design," "recommendations," and "play," combined using MeSH terms, Boolean operators, and wildcards (*) for broader results</a:t>
            </a:r>
          </a:p>
          <a:p>
            <a:r>
              <a:rPr lang="en-US" sz="1600" b="1" dirty="0">
                <a:effectLst/>
                <a:latin typeface="+mj-lt"/>
                <a:ea typeface="Calibri" panose="020F0502020204030204" pitchFamily="34" charset="0"/>
              </a:rPr>
              <a:t>Research Protocol: Survey</a:t>
            </a:r>
            <a:endParaRPr lang="en-US" sz="1600" dirty="0">
              <a:effectLst/>
              <a:latin typeface="+mj-lt"/>
              <a:ea typeface="Times New Roman" panose="02020603050405020304" pitchFamily="18" charset="0"/>
            </a:endParaRPr>
          </a:p>
          <a:p>
            <a:pPr marL="285750" indent="-285750">
              <a:buFont typeface="Arial" panose="020B0604020202020204" pitchFamily="34" charset="0"/>
              <a:buChar char="•"/>
            </a:pPr>
            <a:r>
              <a:rPr lang="en-US" sz="1600" b="0" i="0" u="none" strike="noStrike" dirty="0">
                <a:effectLst/>
                <a:latin typeface="+mj-lt"/>
              </a:rPr>
              <a:t>The University of Alabama at Birmingham’s (UAB) Institutional Review Board (IRB) approved the study's involvement of human subjects. A web-based survey, open for two months, engaged caregivers of children with disabilities and professionals. It included multiple-choice, closed-ended, open-ended, and Likert-scale questions. The survey covered demographics, quantitative data on playground use and satisfaction, and qualitative insights into barriers faced by children with disabilities. Questions were designed in collaboration with Everyday Sunshine's founder, Jeff Sharp, to align with their inclusive playground mission</a:t>
            </a:r>
          </a:p>
          <a:p>
            <a:pPr marL="285750" indent="-285750">
              <a:buFont typeface="Arial" panose="020B0604020202020204" pitchFamily="34" charset="0"/>
              <a:buChar char="•"/>
            </a:pPr>
            <a:r>
              <a:rPr lang="en-US" sz="1600" b="0" i="0" u="none" strike="noStrike" dirty="0">
                <a:effectLst/>
                <a:latin typeface="+mj-lt"/>
              </a:rPr>
              <a:t>The survey targeting occupational therapists (OTs) used open-ended questions to gather their insights on inclusive design recommendations, occupational therapy's role in removing inclusion barriers, and their perception of their role in promoting inclusive playgrounds. These questions were chosen after a thorough literature review.</a:t>
            </a:r>
          </a:p>
          <a:p>
            <a:pPr marL="285750" indent="-285750">
              <a:buFont typeface="Arial" panose="020B0604020202020204" pitchFamily="34" charset="0"/>
              <a:buChar char="•"/>
            </a:pPr>
            <a:r>
              <a:rPr lang="en-US" sz="1600" dirty="0">
                <a:effectLst/>
                <a:latin typeface="+mj-lt"/>
                <a:ea typeface="Times New Roman" panose="02020603050405020304" pitchFamily="18" charset="0"/>
              </a:rPr>
              <a:t>The study population for the survey included caregivers of children with disabilities who were cognitively younger than 14 years old. OT professionals who specialize in children with disabilities were also included and had to be employed in a child-based setting to participate in the survey.</a:t>
            </a:r>
          </a:p>
          <a:p>
            <a:pPr marL="285750" indent="-285750">
              <a:buFont typeface="Arial" panose="020B0604020202020204" pitchFamily="34" charset="0"/>
              <a:buChar char="•"/>
            </a:pPr>
            <a:r>
              <a:rPr lang="en-US" sz="1600" dirty="0">
                <a:effectLst/>
                <a:latin typeface="+mj-lt"/>
                <a:ea typeface="Times New Roman" panose="02020603050405020304" pitchFamily="18" charset="0"/>
              </a:rPr>
              <a:t>The survey was sent via email to nonprofits like Everyday Sunshine, The Arc of Morgan County, and </a:t>
            </a:r>
            <a:r>
              <a:rPr lang="en-US" sz="1600" b="0" i="0" u="none" strike="noStrike" dirty="0">
                <a:effectLst/>
                <a:latin typeface="+mj-lt"/>
              </a:rPr>
              <a:t>the Alabama Disabilities Advocacy Program (ADAP)</a:t>
            </a:r>
            <a:r>
              <a:rPr lang="en-US" sz="1600" dirty="0">
                <a:effectLst/>
                <a:latin typeface="+mj-lt"/>
                <a:ea typeface="Times New Roman" panose="02020603050405020304" pitchFamily="18" charset="0"/>
              </a:rPr>
              <a:t>, and shared on Everyday Sunshine's social media. Pediatric therapy clinics were asked to distribute the survey flyer. Participants accessed the survey through a QR code or link, received a study consent letter, and took less than 30 minutes to complete it. No compensation was provided, and participants could withdraw anytime without consequences</a:t>
            </a:r>
          </a:p>
          <a:p>
            <a:pPr marL="285750" indent="-285750">
              <a:buFont typeface="Arial" panose="020B0604020202020204" pitchFamily="34" charset="0"/>
              <a:buChar char="•"/>
            </a:pPr>
            <a:r>
              <a:rPr lang="en-US" sz="1600" b="0" i="0" u="none" strike="noStrike" dirty="0">
                <a:solidFill>
                  <a:srgbClr val="0F0F0F"/>
                </a:solidFill>
                <a:effectLst/>
                <a:latin typeface="Söhne"/>
              </a:rPr>
              <a:t>The survey was developed and orchestrated using Qualtrics (https://</a:t>
            </a:r>
            <a:r>
              <a:rPr lang="en-US" sz="1600" b="0" i="0" u="none" strike="noStrike" dirty="0" err="1">
                <a:solidFill>
                  <a:srgbClr val="0F0F0F"/>
                </a:solidFill>
                <a:effectLst/>
                <a:latin typeface="Söhne"/>
              </a:rPr>
              <a:t>www.qualtrics.com</a:t>
            </a:r>
            <a:r>
              <a:rPr lang="en-US" sz="1600" b="0" i="0" u="none" strike="noStrike" dirty="0">
                <a:solidFill>
                  <a:srgbClr val="0F0F0F"/>
                </a:solidFill>
                <a:effectLst/>
                <a:latin typeface="Söhne"/>
              </a:rPr>
              <a:t>), accessed by the UAB. The survey results were organized using a deductive approach to the value codes related to the research questions. These codes include physical and nonphysical barriers, and physical and nonphysical design recommendations. The themes identified after completing a thematic analysis and a summary of the survey responses will be discussed in further detail.</a:t>
            </a:r>
            <a:endParaRPr lang="en-US" sz="1600" dirty="0">
              <a:effectLst/>
              <a:latin typeface="+mj-lt"/>
              <a:ea typeface="Times New Roman" panose="02020603050405020304" pitchFamily="18" charset="0"/>
            </a:endParaRPr>
          </a:p>
          <a:p>
            <a:endParaRPr lang="en-US" dirty="0">
              <a:solidFill>
                <a:srgbClr val="374151"/>
              </a:solidFill>
              <a:latin typeface="Söhne"/>
            </a:endParaRPr>
          </a:p>
          <a:p>
            <a:pPr marL="285750" indent="-285750">
              <a:buFont typeface="Arial" panose="020B0604020202020204" pitchFamily="34" charset="0"/>
              <a:buChar char="•"/>
            </a:pPr>
            <a:endParaRPr lang="en-US" b="0" i="0" u="none" strike="noStrike" dirty="0">
              <a:solidFill>
                <a:srgbClr val="374151"/>
              </a:solidFill>
              <a:effectLst/>
              <a:latin typeface="Söhne"/>
            </a:endParaRPr>
          </a:p>
          <a:p>
            <a:pPr marL="285750" indent="-285750">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endParaRPr lang="en-US" dirty="0"/>
          </a:p>
        </p:txBody>
      </p:sp>
      <p:sp>
        <p:nvSpPr>
          <p:cNvPr id="8" name="TextBox 7">
            <a:extLst>
              <a:ext uri="{FF2B5EF4-FFF2-40B4-BE49-F238E27FC236}">
                <a16:creationId xmlns:a16="http://schemas.microsoft.com/office/drawing/2014/main" id="{06832FDB-036D-0DF3-3C1C-5548892720FF}"/>
              </a:ext>
            </a:extLst>
          </p:cNvPr>
          <p:cNvSpPr txBox="1"/>
          <p:nvPr/>
        </p:nvSpPr>
        <p:spPr>
          <a:xfrm>
            <a:off x="15011399" y="11150971"/>
            <a:ext cx="6903699" cy="1122743"/>
          </a:xfrm>
          <a:prstGeom prst="rect">
            <a:avLst/>
          </a:prstGeom>
          <a:noFill/>
        </p:spPr>
        <p:txBody>
          <a:bodyPr wrap="square">
            <a:spAutoFit/>
          </a:bodyPr>
          <a:lstStyle/>
          <a:p>
            <a:pPr marL="0" marR="0">
              <a:lnSpc>
                <a:spcPct val="200000"/>
              </a:lnSpc>
              <a:spcBef>
                <a:spcPts val="0"/>
              </a:spcBef>
              <a:spcAft>
                <a:spcPts val="0"/>
              </a:spcAft>
            </a:pPr>
            <a:r>
              <a:rPr lang="en-US" sz="1800" b="1">
                <a:solidFill>
                  <a:srgbClr val="000000"/>
                </a:solidFill>
                <a:effectLst/>
                <a:latin typeface="+mj-lt"/>
                <a:ea typeface="Calibri" panose="020F0502020204030204" pitchFamily="34" charset="0"/>
              </a:rPr>
              <a:t> Figure 1</a:t>
            </a:r>
            <a:endParaRPr lang="en-US" b="1">
              <a:latin typeface="+mj-lt"/>
              <a:ea typeface="Calibri" panose="020F0502020204030204" pitchFamily="34" charset="0"/>
            </a:endParaRPr>
          </a:p>
          <a:p>
            <a:pPr marL="0" marR="0">
              <a:lnSpc>
                <a:spcPct val="200000"/>
              </a:lnSpc>
              <a:spcBef>
                <a:spcPts val="0"/>
              </a:spcBef>
              <a:spcAft>
                <a:spcPts val="0"/>
              </a:spcAft>
            </a:pPr>
            <a:r>
              <a:rPr lang="en-US" sz="1800" i="1">
                <a:solidFill>
                  <a:srgbClr val="000000"/>
                </a:solidFill>
                <a:effectLst/>
                <a:latin typeface="+mj-lt"/>
                <a:ea typeface="Calibri" panose="020F0502020204030204" pitchFamily="34" charset="0"/>
              </a:rPr>
              <a:t>The PRISMA diagram of the study selection process (Moher et al. 2009)</a:t>
            </a:r>
            <a:r>
              <a:rPr lang="en-US" sz="1800" b="1">
                <a:effectLst/>
                <a:latin typeface="+mj-lt"/>
                <a:ea typeface="Times New Roman" panose="02020603050405020304" pitchFamily="18" charset="0"/>
              </a:rPr>
              <a:t> </a:t>
            </a:r>
            <a:endParaRPr lang="en-US" sz="1800">
              <a:effectLst/>
              <a:latin typeface="+mj-lt"/>
              <a:ea typeface="Times New Roman" panose="02020603050405020304" pitchFamily="18" charset="0"/>
            </a:endParaRPr>
          </a:p>
        </p:txBody>
      </p:sp>
      <p:pic>
        <p:nvPicPr>
          <p:cNvPr id="9" name="Picture 8" descr="A graph of different colored squares&#10;&#10;Description automatically generated with medium confidence">
            <a:extLst>
              <a:ext uri="{FF2B5EF4-FFF2-40B4-BE49-F238E27FC236}">
                <a16:creationId xmlns:a16="http://schemas.microsoft.com/office/drawing/2014/main" id="{13AB65A2-D51C-C4E0-F878-BECD6D010C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60885" y="12641808"/>
            <a:ext cx="5829210" cy="2043112"/>
          </a:xfrm>
          <a:prstGeom prst="rect">
            <a:avLst/>
          </a:prstGeom>
        </p:spPr>
      </p:pic>
      <p:sp>
        <p:nvSpPr>
          <p:cNvPr id="11" name="TextBox 10">
            <a:extLst>
              <a:ext uri="{FF2B5EF4-FFF2-40B4-BE49-F238E27FC236}">
                <a16:creationId xmlns:a16="http://schemas.microsoft.com/office/drawing/2014/main" id="{F85CEB3B-253F-00A3-BA54-C5E944658304}"/>
              </a:ext>
            </a:extLst>
          </p:cNvPr>
          <p:cNvSpPr txBox="1"/>
          <p:nvPr/>
        </p:nvSpPr>
        <p:spPr>
          <a:xfrm>
            <a:off x="21915098" y="11220510"/>
            <a:ext cx="6507503" cy="2223879"/>
          </a:xfrm>
          <a:prstGeom prst="rect">
            <a:avLst/>
          </a:prstGeom>
          <a:noFill/>
        </p:spPr>
        <p:txBody>
          <a:bodyPr wrap="square">
            <a:spAutoFit/>
          </a:bodyPr>
          <a:lstStyle/>
          <a:p>
            <a:pPr marL="0" marR="0">
              <a:lnSpc>
                <a:spcPct val="200000"/>
              </a:lnSpc>
              <a:spcBef>
                <a:spcPts val="0"/>
              </a:spcBef>
              <a:spcAft>
                <a:spcPts val="0"/>
              </a:spcAft>
            </a:pPr>
            <a:r>
              <a:rPr lang="en-US" sz="1800" b="1" dirty="0">
                <a:effectLst/>
                <a:latin typeface="+mj-lt"/>
                <a:ea typeface="Times New Roman" panose="02020603050405020304" pitchFamily="18" charset="0"/>
              </a:rPr>
              <a:t>Figure 2</a:t>
            </a:r>
          </a:p>
          <a:p>
            <a:pPr marL="0" marR="0">
              <a:lnSpc>
                <a:spcPct val="200000"/>
              </a:lnSpc>
              <a:spcBef>
                <a:spcPts val="0"/>
              </a:spcBef>
              <a:spcAft>
                <a:spcPts val="0"/>
              </a:spcAft>
            </a:pPr>
            <a:r>
              <a:rPr lang="en-US" i="1" dirty="0">
                <a:latin typeface="+mj-lt"/>
                <a:ea typeface="Times New Roman" panose="02020603050405020304" pitchFamily="18" charset="0"/>
              </a:rPr>
              <a:t>Satisfaction with local playground visits, accessibility, </a:t>
            </a:r>
            <a:r>
              <a:rPr lang="en-US" i="1" kern="0" dirty="0">
                <a:latin typeface="+mj-lt"/>
                <a:ea typeface="Times New Roman" panose="02020603050405020304" pitchFamily="18" charset="0"/>
              </a:rPr>
              <a:t>and Usage</a:t>
            </a:r>
            <a:endParaRPr lang="en-US" sz="1800" dirty="0">
              <a:effectLst/>
              <a:latin typeface="+mj-lt"/>
              <a:ea typeface="Times New Roman" panose="02020603050405020304" pitchFamily="18" charset="0"/>
            </a:endParaRPr>
          </a:p>
          <a:p>
            <a:pPr marL="0" marR="0">
              <a:lnSpc>
                <a:spcPct val="200000"/>
              </a:lnSpc>
              <a:spcBef>
                <a:spcPts val="0"/>
              </a:spcBef>
              <a:spcAft>
                <a:spcPts val="0"/>
              </a:spcAft>
            </a:pPr>
            <a:endParaRPr lang="en-US" sz="1800" dirty="0">
              <a:effectLst/>
              <a:latin typeface="+mj-lt"/>
              <a:ea typeface="Times New Roman" panose="02020603050405020304" pitchFamily="18" charset="0"/>
            </a:endParaRPr>
          </a:p>
          <a:p>
            <a:pPr marL="0" marR="0">
              <a:lnSpc>
                <a:spcPct val="20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18" name="TextBox 17">
            <a:extLst>
              <a:ext uri="{FF2B5EF4-FFF2-40B4-BE49-F238E27FC236}">
                <a16:creationId xmlns:a16="http://schemas.microsoft.com/office/drawing/2014/main" id="{0AB43C7F-ACFF-7EB9-BF85-E49931F4E4A3}"/>
              </a:ext>
            </a:extLst>
          </p:cNvPr>
          <p:cNvSpPr txBox="1"/>
          <p:nvPr/>
        </p:nvSpPr>
        <p:spPr>
          <a:xfrm>
            <a:off x="14972167" y="20574139"/>
            <a:ext cx="13885862" cy="2631490"/>
          </a:xfrm>
          <a:prstGeom prst="rect">
            <a:avLst/>
          </a:prstGeom>
          <a:noFill/>
        </p:spPr>
        <p:txBody>
          <a:bodyPr wrap="square">
            <a:spAutoFit/>
          </a:bodyPr>
          <a:lstStyle/>
          <a:p>
            <a:r>
              <a:rPr lang="en-US" sz="1500" b="0" i="0" u="none" strike="noStrike" dirty="0">
                <a:effectLst/>
                <a:latin typeface="+mj-lt"/>
              </a:rPr>
              <a:t>This review revealed key playground design elements crucial for inclusivity: safety, accessibility, community engagement, and diverse play experiences. Caregiver feedback emphasized the need for inclusive playgrounds, correlating their non frequent visits with negative experiences. Caregivers and </a:t>
            </a:r>
            <a:r>
              <a:rPr lang="en-US" sz="1500" dirty="0">
                <a:latin typeface="+mj-lt"/>
              </a:rPr>
              <a:t>OTs </a:t>
            </a:r>
            <a:r>
              <a:rPr lang="en-US" sz="1500" b="0" i="0" u="none" strike="noStrike" dirty="0">
                <a:effectLst/>
                <a:latin typeface="+mj-lt"/>
              </a:rPr>
              <a:t>highlighted design insights to overcome barriers. The discussion used the Person-Environment-Occupation-Performance (PEOP) model to explore the interaction among individuals, the playground environment, and play occupation, shaping participation and performance. Integrating evidence-based design, survey insights, and the PEOP model aimed to comprehensively understand playground design for fostering inclusion.</a:t>
            </a:r>
          </a:p>
          <a:p>
            <a:pPr algn="l"/>
            <a:endParaRPr lang="en-US" sz="1500" b="0" i="0" u="none" strike="noStrike" dirty="0">
              <a:effectLst/>
              <a:latin typeface="+mj-lt"/>
            </a:endParaRPr>
          </a:p>
          <a:p>
            <a:r>
              <a:rPr lang="en-US" sz="1500" b="1" dirty="0">
                <a:latin typeface="+mj-lt"/>
              </a:rPr>
              <a:t>The PEOP Model: Person</a:t>
            </a:r>
          </a:p>
          <a:p>
            <a:pPr marL="285750" indent="-285750">
              <a:buFont typeface="Arial" panose="020B0604020202020204" pitchFamily="34" charset="0"/>
              <a:buChar char="•"/>
            </a:pPr>
            <a:r>
              <a:rPr lang="en-US" sz="1500" dirty="0">
                <a:latin typeface="+mj-lt"/>
              </a:rPr>
              <a:t>Involves psychological, neuro-behavioral, cognitive, and physiological traits (Christiansen, Bass, &amp; Baum, 2015).</a:t>
            </a:r>
          </a:p>
          <a:p>
            <a:pPr marL="285750" indent="-285750">
              <a:buFont typeface="Arial" panose="020B0604020202020204" pitchFamily="34" charset="0"/>
              <a:buChar char="•"/>
            </a:pPr>
            <a:r>
              <a:rPr lang="en-US" sz="1500" dirty="0">
                <a:latin typeface="+mj-lt"/>
              </a:rPr>
              <a:t>An inclusive playground accommodates diverse individuals and populations..</a:t>
            </a:r>
          </a:p>
          <a:p>
            <a:pPr marL="285750" indent="-285750">
              <a:buFont typeface="Arial" panose="020B0604020202020204" pitchFamily="34" charset="0"/>
              <a:buChar char="•"/>
            </a:pPr>
            <a:r>
              <a:rPr lang="en-US" sz="1500" dirty="0">
                <a:latin typeface="+mj-lt"/>
              </a:rPr>
              <a:t>Both typical and non-typical children possess unique abilities aligned with their development, influencing their play and learning during experiences.</a:t>
            </a:r>
          </a:p>
          <a:p>
            <a:pPr marL="285750" indent="-285750">
              <a:buFont typeface="Arial" panose="020B0604020202020204" pitchFamily="34" charset="0"/>
              <a:buChar char="•"/>
            </a:pPr>
            <a:r>
              <a:rPr lang="en-US" sz="1500" dirty="0">
                <a:latin typeface="+mj-lt"/>
              </a:rPr>
              <a:t>Playground designs should cater to varying levels of play experience.</a:t>
            </a:r>
          </a:p>
        </p:txBody>
      </p:sp>
      <p:sp>
        <p:nvSpPr>
          <p:cNvPr id="22" name="TextBox 21">
            <a:extLst>
              <a:ext uri="{FF2B5EF4-FFF2-40B4-BE49-F238E27FC236}">
                <a16:creationId xmlns:a16="http://schemas.microsoft.com/office/drawing/2014/main" id="{A105AB46-3CF5-B5BB-A915-5F325F136A07}"/>
              </a:ext>
            </a:extLst>
          </p:cNvPr>
          <p:cNvSpPr txBox="1"/>
          <p:nvPr/>
        </p:nvSpPr>
        <p:spPr>
          <a:xfrm>
            <a:off x="15809699" y="23155366"/>
            <a:ext cx="5307097" cy="6093976"/>
          </a:xfrm>
          <a:prstGeom prst="rect">
            <a:avLst/>
          </a:prstGeom>
          <a:noFill/>
        </p:spPr>
        <p:txBody>
          <a:bodyPr wrap="square" rtlCol="0">
            <a:spAutoFit/>
          </a:bodyPr>
          <a:lstStyle/>
          <a:p>
            <a:pPr algn="l"/>
            <a:r>
              <a:rPr lang="en-US" sz="1500" b="1" i="0" u="none" strike="noStrike" dirty="0">
                <a:effectLst/>
                <a:latin typeface="+mj-lt"/>
              </a:rPr>
              <a:t>PEOP Model: Environment</a:t>
            </a:r>
            <a:endParaRPr lang="en-US" sz="1500" b="0" i="0" u="none" strike="noStrike" dirty="0">
              <a:effectLst/>
              <a:latin typeface="+mj-lt"/>
            </a:endParaRPr>
          </a:p>
          <a:p>
            <a:pPr algn="l"/>
            <a:r>
              <a:rPr lang="en-US" sz="1500" b="1" i="0" u="none" strike="noStrike" dirty="0">
                <a:effectLst/>
                <a:latin typeface="+mj-lt"/>
              </a:rPr>
              <a:t>Physical Environment:</a:t>
            </a:r>
            <a:endParaRPr lang="en-US" sz="1500" b="0" i="0" u="none" strike="noStrike" dirty="0">
              <a:effectLst/>
              <a:latin typeface="+mj-lt"/>
            </a:endParaRPr>
          </a:p>
          <a:p>
            <a:pPr marL="742950" lvl="1" indent="-285750" algn="l">
              <a:buFont typeface="Arial" panose="020B0604020202020204" pitchFamily="34" charset="0"/>
              <a:buChar char="•"/>
            </a:pPr>
            <a:r>
              <a:rPr lang="en-US" sz="1500" b="0" i="0" u="none" strike="noStrike" dirty="0">
                <a:effectLst/>
                <a:latin typeface="+mj-lt"/>
              </a:rPr>
              <a:t>Playground safety and risk management: Single entry/exit points, lighting, shaded zones, routine maintenance (literature).</a:t>
            </a:r>
          </a:p>
          <a:p>
            <a:pPr marL="742950" lvl="1" indent="-285750" algn="l">
              <a:buFont typeface="Arial" panose="020B0604020202020204" pitchFamily="34" charset="0"/>
              <a:buChar char="•"/>
            </a:pPr>
            <a:r>
              <a:rPr lang="en-US" sz="1500" b="0" i="0" u="none" strike="noStrike" dirty="0">
                <a:effectLst/>
                <a:latin typeface="+mj-lt"/>
              </a:rPr>
              <a:t>Safety measures: Soft flooring, spacious areas, brightly colored surfaces near hazard areas, caregiver accessibility to assist if </a:t>
            </a:r>
            <a:r>
              <a:rPr lang="en-US" sz="1500" dirty="0">
                <a:latin typeface="+mj-lt"/>
              </a:rPr>
              <a:t>needed </a:t>
            </a:r>
            <a:r>
              <a:rPr lang="en-US" sz="1500" b="0" i="0" u="none" strike="noStrike" dirty="0">
                <a:effectLst/>
                <a:latin typeface="+mj-lt"/>
              </a:rPr>
              <a:t>(literature and surveyed caregivers).</a:t>
            </a:r>
          </a:p>
          <a:p>
            <a:pPr marL="742950" lvl="1" indent="-285750" algn="l">
              <a:buFont typeface="Arial" panose="020B0604020202020204" pitchFamily="34" charset="0"/>
              <a:buChar char="•"/>
            </a:pPr>
            <a:r>
              <a:rPr lang="en-US" sz="1500" b="0" i="0" u="none" strike="noStrike" dirty="0">
                <a:effectLst/>
                <a:latin typeface="+mj-lt"/>
              </a:rPr>
              <a:t>Separate play areas for younger children due to safety concerns (literature).</a:t>
            </a:r>
          </a:p>
          <a:p>
            <a:pPr marL="742950" lvl="1" indent="-285750" algn="l">
              <a:buFont typeface="Arial" panose="020B0604020202020204" pitchFamily="34" charset="0"/>
              <a:buChar char="•"/>
            </a:pPr>
            <a:r>
              <a:rPr lang="en-US" sz="1500" b="0" i="0" u="none" strike="noStrike" dirty="0">
                <a:effectLst/>
                <a:latin typeface="+mj-lt"/>
              </a:rPr>
              <a:t>Accessibility considerations: Convenient location, parking, ground surfacing, restrooms, water fountains (literature and surveyed caregivers).</a:t>
            </a:r>
          </a:p>
          <a:p>
            <a:pPr marL="742950" lvl="1" indent="-285750" algn="l">
              <a:buFont typeface="Arial" panose="020B0604020202020204" pitchFamily="34" charset="0"/>
              <a:buChar char="•"/>
            </a:pPr>
            <a:r>
              <a:rPr lang="en-US" sz="1500" b="0" i="0" u="none" strike="noStrike" dirty="0">
                <a:effectLst/>
                <a:latin typeface="+mj-lt"/>
              </a:rPr>
              <a:t>Adaptations for elevated structures: Ramps with handgrips and a gradual incline, transfer systems, shorter steps (literature and surveyed OTs).</a:t>
            </a:r>
          </a:p>
          <a:p>
            <a:pPr marL="742950" lvl="1" indent="-285750" algn="l">
              <a:buFont typeface="Arial" panose="020B0604020202020204" pitchFamily="34" charset="0"/>
              <a:buChar char="•"/>
            </a:pPr>
            <a:r>
              <a:rPr lang="en-US" sz="1500" b="0" i="0" u="none" strike="noStrike" dirty="0">
                <a:effectLst/>
                <a:latin typeface="+mj-lt"/>
              </a:rPr>
              <a:t>Equipment accessibility: Spaces for diverse abilities (literature and surveyed caregivers/OTs).</a:t>
            </a:r>
          </a:p>
          <a:p>
            <a:pPr algn="l"/>
            <a:r>
              <a:rPr lang="en-US" sz="1500" b="1" i="0" u="none" strike="noStrike" dirty="0">
                <a:effectLst/>
                <a:latin typeface="+mj-lt"/>
              </a:rPr>
              <a:t>Social Environment:</a:t>
            </a:r>
            <a:endParaRPr lang="en-US" sz="1500" b="0" i="0" u="none" strike="noStrike" dirty="0">
              <a:effectLst/>
              <a:latin typeface="+mj-lt"/>
            </a:endParaRPr>
          </a:p>
          <a:p>
            <a:pPr marL="742950" lvl="1" indent="-285750" algn="l">
              <a:buFont typeface="Arial" panose="020B0604020202020204" pitchFamily="34" charset="0"/>
              <a:buChar char="•"/>
            </a:pPr>
            <a:r>
              <a:rPr lang="en-US" sz="1500" b="0" i="0" u="none" strike="noStrike" dirty="0">
                <a:effectLst/>
                <a:latin typeface="+mj-lt"/>
              </a:rPr>
              <a:t>Recommendations: Community engagement, advocacy campaigns, trained playworkers, peer buddy systems (literature and surveyed caregivers).</a:t>
            </a:r>
          </a:p>
          <a:p>
            <a:pPr marL="742950" lvl="1" indent="-285750" algn="l">
              <a:buFont typeface="Arial" panose="020B0604020202020204" pitchFamily="34" charset="0"/>
              <a:buChar char="•"/>
            </a:pPr>
            <a:r>
              <a:rPr lang="en-US" sz="1500" b="0" i="0" u="none" strike="noStrike" dirty="0">
                <a:effectLst/>
                <a:latin typeface="+mj-lt"/>
              </a:rPr>
              <a:t>Strategies for positive social interactions: Group activities, awareness programs (literature and surveyed caregivers).</a:t>
            </a:r>
          </a:p>
        </p:txBody>
      </p:sp>
      <p:sp>
        <p:nvSpPr>
          <p:cNvPr id="23" name="TextBox 22">
            <a:extLst>
              <a:ext uri="{FF2B5EF4-FFF2-40B4-BE49-F238E27FC236}">
                <a16:creationId xmlns:a16="http://schemas.microsoft.com/office/drawing/2014/main" id="{A5BF24D3-1ECE-21D3-832C-B6482419D9B9}"/>
              </a:ext>
            </a:extLst>
          </p:cNvPr>
          <p:cNvSpPr txBox="1"/>
          <p:nvPr/>
        </p:nvSpPr>
        <p:spPr>
          <a:xfrm>
            <a:off x="21850843" y="23155367"/>
            <a:ext cx="6049294" cy="6786473"/>
          </a:xfrm>
          <a:prstGeom prst="rect">
            <a:avLst/>
          </a:prstGeom>
          <a:noFill/>
        </p:spPr>
        <p:txBody>
          <a:bodyPr wrap="square" rtlCol="0">
            <a:spAutoFit/>
          </a:bodyPr>
          <a:lstStyle/>
          <a:p>
            <a:pPr algn="l"/>
            <a:r>
              <a:rPr lang="en-US" sz="1500" b="1" i="0" u="none" strike="noStrike" dirty="0">
                <a:effectLst/>
                <a:latin typeface="+mj-lt"/>
              </a:rPr>
              <a:t>PEOP Model: Occupation, Participation, and Performance in Play</a:t>
            </a:r>
            <a:endParaRPr lang="en-US" sz="1500" b="0" i="0" u="none" strike="noStrike" dirty="0">
              <a:effectLst/>
              <a:latin typeface="+mj-lt"/>
            </a:endParaRPr>
          </a:p>
          <a:p>
            <a:pPr algn="l"/>
            <a:r>
              <a:rPr lang="en-US" sz="1500" b="1" i="0" u="none" strike="noStrike" dirty="0">
                <a:effectLst/>
                <a:latin typeface="+mj-lt"/>
              </a:rPr>
              <a:t>Diverse Play Experiences:</a:t>
            </a:r>
            <a:endParaRPr lang="en-US" sz="1500" b="0" i="0" u="none" strike="noStrike" dirty="0">
              <a:effectLst/>
              <a:latin typeface="+mj-lt"/>
            </a:endParaRPr>
          </a:p>
          <a:p>
            <a:pPr marL="742950" lvl="1" indent="-285750" algn="l">
              <a:buFont typeface="Arial" panose="020B0604020202020204" pitchFamily="34" charset="0"/>
              <a:buChar char="•"/>
            </a:pPr>
            <a:r>
              <a:rPr lang="en-US" sz="1500" b="0" i="0" u="none" strike="noStrike" dirty="0">
                <a:effectLst/>
                <a:latin typeface="+mj-lt"/>
              </a:rPr>
              <a:t>Various play types are crucial for inclusive playgrounds: constructive, motor, imaginative, and social play (supported by literature).</a:t>
            </a:r>
          </a:p>
          <a:p>
            <a:pPr marL="742950" lvl="1" indent="-285750" algn="l">
              <a:buFont typeface="Arial" panose="020B0604020202020204" pitchFamily="34" charset="0"/>
              <a:buChar char="•"/>
            </a:pPr>
            <a:r>
              <a:rPr lang="en-US" sz="1500" b="0" i="0" u="none" strike="noStrike" dirty="0">
                <a:effectLst/>
                <a:latin typeface="+mj-lt"/>
              </a:rPr>
              <a:t>Tailoring play experiences to accommodate different abilities and ages is vital to ensure inclusivity.</a:t>
            </a:r>
          </a:p>
          <a:p>
            <a:pPr algn="l"/>
            <a:r>
              <a:rPr lang="en-US" sz="1500" b="1" i="0" u="none" strike="noStrike" dirty="0">
                <a:effectLst/>
                <a:latin typeface="+mj-lt"/>
              </a:rPr>
              <a:t>Sensory-Enriching Activities:</a:t>
            </a:r>
            <a:endParaRPr lang="en-US" sz="1500" b="0" i="0" u="none" strike="noStrike" dirty="0">
              <a:effectLst/>
              <a:latin typeface="+mj-lt"/>
            </a:endParaRPr>
          </a:p>
          <a:p>
            <a:pPr marL="742950" lvl="1" indent="-285750" algn="l">
              <a:buFont typeface="Arial" panose="020B0604020202020204" pitchFamily="34" charset="0"/>
              <a:buChar char="•"/>
            </a:pPr>
            <a:r>
              <a:rPr lang="en-US" sz="1500" b="0" i="0" u="none" strike="noStrike" dirty="0">
                <a:effectLst/>
                <a:latin typeface="+mj-lt"/>
              </a:rPr>
              <a:t>These activities are foundational for providing diverse play experiences (supported by literature).</a:t>
            </a:r>
          </a:p>
          <a:p>
            <a:pPr marL="742950" lvl="1" indent="-285750" algn="l">
              <a:buFont typeface="Arial" panose="020B0604020202020204" pitchFamily="34" charset="0"/>
              <a:buChar char="•"/>
            </a:pPr>
            <a:r>
              <a:rPr lang="en-US" sz="1500" b="0" i="0" u="none" strike="noStrike" dirty="0">
                <a:effectLst/>
                <a:latin typeface="+mj-lt"/>
              </a:rPr>
              <a:t>Recommendations include incorporating varying sensory intensity levels and dispersing sensory activities throughout the playground to prevent overstimulation, as noted in both literature and insights from surveyed caregivers/OTs.</a:t>
            </a:r>
          </a:p>
          <a:p>
            <a:pPr algn="l"/>
            <a:r>
              <a:rPr lang="en-US" sz="1500" b="1" i="0" u="none" strike="noStrike" dirty="0">
                <a:effectLst/>
                <a:latin typeface="+mj-lt"/>
              </a:rPr>
              <a:t>Opportunities for Self-Challenge:</a:t>
            </a:r>
            <a:endParaRPr lang="en-US" sz="1500" b="0" i="0" u="none" strike="noStrike" dirty="0">
              <a:effectLst/>
              <a:latin typeface="+mj-lt"/>
            </a:endParaRPr>
          </a:p>
          <a:p>
            <a:pPr marL="742950" lvl="1" indent="-285750" algn="l">
              <a:buFont typeface="Arial" panose="020B0604020202020204" pitchFamily="34" charset="0"/>
              <a:buChar char="•"/>
            </a:pPr>
            <a:r>
              <a:rPr lang="en-US" sz="1500" b="0" i="0" u="none" strike="noStrike" dirty="0">
                <a:effectLst/>
                <a:latin typeface="+mj-lt"/>
              </a:rPr>
              <a:t>Offering diverse and varied play experiences is essential for inclusivity, catering to different abilities and developmental stages (supported by literature).</a:t>
            </a:r>
          </a:p>
          <a:p>
            <a:pPr marL="742950" lvl="1" indent="-285750" algn="l">
              <a:buFont typeface="Arial" panose="020B0604020202020204" pitchFamily="34" charset="0"/>
              <a:buChar char="•"/>
            </a:pPr>
            <a:r>
              <a:rPr lang="en-US" sz="1500" b="0" i="0" u="none" strike="noStrike" dirty="0">
                <a:effectLst/>
                <a:latin typeface="+mj-lt"/>
              </a:rPr>
              <a:t>The importance of multiple access methods, such as ramps</a:t>
            </a:r>
            <a:r>
              <a:rPr lang="en-US" sz="1500" dirty="0">
                <a:latin typeface="+mj-lt"/>
              </a:rPr>
              <a:t>, climbing walls, and steps, to encourage inclusivity as highlighted in literature and responses from surveyed OTs.</a:t>
            </a:r>
          </a:p>
          <a:p>
            <a:r>
              <a:rPr lang="en-US" sz="1500" b="1" dirty="0">
                <a:latin typeface="+mj-lt"/>
              </a:rPr>
              <a:t>Usability of Playground Spaces:</a:t>
            </a:r>
            <a:endParaRPr lang="en-US" sz="1500" dirty="0">
              <a:latin typeface="+mj-lt"/>
            </a:endParaRPr>
          </a:p>
          <a:p>
            <a:pPr marL="742950" lvl="1" indent="-285750">
              <a:buFont typeface="Arial" panose="020B0604020202020204" pitchFamily="34" charset="0"/>
              <a:buChar char="•"/>
            </a:pPr>
            <a:r>
              <a:rPr lang="en-US" sz="1500" dirty="0">
                <a:latin typeface="+mj-lt"/>
              </a:rPr>
              <a:t>The usability of playground elements, alongside accessibility, is crucial for inclusive play experiences (supported by literature).</a:t>
            </a:r>
          </a:p>
          <a:p>
            <a:pPr marL="742950" lvl="1" indent="-285750">
              <a:buFont typeface="Arial" panose="020B0604020202020204" pitchFamily="34" charset="0"/>
              <a:buChar char="•"/>
            </a:pPr>
            <a:r>
              <a:rPr lang="en-US" sz="1500" dirty="0">
                <a:latin typeface="+mj-lt"/>
              </a:rPr>
              <a:t>Recommendations include ensuring predictability in play components, usability enhancements, and limiting overly complicated equipment, in line with the </a:t>
            </a:r>
            <a:r>
              <a:rPr lang="en-US" sz="1500" b="0" i="0" u="none" strike="noStrike" dirty="0">
                <a:effectLst/>
                <a:latin typeface="+mj-lt"/>
              </a:rPr>
              <a:t>literature findings and insights from surveyed caregivers/OTs.</a:t>
            </a:r>
          </a:p>
        </p:txBody>
      </p:sp>
      <p:sp>
        <p:nvSpPr>
          <p:cNvPr id="24" name="TextBox 23">
            <a:extLst>
              <a:ext uri="{FF2B5EF4-FFF2-40B4-BE49-F238E27FC236}">
                <a16:creationId xmlns:a16="http://schemas.microsoft.com/office/drawing/2014/main" id="{D40A0BC5-85FF-7B84-1ECF-B6F79C2A55ED}"/>
              </a:ext>
            </a:extLst>
          </p:cNvPr>
          <p:cNvSpPr txBox="1"/>
          <p:nvPr/>
        </p:nvSpPr>
        <p:spPr>
          <a:xfrm>
            <a:off x="29759439" y="8358188"/>
            <a:ext cx="12936537" cy="3754874"/>
          </a:xfrm>
          <a:prstGeom prst="rect">
            <a:avLst/>
          </a:prstGeom>
          <a:noFill/>
        </p:spPr>
        <p:txBody>
          <a:bodyPr wrap="square" rtlCol="0">
            <a:spAutoFit/>
          </a:bodyPr>
          <a:lstStyle/>
          <a:p>
            <a:pPr algn="l"/>
            <a:r>
              <a:rPr lang="en-US" b="1" i="0" u="none" strike="noStrike" dirty="0">
                <a:effectLst/>
                <a:latin typeface="+mj-lt"/>
              </a:rPr>
              <a:t>Occupational Therapy's Role </a:t>
            </a:r>
            <a:endParaRPr lang="en-US" b="0" i="0" u="none" strike="noStrike" dirty="0">
              <a:effectLst/>
              <a:latin typeface="+mj-lt"/>
            </a:endParaRPr>
          </a:p>
          <a:p>
            <a:pPr marL="285750" indent="-285750">
              <a:buFont typeface="Arial" panose="020B0604020202020204" pitchFamily="34" charset="0"/>
              <a:buChar char="•"/>
            </a:pPr>
            <a:r>
              <a:rPr lang="en-US" sz="2000" b="0" i="0" u="none" strike="noStrike">
                <a:effectLst/>
                <a:latin typeface="+mj-lt"/>
              </a:rPr>
              <a:t>OTs play </a:t>
            </a:r>
            <a:r>
              <a:rPr lang="en-US" sz="2000" b="0" i="0" u="none" strike="noStrike" dirty="0">
                <a:effectLst/>
                <a:latin typeface="+mj-lt"/>
              </a:rPr>
              <a:t>a pivotal role in inclusive playground design due to their understanding of physical and social environmental impacts on children's play engagement and performance (supported by literature).</a:t>
            </a:r>
          </a:p>
          <a:p>
            <a:pPr marL="285750" indent="-285750">
              <a:buFont typeface="Arial" panose="020B0604020202020204" pitchFamily="34" charset="0"/>
              <a:buChar char="•"/>
            </a:pPr>
            <a:r>
              <a:rPr lang="en-US" sz="2000" b="0" i="0" u="none" strike="noStrike" dirty="0">
                <a:effectLst/>
                <a:latin typeface="+mj-lt"/>
              </a:rPr>
              <a:t>Insights from surveyed OTs indicate their potential contributions across different levels, such as providing education to families, advocating for inclusive design, and engaging with governmental bodies for funding and support.</a:t>
            </a:r>
          </a:p>
          <a:p>
            <a:pPr indent="-1579563"/>
            <a:r>
              <a:rPr lang="en-US" sz="2000" b="1" i="0" u="none" strike="noStrike" dirty="0">
                <a:effectLst/>
                <a:latin typeface="+mj-lt"/>
              </a:rPr>
              <a:t>Limitations</a:t>
            </a:r>
            <a:endParaRPr lang="en-US" sz="2000" b="0" i="0" u="none" strike="noStrike" dirty="0">
              <a:effectLst/>
              <a:latin typeface="+mj-lt"/>
            </a:endParaRPr>
          </a:p>
          <a:p>
            <a:pPr marL="285750" indent="-285750" algn="l">
              <a:buFont typeface="Arial" panose="020B0604020202020204" pitchFamily="34" charset="0"/>
              <a:buChar char="•"/>
            </a:pPr>
            <a:r>
              <a:rPr lang="en-US" sz="2000" b="0" i="0" u="none" strike="noStrike" dirty="0">
                <a:effectLst/>
                <a:latin typeface="+mj-lt"/>
              </a:rPr>
              <a:t>Exclusion of specific databases might have missed relevant articles from other sources.</a:t>
            </a:r>
          </a:p>
          <a:p>
            <a:pPr marL="285750" indent="-285750" algn="l">
              <a:buFont typeface="Arial" panose="020B0604020202020204" pitchFamily="34" charset="0"/>
              <a:buChar char="•"/>
            </a:pPr>
            <a:r>
              <a:rPr lang="en-US" sz="2000" b="0" i="0" u="none" strike="noStrike" dirty="0">
                <a:effectLst/>
                <a:latin typeface="+mj-lt"/>
              </a:rPr>
              <a:t>Relying solely on peer-reviewed literature might have overlooked valuable insights.</a:t>
            </a:r>
          </a:p>
          <a:p>
            <a:pPr marL="285750" indent="-285750" algn="l">
              <a:buFont typeface="Arial" panose="020B0604020202020204" pitchFamily="34" charset="0"/>
              <a:buChar char="•"/>
            </a:pPr>
            <a:r>
              <a:rPr lang="en-US" sz="2000" b="0" i="0" u="none" strike="noStrike" dirty="0">
                <a:effectLst/>
                <a:latin typeface="+mj-lt"/>
              </a:rPr>
              <a:t>Future research could explore broader criteria and less empirically supported practices for more inclusive playground designs.</a:t>
            </a:r>
          </a:p>
          <a:p>
            <a:pPr marL="285750" indent="-285750" algn="l">
              <a:buFont typeface="Arial" panose="020B0604020202020204" pitchFamily="34" charset="0"/>
              <a:buChar char="•"/>
            </a:pPr>
            <a:r>
              <a:rPr lang="en-US" sz="2000" b="0" i="0" u="none" strike="noStrike" dirty="0">
                <a:effectLst/>
                <a:latin typeface="+mj-lt"/>
              </a:rPr>
              <a:t>The limited number of survey respondents affected the reliability of caregiver and OT responses.</a:t>
            </a:r>
          </a:p>
          <a:p>
            <a:pPr marL="285750" indent="-285750" algn="l">
              <a:buFont typeface="Arial" panose="020B0604020202020204" pitchFamily="34" charset="0"/>
              <a:buChar char="•"/>
            </a:pPr>
            <a:r>
              <a:rPr lang="en-US" sz="2000" b="0" i="0" u="none" strike="noStrike" dirty="0">
                <a:effectLst/>
                <a:latin typeface="+mj-lt"/>
              </a:rPr>
              <a:t>However, qualitative survey data further supported recommendations found in the literature.</a:t>
            </a:r>
          </a:p>
        </p:txBody>
      </p:sp>
      <p:sp>
        <p:nvSpPr>
          <p:cNvPr id="25" name="TextBox 24">
            <a:extLst>
              <a:ext uri="{FF2B5EF4-FFF2-40B4-BE49-F238E27FC236}">
                <a16:creationId xmlns:a16="http://schemas.microsoft.com/office/drawing/2014/main" id="{7BF5BA1F-3281-7311-4280-C49418F3B9FC}"/>
              </a:ext>
            </a:extLst>
          </p:cNvPr>
          <p:cNvSpPr txBox="1"/>
          <p:nvPr/>
        </p:nvSpPr>
        <p:spPr>
          <a:xfrm>
            <a:off x="29565600" y="15614431"/>
            <a:ext cx="13885863" cy="3170099"/>
          </a:xfrm>
          <a:prstGeom prst="rect">
            <a:avLst/>
          </a:prstGeom>
          <a:noFill/>
        </p:spPr>
        <p:txBody>
          <a:bodyPr wrap="square" rtlCol="0">
            <a:spAutoFit/>
          </a:bodyPr>
          <a:lstStyle/>
          <a:p>
            <a:pPr algn="l"/>
            <a:r>
              <a:rPr lang="en-US" sz="2000" b="1" i="0" u="none" strike="noStrike" dirty="0">
                <a:effectLst/>
                <a:latin typeface="+mj-lt"/>
              </a:rPr>
              <a:t>Conclusion</a:t>
            </a:r>
            <a:endParaRPr lang="en-US" sz="2000" b="0" i="0" u="none" strike="noStrike" dirty="0">
              <a:effectLst/>
              <a:latin typeface="+mj-lt"/>
            </a:endParaRPr>
          </a:p>
          <a:p>
            <a:pPr marL="285750" indent="-285750" algn="l">
              <a:buFont typeface="Arial" panose="020B0604020202020204" pitchFamily="34" charset="0"/>
              <a:buChar char="•"/>
            </a:pPr>
            <a:r>
              <a:rPr lang="en-US" sz="2000" b="0" i="0" u="none" strike="noStrike" dirty="0">
                <a:effectLst/>
                <a:latin typeface="+mj-lt"/>
              </a:rPr>
              <a:t>Study findings offer evidence-based and theory-based recommendations for inclusive playgrounds.</a:t>
            </a:r>
          </a:p>
          <a:p>
            <a:pPr marL="285750" indent="-285750" algn="l">
              <a:buFont typeface="Arial" panose="020B0604020202020204" pitchFamily="34" charset="0"/>
              <a:buChar char="•"/>
            </a:pPr>
            <a:r>
              <a:rPr lang="en-US" sz="2000" b="0" i="0" u="none" strike="noStrike" dirty="0">
                <a:effectLst/>
                <a:latin typeface="+mj-lt"/>
              </a:rPr>
              <a:t>Recommendations enhance peer interaction among children with diverse abilities.</a:t>
            </a:r>
          </a:p>
          <a:p>
            <a:pPr marL="285750" indent="-285750" algn="l">
              <a:buFont typeface="Arial" panose="020B0604020202020204" pitchFamily="34" charset="0"/>
              <a:buChar char="•"/>
            </a:pPr>
            <a:r>
              <a:rPr lang="en-US" sz="2000" b="0" i="0" u="none" strike="noStrike" dirty="0">
                <a:effectLst/>
                <a:latin typeface="+mj-lt"/>
              </a:rPr>
              <a:t>Theoretical approaches shed light on various factors influencing playground environments.</a:t>
            </a:r>
          </a:p>
          <a:p>
            <a:pPr marL="285750" indent="-285750" algn="l">
              <a:buFont typeface="Arial" panose="020B0604020202020204" pitchFamily="34" charset="0"/>
              <a:buChar char="•"/>
            </a:pPr>
            <a:r>
              <a:rPr lang="en-US" sz="2000" b="0" i="0" u="none" strike="noStrike" dirty="0">
                <a:effectLst/>
                <a:latin typeface="+mj-lt"/>
              </a:rPr>
              <a:t>Insights from the study have broader implications for organizations, architects, and schools aiming to create or improve inclusive playgrounds.</a:t>
            </a:r>
          </a:p>
          <a:p>
            <a:pPr marL="285750" indent="-285750" algn="l">
              <a:buFont typeface="Arial" panose="020B0604020202020204" pitchFamily="34" charset="0"/>
              <a:buChar char="•"/>
            </a:pPr>
            <a:r>
              <a:rPr lang="en-US" sz="2000" b="0" i="0" u="none" strike="noStrike" dirty="0">
                <a:effectLst/>
                <a:latin typeface="+mj-lt"/>
              </a:rPr>
              <a:t>This study contributes to expanding research for more inclusive playgrounds globally, recognizing the needs of all children.</a:t>
            </a:r>
          </a:p>
          <a:p>
            <a:pPr marL="285750" indent="-285750">
              <a:buFont typeface="Arial" panose="020B0604020202020204" pitchFamily="34" charset="0"/>
              <a:buChar char="•"/>
            </a:pPr>
            <a:r>
              <a:rPr lang="en-US" sz="2000" b="0" i="0" u="none" strike="noStrike" dirty="0">
                <a:effectLst/>
                <a:latin typeface="+mj-lt"/>
              </a:rPr>
              <a:t>Promotes the engagement of occupational therapy in planning inclusive playgrounds and underscores the profession's impactful role in supporting these initiatives.</a:t>
            </a:r>
          </a:p>
          <a:p>
            <a:endParaRPr lang="en-US" sz="2000" dirty="0"/>
          </a:p>
        </p:txBody>
      </p:sp>
      <p:sp>
        <p:nvSpPr>
          <p:cNvPr id="26" name="TextBox 25">
            <a:extLst>
              <a:ext uri="{FF2B5EF4-FFF2-40B4-BE49-F238E27FC236}">
                <a16:creationId xmlns:a16="http://schemas.microsoft.com/office/drawing/2014/main" id="{BC4D151D-8015-9BB0-7F85-17C41444E32D}"/>
              </a:ext>
            </a:extLst>
          </p:cNvPr>
          <p:cNvSpPr txBox="1"/>
          <p:nvPr/>
        </p:nvSpPr>
        <p:spPr>
          <a:xfrm>
            <a:off x="598387" y="8265855"/>
            <a:ext cx="13852978" cy="5909310"/>
          </a:xfrm>
          <a:prstGeom prst="rect">
            <a:avLst/>
          </a:prstGeom>
          <a:noFill/>
        </p:spPr>
        <p:txBody>
          <a:bodyPr wrap="square" rtlCol="0">
            <a:spAutoFit/>
          </a:bodyPr>
          <a:lstStyle/>
          <a:p>
            <a:pPr algn="l"/>
            <a:r>
              <a:rPr lang="en-US" sz="2000" b="1" i="0" u="none" strike="noStrike" dirty="0">
                <a:effectLst/>
                <a:latin typeface="+mj-lt"/>
              </a:rPr>
              <a:t>Play's Importance</a:t>
            </a:r>
          </a:p>
          <a:p>
            <a:pPr algn="l"/>
            <a:r>
              <a:rPr lang="en-US" sz="2000" b="0" i="0" u="none" strike="noStrike" dirty="0">
                <a:effectLst/>
                <a:latin typeface="+mj-lt"/>
              </a:rPr>
              <a:t>Play holds significant importance in children’s development across cultures, especially when experienced outdoors. This outdoor play offers freedom and child-directed experiences, enhancing self-confidence, independence, and imaginative engagement.</a:t>
            </a:r>
          </a:p>
          <a:p>
            <a:pPr algn="l"/>
            <a:r>
              <a:rPr lang="en-US" sz="2000" b="1" i="0" u="none" strike="noStrike" dirty="0">
                <a:effectLst/>
                <a:latin typeface="+mj-lt"/>
              </a:rPr>
              <a:t>Advocacy for Play</a:t>
            </a:r>
          </a:p>
          <a:p>
            <a:pPr algn="l"/>
            <a:r>
              <a:rPr lang="en-US" sz="2000" b="0" i="0" u="none" strike="noStrike" dirty="0">
                <a:effectLst/>
                <a:latin typeface="+mj-lt"/>
              </a:rPr>
              <a:t>Various organizations, like the American Academy of Pediatrics (AAP) and the United Nations Convention on the Rights of the Child (UNCRC), stress play as a fundamental right for children. Despite this, legal support for children’s play remains inadequate in certain regions, impacting accessibility for children with disabilities.</a:t>
            </a:r>
          </a:p>
          <a:p>
            <a:pPr algn="l"/>
            <a:r>
              <a:rPr lang="en-US" sz="2000" b="1" i="0" u="none" strike="noStrike" dirty="0">
                <a:effectLst/>
                <a:latin typeface="+mj-lt"/>
              </a:rPr>
              <a:t>Barriers to Play</a:t>
            </a:r>
          </a:p>
          <a:p>
            <a:pPr algn="l"/>
            <a:r>
              <a:rPr lang="en-US" sz="2000" b="0" i="0" u="none" strike="noStrike" dirty="0">
                <a:effectLst/>
                <a:latin typeface="+mj-lt"/>
              </a:rPr>
              <a:t>Challenges related to accessibility and usability persist in community playgrounds, even those complying with ADA standards. These issues affect the experiences of children with disabilities, leading to isolation and limited participation.</a:t>
            </a:r>
          </a:p>
          <a:p>
            <a:pPr algn="l"/>
            <a:r>
              <a:rPr lang="en-US" sz="2000" b="1" i="0" u="none" strike="noStrike" dirty="0">
                <a:effectLst/>
                <a:latin typeface="+mj-lt"/>
              </a:rPr>
              <a:t>Occupational Therapy’s Role</a:t>
            </a:r>
          </a:p>
          <a:p>
            <a:pPr algn="l"/>
            <a:r>
              <a:rPr lang="en-US" sz="2000" b="0" i="0" u="none" strike="noStrike" dirty="0">
                <a:effectLst/>
                <a:latin typeface="+mj-lt"/>
              </a:rPr>
              <a:t>Occupational therapists (OTs) are committed to ensuring play opportunities for all children. Their expertise in adapting environments and understanding play dynamics positions them as potential leaders in designing inclusive playgrounds.</a:t>
            </a:r>
          </a:p>
          <a:p>
            <a:pPr algn="l"/>
            <a:r>
              <a:rPr lang="en-US" sz="2000" b="1" dirty="0">
                <a:latin typeface="+mj-lt"/>
              </a:rPr>
              <a:t>Capstone Purpose</a:t>
            </a:r>
          </a:p>
          <a:p>
            <a:pPr algn="l"/>
            <a:r>
              <a:rPr lang="en-US" sz="2000" b="0" i="0" u="none" strike="noStrike" dirty="0">
                <a:effectLst/>
                <a:latin typeface="+mj-lt"/>
              </a:rPr>
              <a:t>Everyday Sunshine’s initiative aims to design an inclusive playground in Decatur, AL, focusing on evidence- and theory-based recommendations. This effort includes a mixed methods survey involving caregivers and OTs to gather insights and recommendations for the future playground, aligning with Everyday Sunshine’s vision and highlighting the potential role of OTs in designing inclusive spaces.</a:t>
            </a:r>
          </a:p>
          <a:p>
            <a:endParaRPr lang="en-US" dirty="0"/>
          </a:p>
        </p:txBody>
      </p:sp>
      <p:sp>
        <p:nvSpPr>
          <p:cNvPr id="34" name="Text Box 1">
            <a:extLst>
              <a:ext uri="{FF2B5EF4-FFF2-40B4-BE49-F238E27FC236}">
                <a16:creationId xmlns:a16="http://schemas.microsoft.com/office/drawing/2014/main" id="{31EB2638-2C02-4BD3-FF27-A9ADCA842EA3}"/>
              </a:ext>
            </a:extLst>
          </p:cNvPr>
          <p:cNvSpPr txBox="1"/>
          <p:nvPr/>
        </p:nvSpPr>
        <p:spPr>
          <a:xfrm>
            <a:off x="29887863" y="20668823"/>
            <a:ext cx="6339845" cy="6555641"/>
          </a:xfrm>
          <a:prstGeom prst="rect">
            <a:avLst/>
          </a:prstGeom>
          <a:solidFill>
            <a:schemeClr val="lt1">
              <a:alpha val="0"/>
            </a:schemeClr>
          </a:solid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228600" marR="0" lvl="0" indent="-228600">
              <a:lnSpc>
                <a:spcPct val="200000"/>
              </a:lnSpc>
              <a:spcBef>
                <a:spcPts val="0"/>
              </a:spcBef>
              <a:spcAft>
                <a:spcPts val="0"/>
              </a:spcAft>
              <a:buFont typeface="+mj-lt"/>
              <a:buAutoNum type="arabicPeriod"/>
            </a:pPr>
            <a:r>
              <a:rPr lang="en-US" sz="600" dirty="0">
                <a:effectLst/>
                <a:latin typeface="+mn-lt"/>
                <a:ea typeface="Times New Roman" panose="02020603050405020304" pitchFamily="18" charset="0"/>
              </a:rPr>
              <a:t>Christiansen, C. H., Bass, J. D., &amp; Baum, C. M. (2015). </a:t>
            </a:r>
            <a:r>
              <a:rPr lang="en-US" sz="600" i="1" dirty="0">
                <a:effectLst/>
                <a:latin typeface="+mn-lt"/>
                <a:ea typeface="Times New Roman" panose="02020603050405020304" pitchFamily="18" charset="0"/>
              </a:rPr>
              <a:t>Occupational therapy: Performance, participation, and well-being</a:t>
            </a:r>
            <a:r>
              <a:rPr lang="en-US" sz="600" dirty="0">
                <a:effectLst/>
                <a:latin typeface="+mn-lt"/>
                <a:ea typeface="Times New Roman" panose="02020603050405020304" pitchFamily="18" charset="0"/>
              </a:rPr>
              <a:t>. (4th ed). SLACK Incorporated. </a:t>
            </a:r>
          </a:p>
          <a:p>
            <a:pPr marL="228600" marR="0" lvl="0" indent="-228600">
              <a:lnSpc>
                <a:spcPct val="200000"/>
              </a:lnSpc>
              <a:spcBef>
                <a:spcPts val="0"/>
              </a:spcBef>
              <a:spcAft>
                <a:spcPts val="0"/>
              </a:spcAft>
              <a:buFont typeface="+mj-lt"/>
              <a:buAutoNum type="arabicPeriod"/>
            </a:pPr>
            <a:r>
              <a:rPr lang="en-US" sz="600" dirty="0">
                <a:effectLst/>
                <a:latin typeface="+mn-lt"/>
                <a:ea typeface="Times New Roman" panose="02020603050405020304" pitchFamily="18" charset="0"/>
              </a:rPr>
              <a:t>Bento, G., &amp; Dias, G. (2017). The importance of outdoor play for young children’s healthy Development. </a:t>
            </a:r>
            <a:r>
              <a:rPr lang="en-US" sz="600" i="1" dirty="0">
                <a:effectLst/>
                <a:latin typeface="+mn-lt"/>
                <a:ea typeface="Times New Roman" panose="02020603050405020304" pitchFamily="18" charset="0"/>
              </a:rPr>
              <a:t>Porto Biomedical Journal</a:t>
            </a:r>
            <a:r>
              <a:rPr lang="en-US" sz="600" dirty="0">
                <a:effectLst/>
                <a:latin typeface="+mn-lt"/>
                <a:ea typeface="Times New Roman" panose="02020603050405020304" pitchFamily="18" charset="0"/>
              </a:rPr>
              <a:t>, </a:t>
            </a:r>
            <a:r>
              <a:rPr lang="en-US" sz="600" i="1" dirty="0">
                <a:effectLst/>
                <a:latin typeface="+mn-lt"/>
                <a:ea typeface="Times New Roman" panose="02020603050405020304" pitchFamily="18" charset="0"/>
              </a:rPr>
              <a:t>2</a:t>
            </a:r>
            <a:r>
              <a:rPr lang="en-US" sz="600" dirty="0">
                <a:effectLst/>
                <a:latin typeface="+mn-lt"/>
                <a:ea typeface="Times New Roman" panose="02020603050405020304" pitchFamily="18" charset="0"/>
              </a:rPr>
              <a:t>(5), 157–160. https://</a:t>
            </a:r>
            <a:r>
              <a:rPr lang="en-US" sz="600" dirty="0" err="1">
                <a:effectLst/>
                <a:latin typeface="+mn-lt"/>
                <a:ea typeface="Times New Roman" panose="02020603050405020304" pitchFamily="18" charset="0"/>
              </a:rPr>
              <a:t>doi.org</a:t>
            </a:r>
            <a:r>
              <a:rPr lang="en-US" sz="600" dirty="0">
                <a:effectLst/>
                <a:latin typeface="+mn-lt"/>
                <a:ea typeface="Times New Roman" panose="02020603050405020304" pitchFamily="18" charset="0"/>
              </a:rPr>
              <a:t>/10.1016/j.pbj.2017.03.003 </a:t>
            </a:r>
          </a:p>
          <a:p>
            <a:pPr marL="228600" marR="0" lvl="0" indent="-228600" fontAlgn="base">
              <a:lnSpc>
                <a:spcPct val="200000"/>
              </a:lnSpc>
              <a:spcBef>
                <a:spcPts val="0"/>
              </a:spcBef>
              <a:spcAft>
                <a:spcPts val="0"/>
              </a:spcAft>
              <a:buFont typeface="+mj-lt"/>
              <a:buAutoNum type="arabicPeriod"/>
            </a:pPr>
            <a:r>
              <a:rPr lang="en-US" sz="600" dirty="0">
                <a:effectLst/>
                <a:latin typeface="+mn-lt"/>
                <a:ea typeface="Times New Roman" panose="02020603050405020304" pitchFamily="18" charset="0"/>
              </a:rPr>
              <a:t>Brown, D. M. Y., Ross, T., Leo, J., </a:t>
            </a:r>
            <a:r>
              <a:rPr lang="en-US" sz="600" dirty="0" err="1">
                <a:effectLst/>
                <a:latin typeface="+mn-lt"/>
                <a:ea typeface="Times New Roman" panose="02020603050405020304" pitchFamily="18" charset="0"/>
              </a:rPr>
              <a:t>Buliung</a:t>
            </a:r>
            <a:r>
              <a:rPr lang="en-US" sz="600" dirty="0">
                <a:effectLst/>
                <a:latin typeface="+mn-lt"/>
                <a:ea typeface="Times New Roman" panose="02020603050405020304" pitchFamily="18" charset="0"/>
              </a:rPr>
              <a:t>, R. N., </a:t>
            </a:r>
            <a:r>
              <a:rPr lang="en-US" sz="600" dirty="0" err="1">
                <a:effectLst/>
                <a:latin typeface="+mn-lt"/>
                <a:ea typeface="Times New Roman" panose="02020603050405020304" pitchFamily="18" charset="0"/>
              </a:rPr>
              <a:t>Shirazipour</a:t>
            </a:r>
            <a:r>
              <a:rPr lang="en-US" sz="600" dirty="0">
                <a:effectLst/>
                <a:latin typeface="+mn-lt"/>
                <a:ea typeface="Times New Roman" panose="02020603050405020304" pitchFamily="18" charset="0"/>
              </a:rPr>
              <a:t>, C. H., Latimer-Cheung, A. E., &amp; </a:t>
            </a:r>
            <a:r>
              <a:rPr lang="en-US" sz="600" dirty="0" err="1">
                <a:effectLst/>
                <a:latin typeface="+mn-lt"/>
                <a:ea typeface="Times New Roman" panose="02020603050405020304" pitchFamily="18" charset="0"/>
              </a:rPr>
              <a:t>Arbour-Nicitopoulos</a:t>
            </a:r>
            <a:r>
              <a:rPr lang="en-US" sz="600" dirty="0">
                <a:effectLst/>
                <a:latin typeface="+mn-lt"/>
                <a:ea typeface="Times New Roman" panose="02020603050405020304" pitchFamily="18" charset="0"/>
              </a:rPr>
              <a:t>, K. P. (2021). A scoping review of evidence-informed            recommendations for designing inclusive playgrounds. </a:t>
            </a:r>
            <a:r>
              <a:rPr lang="en-US" sz="600" i="1" dirty="0">
                <a:effectLst/>
                <a:latin typeface="+mn-lt"/>
                <a:ea typeface="Times New Roman" panose="02020603050405020304" pitchFamily="18" charset="0"/>
              </a:rPr>
              <a:t>Frontiers in Rehabilitation Sciences</a:t>
            </a:r>
            <a:r>
              <a:rPr lang="en-US" sz="600" dirty="0">
                <a:effectLst/>
                <a:latin typeface="+mn-lt"/>
                <a:ea typeface="Times New Roman" panose="02020603050405020304" pitchFamily="18" charset="0"/>
              </a:rPr>
              <a:t>, 2, 664595. https://</a:t>
            </a:r>
            <a:r>
              <a:rPr lang="en-US" sz="600" dirty="0" err="1">
                <a:effectLst/>
                <a:latin typeface="+mn-lt"/>
                <a:ea typeface="Times New Roman" panose="02020603050405020304" pitchFamily="18" charset="0"/>
              </a:rPr>
              <a:t>doi.org</a:t>
            </a:r>
            <a:r>
              <a:rPr lang="en-US" sz="600" dirty="0">
                <a:effectLst/>
                <a:latin typeface="+mn-lt"/>
                <a:ea typeface="Times New Roman" panose="02020603050405020304" pitchFamily="18" charset="0"/>
              </a:rPr>
              <a:t>/10.3389/fresc.2021.664595</a:t>
            </a:r>
          </a:p>
          <a:p>
            <a:pPr marL="228600" marR="0" lvl="0" indent="-228600">
              <a:lnSpc>
                <a:spcPct val="200000"/>
              </a:lnSpc>
              <a:spcBef>
                <a:spcPts val="0"/>
              </a:spcBef>
              <a:spcAft>
                <a:spcPts val="0"/>
              </a:spcAft>
              <a:buFont typeface="+mj-lt"/>
              <a:buAutoNum type="arabicPeriod"/>
            </a:pPr>
            <a:r>
              <a:rPr lang="en-US" sz="600" dirty="0">
                <a:effectLst/>
                <a:latin typeface="+mn-lt"/>
                <a:ea typeface="Times New Roman" panose="02020603050405020304" pitchFamily="18" charset="0"/>
              </a:rPr>
              <a:t>Burke, J. (2013). Just for the fun of it: Making playground accessible to all children. </a:t>
            </a:r>
            <a:r>
              <a:rPr lang="en-US" sz="600" i="1" dirty="0">
                <a:effectLst/>
                <a:latin typeface="+mn-lt"/>
                <a:ea typeface="Times New Roman" panose="02020603050405020304" pitchFamily="18" charset="0"/>
              </a:rPr>
              <a:t>World Leisure Journal</a:t>
            </a:r>
            <a:r>
              <a:rPr lang="en-US" sz="600" dirty="0">
                <a:effectLst/>
                <a:latin typeface="+mn-lt"/>
                <a:ea typeface="Times New Roman" panose="02020603050405020304" pitchFamily="18" charset="0"/>
              </a:rPr>
              <a:t>, </a:t>
            </a:r>
            <a:r>
              <a:rPr lang="en-US" sz="600" i="1" dirty="0">
                <a:effectLst/>
                <a:latin typeface="+mn-lt"/>
                <a:ea typeface="Times New Roman" panose="02020603050405020304" pitchFamily="18" charset="0"/>
              </a:rPr>
              <a:t>55</a:t>
            </a:r>
            <a:r>
              <a:rPr lang="en-US" sz="600" dirty="0">
                <a:effectLst/>
                <a:latin typeface="+mn-lt"/>
                <a:ea typeface="Times New Roman" panose="02020603050405020304" pitchFamily="18" charset="0"/>
              </a:rPr>
              <a:t>(1), 83-95. https://</a:t>
            </a:r>
            <a:r>
              <a:rPr lang="en-US" sz="600" dirty="0" err="1">
                <a:effectLst/>
                <a:latin typeface="+mn-lt"/>
                <a:ea typeface="Times New Roman" panose="02020603050405020304" pitchFamily="18" charset="0"/>
              </a:rPr>
              <a:t>doi.org</a:t>
            </a:r>
            <a:r>
              <a:rPr lang="en-US" sz="600" dirty="0">
                <a:effectLst/>
                <a:latin typeface="+mn-lt"/>
                <a:ea typeface="Times New Roman" panose="02020603050405020304" pitchFamily="18" charset="0"/>
              </a:rPr>
              <a:t>/10.1080/04419057.2012.759144</a:t>
            </a:r>
          </a:p>
          <a:p>
            <a:pPr marL="228600" marR="0" lvl="0" indent="-228600">
              <a:lnSpc>
                <a:spcPct val="200000"/>
              </a:lnSpc>
              <a:spcBef>
                <a:spcPts val="0"/>
              </a:spcBef>
              <a:spcAft>
                <a:spcPts val="0"/>
              </a:spcAft>
              <a:buFont typeface="+mj-lt"/>
              <a:buAutoNum type="arabicPeriod"/>
            </a:pPr>
            <a:r>
              <a:rPr lang="en-US" sz="600" dirty="0" err="1">
                <a:effectLst/>
                <a:latin typeface="+mn-lt"/>
                <a:ea typeface="Times New Roman" panose="02020603050405020304" pitchFamily="18" charset="0"/>
              </a:rPr>
              <a:t>Brussoni</a:t>
            </a:r>
            <a:r>
              <a:rPr lang="en-US" sz="600" dirty="0">
                <a:effectLst/>
                <a:latin typeface="+mn-lt"/>
                <a:ea typeface="Times New Roman" panose="02020603050405020304" pitchFamily="18" charset="0"/>
              </a:rPr>
              <a:t>, M., Gibbons, R., Gray, C., Ishikawa, T., </a:t>
            </a:r>
            <a:r>
              <a:rPr lang="en-US" sz="600" dirty="0" err="1">
                <a:effectLst/>
                <a:latin typeface="+mn-lt"/>
                <a:ea typeface="Times New Roman" panose="02020603050405020304" pitchFamily="18" charset="0"/>
              </a:rPr>
              <a:t>Sandseter</a:t>
            </a:r>
            <a:r>
              <a:rPr lang="en-US" sz="600" dirty="0">
                <a:effectLst/>
                <a:latin typeface="+mn-lt"/>
                <a:ea typeface="Times New Roman" panose="02020603050405020304" pitchFamily="18" charset="0"/>
              </a:rPr>
              <a:t>, E., </a:t>
            </a:r>
            <a:r>
              <a:rPr lang="en-US" sz="600" dirty="0" err="1">
                <a:effectLst/>
                <a:latin typeface="+mn-lt"/>
                <a:ea typeface="Times New Roman" panose="02020603050405020304" pitchFamily="18" charset="0"/>
              </a:rPr>
              <a:t>Bienenstock</a:t>
            </a:r>
            <a:r>
              <a:rPr lang="en-US" sz="600" dirty="0">
                <a:effectLst/>
                <a:latin typeface="+mn-lt"/>
                <a:ea typeface="Times New Roman" panose="02020603050405020304" pitchFamily="18" charset="0"/>
              </a:rPr>
              <a:t>, A. &amp; Tremblay, M. (2015). What is the relationship between risky outdoor play and health in children? a systematic review. </a:t>
            </a:r>
            <a:r>
              <a:rPr lang="en-US" sz="600" i="1" dirty="0">
                <a:effectLst/>
                <a:latin typeface="+mn-lt"/>
                <a:ea typeface="Times New Roman" panose="02020603050405020304" pitchFamily="18" charset="0"/>
              </a:rPr>
              <a:t>International Journal of Environmental Research and Public Health</a:t>
            </a:r>
            <a:r>
              <a:rPr lang="en-US" sz="600" dirty="0">
                <a:effectLst/>
                <a:latin typeface="+mn-lt"/>
                <a:ea typeface="Times New Roman" panose="02020603050405020304" pitchFamily="18" charset="0"/>
              </a:rPr>
              <a:t>, </a:t>
            </a:r>
            <a:r>
              <a:rPr lang="en-US" sz="600" i="1" dirty="0">
                <a:effectLst/>
                <a:latin typeface="+mn-lt"/>
                <a:ea typeface="Times New Roman" panose="02020603050405020304" pitchFamily="18" charset="0"/>
              </a:rPr>
              <a:t>12</a:t>
            </a:r>
            <a:r>
              <a:rPr lang="en-US" sz="600" dirty="0">
                <a:effectLst/>
                <a:latin typeface="+mn-lt"/>
                <a:ea typeface="Times New Roman" panose="02020603050405020304" pitchFamily="18" charset="0"/>
              </a:rPr>
              <a:t>(6), 6423-6454. https://</a:t>
            </a:r>
            <a:r>
              <a:rPr lang="en-US" sz="600" dirty="0" err="1">
                <a:effectLst/>
                <a:latin typeface="+mn-lt"/>
                <a:ea typeface="Times New Roman" panose="02020603050405020304" pitchFamily="18" charset="0"/>
              </a:rPr>
              <a:t>doi.org</a:t>
            </a:r>
            <a:r>
              <a:rPr lang="en-US" sz="600" dirty="0">
                <a:effectLst/>
                <a:latin typeface="+mn-lt"/>
                <a:ea typeface="Times New Roman" panose="02020603050405020304" pitchFamily="18" charset="0"/>
              </a:rPr>
              <a:t>/10.3390/ijerph120606423</a:t>
            </a:r>
          </a:p>
          <a:p>
            <a:pPr marL="228600" marR="0" lvl="0" indent="-228600">
              <a:lnSpc>
                <a:spcPct val="200000"/>
              </a:lnSpc>
              <a:spcBef>
                <a:spcPts val="0"/>
              </a:spcBef>
              <a:spcAft>
                <a:spcPts val="0"/>
              </a:spcAft>
              <a:buFont typeface="+mj-lt"/>
              <a:buAutoNum type="arabicPeriod"/>
            </a:pPr>
            <a:r>
              <a:rPr lang="en-US" sz="600" dirty="0" err="1">
                <a:effectLst/>
                <a:latin typeface="+mn-lt"/>
                <a:ea typeface="Times New Roman" panose="02020603050405020304" pitchFamily="18" charset="0"/>
              </a:rPr>
              <a:t>Dalpra</a:t>
            </a:r>
            <a:r>
              <a:rPr lang="en-US" sz="600" dirty="0">
                <a:effectLst/>
                <a:latin typeface="+mn-lt"/>
                <a:ea typeface="Times New Roman" panose="02020603050405020304" pitchFamily="18" charset="0"/>
              </a:rPr>
              <a:t>, M. (2022). Rethinking play environments for social inclusion in our communities. </a:t>
            </a:r>
            <a:r>
              <a:rPr lang="en-US" sz="600" i="1" dirty="0">
                <a:effectLst/>
                <a:latin typeface="+mn-lt"/>
                <a:ea typeface="Times New Roman" panose="02020603050405020304" pitchFamily="18" charset="0"/>
              </a:rPr>
              <a:t>Studies in Health Technology and Informatics</a:t>
            </a:r>
            <a:r>
              <a:rPr lang="en-US" sz="600" dirty="0">
                <a:effectLst/>
                <a:latin typeface="+mn-lt"/>
                <a:ea typeface="Times New Roman" panose="02020603050405020304" pitchFamily="18" charset="0"/>
              </a:rPr>
              <a:t>, 297, 218–225. https://</a:t>
            </a:r>
            <a:r>
              <a:rPr lang="en-US" sz="600" dirty="0" err="1">
                <a:effectLst/>
                <a:latin typeface="+mn-lt"/>
                <a:ea typeface="Times New Roman" panose="02020603050405020304" pitchFamily="18" charset="0"/>
              </a:rPr>
              <a:t>doi.org</a:t>
            </a:r>
            <a:r>
              <a:rPr lang="en-US" sz="600" dirty="0">
                <a:effectLst/>
                <a:latin typeface="+mn-lt"/>
                <a:ea typeface="Times New Roman" panose="02020603050405020304" pitchFamily="18" charset="0"/>
              </a:rPr>
              <a:t>/10.3233/SHTI220842</a:t>
            </a:r>
          </a:p>
          <a:p>
            <a:pPr marL="228600" marR="0" lvl="0" indent="-228600" fontAlgn="base">
              <a:lnSpc>
                <a:spcPct val="200000"/>
              </a:lnSpc>
              <a:spcBef>
                <a:spcPts val="0"/>
              </a:spcBef>
              <a:spcAft>
                <a:spcPts val="0"/>
              </a:spcAft>
              <a:buFont typeface="+mj-lt"/>
              <a:buAutoNum type="arabicPeriod"/>
            </a:pPr>
            <a:r>
              <a:rPr lang="en-US" sz="600" dirty="0" err="1">
                <a:effectLst/>
                <a:latin typeface="+mn-lt"/>
                <a:ea typeface="Times New Roman" panose="02020603050405020304" pitchFamily="18" charset="0"/>
              </a:rPr>
              <a:t>Fernelius</a:t>
            </a:r>
            <a:r>
              <a:rPr lang="en-US" sz="600" dirty="0">
                <a:effectLst/>
                <a:latin typeface="+mn-lt"/>
                <a:ea typeface="Times New Roman" panose="02020603050405020304" pitchFamily="18" charset="0"/>
              </a:rPr>
              <a:t>, C. L. &amp; Christensen, K. M. (2017). Systematic review of evidence-based practices for inclusive playground design. </a:t>
            </a:r>
            <a:r>
              <a:rPr lang="en-US" sz="600" i="1" dirty="0">
                <a:effectLst/>
                <a:latin typeface="+mn-lt"/>
                <a:ea typeface="Times New Roman" panose="02020603050405020304" pitchFamily="18" charset="0"/>
              </a:rPr>
              <a:t>Children, Youth and Environments, 27</a:t>
            </a:r>
            <a:r>
              <a:rPr lang="en-US" sz="600" dirty="0">
                <a:effectLst/>
                <a:latin typeface="+mn-lt"/>
                <a:ea typeface="Times New Roman" panose="02020603050405020304" pitchFamily="18" charset="0"/>
              </a:rPr>
              <a:t>(3), 78-102. https://doi.org/10.7721/chilyoutenvi.27.3.0078</a:t>
            </a:r>
          </a:p>
          <a:p>
            <a:pPr marL="228600" marR="0" lvl="0" indent="-228600" fontAlgn="base">
              <a:lnSpc>
                <a:spcPct val="200000"/>
              </a:lnSpc>
              <a:spcBef>
                <a:spcPts val="0"/>
              </a:spcBef>
              <a:spcAft>
                <a:spcPts val="0"/>
              </a:spcAft>
              <a:buFont typeface="+mj-lt"/>
              <a:buAutoNum type="arabicPeriod"/>
            </a:pPr>
            <a:r>
              <a:rPr lang="en-US" sz="600" dirty="0">
                <a:effectLst/>
                <a:latin typeface="+mn-lt"/>
                <a:ea typeface="Times New Roman" panose="02020603050405020304" pitchFamily="18" charset="0"/>
              </a:rPr>
              <a:t>Gately, K.A., </a:t>
            </a:r>
            <a:r>
              <a:rPr lang="en-US" sz="600" dirty="0" err="1">
                <a:effectLst/>
                <a:latin typeface="+mn-lt"/>
                <a:ea typeface="Times New Roman" panose="02020603050405020304" pitchFamily="18" charset="0"/>
              </a:rPr>
              <a:t>Zawadzki</a:t>
            </a:r>
            <a:r>
              <a:rPr lang="en-US" sz="600" dirty="0">
                <a:effectLst/>
                <a:latin typeface="+mn-lt"/>
                <a:ea typeface="Times New Roman" panose="02020603050405020304" pitchFamily="18" charset="0"/>
              </a:rPr>
              <a:t>, A. H., Mosley, A. M., </a:t>
            </a:r>
            <a:r>
              <a:rPr lang="en-US" sz="600" dirty="0" err="1">
                <a:effectLst/>
                <a:latin typeface="+mn-lt"/>
                <a:ea typeface="Times New Roman" panose="02020603050405020304" pitchFamily="18" charset="0"/>
              </a:rPr>
              <a:t>Badua</a:t>
            </a:r>
            <a:r>
              <a:rPr lang="en-US" sz="600" dirty="0">
                <a:effectLst/>
                <a:latin typeface="+mn-lt"/>
                <a:ea typeface="Times New Roman" panose="02020603050405020304" pitchFamily="18" charset="0"/>
              </a:rPr>
              <a:t>, A. K., </a:t>
            </a:r>
            <a:r>
              <a:rPr lang="en-US" sz="600" dirty="0" err="1">
                <a:effectLst/>
                <a:latin typeface="+mn-lt"/>
                <a:ea typeface="Times New Roman" panose="02020603050405020304" pitchFamily="18" charset="0"/>
              </a:rPr>
              <a:t>Swanberg</a:t>
            </a:r>
            <a:r>
              <a:rPr lang="en-US" sz="600" dirty="0">
                <a:effectLst/>
                <a:latin typeface="+mn-lt"/>
                <a:ea typeface="Times New Roman" panose="02020603050405020304" pitchFamily="18" charset="0"/>
              </a:rPr>
              <a:t>, J. E., &amp; Rosenthal, S. R. (2023). Occupational injustice and the right to play: A systematic review of accessible playgrounds for children with disabilities. </a:t>
            </a:r>
            <a:r>
              <a:rPr lang="en-US" sz="600" i="1" dirty="0">
                <a:effectLst/>
                <a:latin typeface="+mn-lt"/>
                <a:ea typeface="Times New Roman" panose="02020603050405020304" pitchFamily="18" charset="0"/>
              </a:rPr>
              <a:t>The American Journal of Occupational Therapy</a:t>
            </a:r>
            <a:r>
              <a:rPr lang="en-US" sz="600" dirty="0">
                <a:effectLst/>
                <a:latin typeface="+mn-lt"/>
                <a:ea typeface="Times New Roman" panose="02020603050405020304" pitchFamily="18" charset="0"/>
              </a:rPr>
              <a:t>, </a:t>
            </a:r>
            <a:r>
              <a:rPr lang="en-US" sz="600" i="1" dirty="0">
                <a:effectLst/>
                <a:latin typeface="+mn-lt"/>
                <a:ea typeface="Times New Roman" panose="02020603050405020304" pitchFamily="18" charset="0"/>
              </a:rPr>
              <a:t>77</a:t>
            </a:r>
            <a:r>
              <a:rPr lang="en-US" sz="600" dirty="0">
                <a:effectLst/>
                <a:latin typeface="+mn-lt"/>
                <a:ea typeface="Times New Roman" panose="02020603050405020304" pitchFamily="18" charset="0"/>
              </a:rPr>
              <a:t>(2). https://doi.org/10.5014/ajot.2023.050035</a:t>
            </a:r>
          </a:p>
          <a:p>
            <a:pPr marL="228600" marR="0" lvl="0" indent="-228600">
              <a:lnSpc>
                <a:spcPct val="200000"/>
              </a:lnSpc>
              <a:spcBef>
                <a:spcPts val="0"/>
              </a:spcBef>
              <a:spcAft>
                <a:spcPts val="0"/>
              </a:spcAft>
              <a:buFont typeface="+mj-lt"/>
              <a:buAutoNum type="arabicPeriod"/>
            </a:pPr>
            <a:r>
              <a:rPr lang="en-US" sz="600" dirty="0">
                <a:effectLst/>
                <a:latin typeface="+mn-lt"/>
                <a:ea typeface="Times New Roman" panose="02020603050405020304" pitchFamily="18" charset="0"/>
              </a:rPr>
              <a:t>Ginsburg, K. R., Committee on Communications, &amp; Committee on Psychosocial Aspects of Child and Family Health. (2007). The Importance of play in promoting healthy child development and maintaining strong parent-child bonds. </a:t>
            </a:r>
            <a:r>
              <a:rPr lang="en-US" sz="600" i="1" dirty="0">
                <a:effectLst/>
                <a:latin typeface="+mn-lt"/>
                <a:ea typeface="Times New Roman" panose="02020603050405020304" pitchFamily="18" charset="0"/>
              </a:rPr>
              <a:t>In Pediatrics</a:t>
            </a:r>
            <a:r>
              <a:rPr lang="en-US" sz="600" dirty="0">
                <a:effectLst/>
                <a:latin typeface="+mn-lt"/>
                <a:ea typeface="Times New Roman" panose="02020603050405020304" pitchFamily="18" charset="0"/>
              </a:rPr>
              <a:t>, </a:t>
            </a:r>
            <a:r>
              <a:rPr lang="en-US" sz="600" i="1" dirty="0">
                <a:effectLst/>
                <a:latin typeface="+mn-lt"/>
                <a:ea typeface="Times New Roman" panose="02020603050405020304" pitchFamily="18" charset="0"/>
              </a:rPr>
              <a:t>119</a:t>
            </a:r>
            <a:r>
              <a:rPr lang="en-US" sz="600" dirty="0">
                <a:effectLst/>
                <a:latin typeface="+mn-lt"/>
                <a:ea typeface="Times New Roman" panose="02020603050405020304" pitchFamily="18" charset="0"/>
              </a:rPr>
              <a:t> (1), 182–191. https://</a:t>
            </a:r>
            <a:r>
              <a:rPr lang="en-US" sz="600" dirty="0" err="1">
                <a:effectLst/>
                <a:latin typeface="+mn-lt"/>
                <a:ea typeface="Times New Roman" panose="02020603050405020304" pitchFamily="18" charset="0"/>
              </a:rPr>
              <a:t>doi.org</a:t>
            </a:r>
            <a:r>
              <a:rPr lang="en-US" sz="600" dirty="0">
                <a:effectLst/>
                <a:latin typeface="+mn-lt"/>
                <a:ea typeface="Times New Roman" panose="02020603050405020304" pitchFamily="18" charset="0"/>
              </a:rPr>
              <a:t>/10.1542/peds.2006-2697</a:t>
            </a:r>
          </a:p>
          <a:p>
            <a:pPr marL="228600" marR="0" lvl="0" indent="-228600">
              <a:lnSpc>
                <a:spcPct val="200000"/>
              </a:lnSpc>
              <a:spcBef>
                <a:spcPts val="0"/>
              </a:spcBef>
              <a:spcAft>
                <a:spcPts val="0"/>
              </a:spcAft>
              <a:buFont typeface="+mj-lt"/>
              <a:buAutoNum type="arabicPeriod"/>
            </a:pPr>
            <a:r>
              <a:rPr lang="en-US" sz="600" dirty="0" err="1">
                <a:effectLst/>
                <a:latin typeface="+mn-lt"/>
                <a:ea typeface="Times New Roman" panose="02020603050405020304" pitchFamily="18" charset="0"/>
              </a:rPr>
              <a:t>Dyment</a:t>
            </a:r>
            <a:r>
              <a:rPr lang="en-US" sz="600" dirty="0">
                <a:effectLst/>
                <a:latin typeface="+mn-lt"/>
                <a:ea typeface="Times New Roman" panose="02020603050405020304" pitchFamily="18" charset="0"/>
              </a:rPr>
              <a:t>, J. &amp; O'Connell, T. S. (2013). The impact of playground design on play choices and behaviors of pre-school children. </a:t>
            </a:r>
            <a:r>
              <a:rPr lang="en-US" sz="600" i="1" dirty="0">
                <a:effectLst/>
                <a:latin typeface="+mn-lt"/>
                <a:ea typeface="Times New Roman" panose="02020603050405020304" pitchFamily="18" charset="0"/>
              </a:rPr>
              <a:t>Children's Geographies</a:t>
            </a:r>
            <a:r>
              <a:rPr lang="en-US" sz="600" dirty="0">
                <a:effectLst/>
                <a:latin typeface="+mn-lt"/>
                <a:ea typeface="Times New Roman" panose="02020603050405020304" pitchFamily="18" charset="0"/>
              </a:rPr>
              <a:t>, </a:t>
            </a:r>
            <a:r>
              <a:rPr lang="en-US" sz="600" i="1" dirty="0">
                <a:effectLst/>
                <a:latin typeface="+mn-lt"/>
                <a:ea typeface="Times New Roman" panose="02020603050405020304" pitchFamily="18" charset="0"/>
              </a:rPr>
              <a:t>11</a:t>
            </a:r>
            <a:r>
              <a:rPr lang="en-US" sz="600" dirty="0">
                <a:effectLst/>
                <a:latin typeface="+mn-lt"/>
                <a:ea typeface="Times New Roman" panose="02020603050405020304" pitchFamily="18" charset="0"/>
              </a:rPr>
              <a:t>(3), 263-280. https://doi.org/10.1080/14733285.2013.812272</a:t>
            </a:r>
          </a:p>
          <a:p>
            <a:pPr marL="228600" marR="0" lvl="0" indent="-228600">
              <a:lnSpc>
                <a:spcPct val="200000"/>
              </a:lnSpc>
              <a:spcBef>
                <a:spcPts val="0"/>
              </a:spcBef>
              <a:spcAft>
                <a:spcPts val="0"/>
              </a:spcAft>
              <a:buFont typeface="+mj-lt"/>
              <a:buAutoNum type="arabicPeriod"/>
            </a:pPr>
            <a:r>
              <a:rPr lang="en-US" sz="600" dirty="0" err="1">
                <a:effectLst/>
                <a:latin typeface="+mn-lt"/>
                <a:ea typeface="Times New Roman" panose="02020603050405020304" pitchFamily="18" charset="0"/>
              </a:rPr>
              <a:t>Eichengreen</a:t>
            </a:r>
            <a:r>
              <a:rPr lang="en-US" sz="600" dirty="0">
                <a:effectLst/>
                <a:latin typeface="+mn-lt"/>
                <a:ea typeface="Times New Roman" panose="02020603050405020304" pitchFamily="18" charset="0"/>
              </a:rPr>
              <a:t>, A., </a:t>
            </a:r>
            <a:r>
              <a:rPr lang="en-US" sz="600" dirty="0" err="1">
                <a:effectLst/>
                <a:latin typeface="+mn-lt"/>
                <a:ea typeface="Times New Roman" panose="02020603050405020304" pitchFamily="18" charset="0"/>
              </a:rPr>
              <a:t>Rooijen</a:t>
            </a:r>
            <a:r>
              <a:rPr lang="en-US" sz="600" dirty="0">
                <a:effectLst/>
                <a:latin typeface="+mn-lt"/>
                <a:ea typeface="Times New Roman" panose="02020603050405020304" pitchFamily="18" charset="0"/>
              </a:rPr>
              <a:t>, M. V., </a:t>
            </a:r>
            <a:r>
              <a:rPr lang="en-US" sz="600" dirty="0" err="1">
                <a:effectLst/>
                <a:latin typeface="+mn-lt"/>
                <a:ea typeface="Times New Roman" panose="02020603050405020304" pitchFamily="18" charset="0"/>
              </a:rPr>
              <a:t>Klaveren</a:t>
            </a:r>
            <a:r>
              <a:rPr lang="en-US" sz="600" dirty="0">
                <a:effectLst/>
                <a:latin typeface="+mn-lt"/>
                <a:ea typeface="Times New Roman" panose="02020603050405020304" pitchFamily="18" charset="0"/>
              </a:rPr>
              <a:t>, L.M.V., </a:t>
            </a:r>
            <a:r>
              <a:rPr lang="en-US" sz="600" dirty="0" err="1">
                <a:effectLst/>
                <a:latin typeface="+mn-lt"/>
                <a:ea typeface="Times New Roman" panose="02020603050405020304" pitchFamily="18" charset="0"/>
              </a:rPr>
              <a:t>Nasri</a:t>
            </a:r>
            <a:r>
              <a:rPr lang="en-US" sz="600" dirty="0">
                <a:effectLst/>
                <a:latin typeface="+mn-lt"/>
                <a:ea typeface="Times New Roman" panose="02020603050405020304" pitchFamily="18" charset="0"/>
              </a:rPr>
              <a:t>, M., Tsou, Y.T., </a:t>
            </a:r>
            <a:r>
              <a:rPr lang="en-US" sz="600" dirty="0" err="1">
                <a:effectLst/>
                <a:latin typeface="+mn-lt"/>
                <a:ea typeface="Times New Roman" panose="02020603050405020304" pitchFamily="18" charset="0"/>
              </a:rPr>
              <a:t>Koutamanis</a:t>
            </a:r>
            <a:r>
              <a:rPr lang="en-US" sz="600" dirty="0">
                <a:effectLst/>
                <a:latin typeface="+mn-lt"/>
                <a:ea typeface="Times New Roman" panose="02020603050405020304" pitchFamily="18" charset="0"/>
              </a:rPr>
              <a:t>, A., </a:t>
            </a:r>
            <a:r>
              <a:rPr lang="en-US" sz="600" dirty="0" err="1">
                <a:effectLst/>
                <a:latin typeface="+mn-lt"/>
                <a:ea typeface="Times New Roman" panose="02020603050405020304" pitchFamily="18" charset="0"/>
              </a:rPr>
              <a:t>Baratchi</a:t>
            </a:r>
            <a:r>
              <a:rPr lang="en-US" sz="600" dirty="0">
                <a:effectLst/>
                <a:latin typeface="+mn-lt"/>
                <a:ea typeface="Times New Roman" panose="02020603050405020304" pitchFamily="18" charset="0"/>
              </a:rPr>
              <a:t>, M., &amp; </a:t>
            </a:r>
            <a:r>
              <a:rPr lang="en-US" sz="600" dirty="0" err="1">
                <a:effectLst/>
                <a:latin typeface="+mn-lt"/>
                <a:ea typeface="Times New Roman" panose="02020603050405020304" pitchFamily="18" charset="0"/>
              </a:rPr>
              <a:t>Rieffe</a:t>
            </a:r>
            <a:r>
              <a:rPr lang="en-US" sz="600" dirty="0">
                <a:effectLst/>
                <a:latin typeface="+mn-lt"/>
                <a:ea typeface="Times New Roman" panose="02020603050405020304" pitchFamily="18" charset="0"/>
              </a:rPr>
              <a:t>, C. (2023). The impact of loose-parts-play on schoolyard social participation of children with and without disabilities: A case study</a:t>
            </a:r>
            <a:r>
              <a:rPr lang="en-US" sz="600" i="1" dirty="0">
                <a:effectLst/>
                <a:latin typeface="+mn-lt"/>
                <a:ea typeface="Times New Roman" panose="02020603050405020304" pitchFamily="18" charset="0"/>
              </a:rPr>
              <a:t>. Child: Care, Health and Development</a:t>
            </a:r>
            <a:r>
              <a:rPr lang="en-US" sz="600" dirty="0">
                <a:effectLst/>
                <a:latin typeface="+mn-lt"/>
                <a:ea typeface="Times New Roman" panose="02020603050405020304" pitchFamily="18" charset="0"/>
              </a:rPr>
              <a:t>, 1–15. https://</a:t>
            </a:r>
            <a:r>
              <a:rPr lang="en-US" sz="600" dirty="0" err="1">
                <a:effectLst/>
                <a:latin typeface="+mn-lt"/>
                <a:ea typeface="Times New Roman" panose="02020603050405020304" pitchFamily="18" charset="0"/>
              </a:rPr>
              <a:t>doi.org</a:t>
            </a:r>
            <a:r>
              <a:rPr lang="en-US" sz="600" dirty="0">
                <a:effectLst/>
                <a:latin typeface="+mn-lt"/>
                <a:ea typeface="Times New Roman" panose="02020603050405020304" pitchFamily="18" charset="0"/>
              </a:rPr>
              <a:t>/10.1111/cch.13144</a:t>
            </a:r>
          </a:p>
          <a:p>
            <a:pPr marL="228600" marR="0" lvl="0" indent="-228600" fontAlgn="base">
              <a:lnSpc>
                <a:spcPct val="200000"/>
              </a:lnSpc>
              <a:spcBef>
                <a:spcPts val="0"/>
              </a:spcBef>
              <a:spcAft>
                <a:spcPts val="0"/>
              </a:spcAft>
              <a:buFont typeface="+mj-lt"/>
              <a:buAutoNum type="arabicPeriod"/>
            </a:pPr>
            <a:r>
              <a:rPr lang="en-US" sz="600" dirty="0">
                <a:effectLst/>
                <a:latin typeface="+mn-lt"/>
                <a:ea typeface="Times New Roman" panose="02020603050405020304" pitchFamily="18" charset="0"/>
              </a:rPr>
              <a:t>Harper, N. J., Lim, C., </a:t>
            </a:r>
            <a:r>
              <a:rPr lang="en-US" sz="600" dirty="0" err="1">
                <a:effectLst/>
                <a:latin typeface="+mn-lt"/>
                <a:ea typeface="Times New Roman" panose="02020603050405020304" pitchFamily="18" charset="0"/>
              </a:rPr>
              <a:t>Alqallaf</a:t>
            </a:r>
            <a:r>
              <a:rPr lang="en-US" sz="600" dirty="0">
                <a:effectLst/>
                <a:latin typeface="+mn-lt"/>
                <a:ea typeface="Times New Roman" panose="02020603050405020304" pitchFamily="18" charset="0"/>
              </a:rPr>
              <a:t>, H., &amp; Naylor, P. J. (2021). A case study exploring the “real world” process of “naturalizing” school playgrounds. </a:t>
            </a:r>
            <a:r>
              <a:rPr lang="en-US" sz="600" i="1" dirty="0">
                <a:effectLst/>
                <a:latin typeface="+mn-lt"/>
                <a:ea typeface="Times New Roman" panose="02020603050405020304" pitchFamily="18" charset="0"/>
              </a:rPr>
              <a:t>International Journal of Environmental Health Research</a:t>
            </a:r>
            <a:r>
              <a:rPr lang="en-US" sz="600" dirty="0">
                <a:effectLst/>
                <a:latin typeface="+mn-lt"/>
                <a:ea typeface="Times New Roman" panose="02020603050405020304" pitchFamily="18" charset="0"/>
              </a:rPr>
              <a:t>, </a:t>
            </a:r>
            <a:r>
              <a:rPr lang="en-US" sz="600" i="1" dirty="0">
                <a:effectLst/>
                <a:latin typeface="+mn-lt"/>
                <a:ea typeface="Times New Roman" panose="02020603050405020304" pitchFamily="18" charset="0"/>
              </a:rPr>
              <a:t>31</a:t>
            </a:r>
            <a:r>
              <a:rPr lang="en-US" sz="600" dirty="0">
                <a:effectLst/>
                <a:latin typeface="+mn-lt"/>
                <a:ea typeface="Times New Roman" panose="02020603050405020304" pitchFamily="18" charset="0"/>
              </a:rPr>
              <a:t>(3), 298–314. https://doi.org/10.1080/09603123.2019.1656174</a:t>
            </a:r>
          </a:p>
          <a:p>
            <a:pPr marL="228600" marR="0" lvl="0" indent="-228600" fontAlgn="base">
              <a:lnSpc>
                <a:spcPct val="200000"/>
              </a:lnSpc>
              <a:spcBef>
                <a:spcPts val="0"/>
              </a:spcBef>
              <a:spcAft>
                <a:spcPts val="0"/>
              </a:spcAft>
              <a:buFont typeface="+mj-lt"/>
              <a:buAutoNum type="arabicPeriod"/>
            </a:pPr>
            <a:r>
              <a:rPr lang="en-US" sz="600" dirty="0">
                <a:effectLst/>
                <a:latin typeface="+mn-lt"/>
                <a:ea typeface="Times New Roman" panose="02020603050405020304" pitchFamily="18" charset="0"/>
              </a:rPr>
              <a:t>Harris, K., Rosinski, P., Wood-</a:t>
            </a:r>
            <a:r>
              <a:rPr lang="en-US" sz="600" dirty="0" err="1">
                <a:effectLst/>
                <a:latin typeface="+mn-lt"/>
                <a:ea typeface="Times New Roman" panose="02020603050405020304" pitchFamily="18" charset="0"/>
              </a:rPr>
              <a:t>Nartker</a:t>
            </a:r>
            <a:r>
              <a:rPr lang="en-US" sz="600" dirty="0">
                <a:effectLst/>
                <a:latin typeface="+mn-lt"/>
                <a:ea typeface="Times New Roman" panose="02020603050405020304" pitchFamily="18" charset="0"/>
              </a:rPr>
              <a:t>, J., &amp; Hill, R. (2022). Developing inclusive playgrounds that welcome all children—Including those with autism. </a:t>
            </a:r>
            <a:r>
              <a:rPr lang="en-US" sz="600" i="1" dirty="0">
                <a:effectLst/>
                <a:latin typeface="+mn-lt"/>
                <a:ea typeface="Times New Roman" panose="02020603050405020304" pitchFamily="18" charset="0"/>
              </a:rPr>
              <a:t>Review Journal of Autism and Developmental Disorders</a:t>
            </a:r>
            <a:r>
              <a:rPr lang="en-US" sz="600" dirty="0">
                <a:effectLst/>
                <a:latin typeface="+mn-lt"/>
                <a:ea typeface="Times New Roman" panose="02020603050405020304" pitchFamily="18" charset="0"/>
              </a:rPr>
              <a:t>. https://doi.org/10.1007/s40489-022-00345-3</a:t>
            </a:r>
          </a:p>
          <a:p>
            <a:pPr marL="228600" marR="0" lvl="0" indent="-228600" fontAlgn="base">
              <a:lnSpc>
                <a:spcPct val="200000"/>
              </a:lnSpc>
              <a:spcBef>
                <a:spcPts val="0"/>
              </a:spcBef>
              <a:spcAft>
                <a:spcPts val="0"/>
              </a:spcAft>
              <a:buFont typeface="+mj-lt"/>
              <a:buAutoNum type="arabicPeriod"/>
            </a:pPr>
            <a:r>
              <a:rPr lang="en-US" sz="600" dirty="0">
                <a:effectLst/>
                <a:latin typeface="+mn-lt"/>
                <a:ea typeface="Times New Roman" panose="02020603050405020304" pitchFamily="18" charset="0"/>
              </a:rPr>
              <a:t>James, M. E., </a:t>
            </a:r>
            <a:r>
              <a:rPr lang="en-US" sz="600" dirty="0" err="1">
                <a:effectLst/>
                <a:latin typeface="+mn-lt"/>
                <a:ea typeface="Times New Roman" panose="02020603050405020304" pitchFamily="18" charset="0"/>
              </a:rPr>
              <a:t>Jianopoulos</a:t>
            </a:r>
            <a:r>
              <a:rPr lang="en-US" sz="600" dirty="0">
                <a:effectLst/>
                <a:latin typeface="+mn-lt"/>
                <a:ea typeface="Times New Roman" panose="02020603050405020304" pitchFamily="18" charset="0"/>
              </a:rPr>
              <a:t>, E., Ross, T., </a:t>
            </a:r>
            <a:r>
              <a:rPr lang="en-US" sz="600" dirty="0" err="1">
                <a:effectLst/>
                <a:latin typeface="+mn-lt"/>
                <a:ea typeface="Times New Roman" panose="02020603050405020304" pitchFamily="18" charset="0"/>
              </a:rPr>
              <a:t>Buliung</a:t>
            </a:r>
            <a:r>
              <a:rPr lang="en-US" sz="600" dirty="0">
                <a:effectLst/>
                <a:latin typeface="+mn-lt"/>
                <a:ea typeface="Times New Roman" panose="02020603050405020304" pitchFamily="18" charset="0"/>
              </a:rPr>
              <a:t>, R., &amp; </a:t>
            </a:r>
            <a:r>
              <a:rPr lang="en-US" sz="600" dirty="0" err="1">
                <a:effectLst/>
                <a:latin typeface="+mn-lt"/>
                <a:ea typeface="Times New Roman" panose="02020603050405020304" pitchFamily="18" charset="0"/>
              </a:rPr>
              <a:t>Arbour-Nicitopoulos</a:t>
            </a:r>
            <a:r>
              <a:rPr lang="en-US" sz="600" dirty="0">
                <a:effectLst/>
                <a:latin typeface="+mn-lt"/>
                <a:ea typeface="Times New Roman" panose="02020603050405020304" pitchFamily="18" charset="0"/>
              </a:rPr>
              <a:t>, K. P. (2022). Children’s usage of inclusive playgrounds: A naturalistic observation study of play. </a:t>
            </a:r>
            <a:r>
              <a:rPr lang="en-US" sz="600" i="1" dirty="0">
                <a:effectLst/>
                <a:latin typeface="+mn-lt"/>
                <a:ea typeface="Times New Roman" panose="02020603050405020304" pitchFamily="18" charset="0"/>
              </a:rPr>
              <a:t>Int. J. Environ. Res. Public Health</a:t>
            </a:r>
            <a:r>
              <a:rPr lang="en-US" sz="600" dirty="0">
                <a:effectLst/>
                <a:latin typeface="+mn-lt"/>
                <a:ea typeface="Times New Roman" panose="02020603050405020304" pitchFamily="18" charset="0"/>
              </a:rPr>
              <a:t>, </a:t>
            </a:r>
            <a:r>
              <a:rPr lang="en-US" sz="600" i="1" dirty="0">
                <a:effectLst/>
                <a:latin typeface="+mn-lt"/>
                <a:ea typeface="Times New Roman" panose="02020603050405020304" pitchFamily="18" charset="0"/>
              </a:rPr>
              <a:t>19</a:t>
            </a:r>
            <a:r>
              <a:rPr lang="en-US" sz="600" dirty="0">
                <a:effectLst/>
                <a:latin typeface="+mn-lt"/>
                <a:ea typeface="Times New Roman" panose="02020603050405020304" pitchFamily="18" charset="0"/>
              </a:rPr>
              <a:t>(20), 13648. https://</a:t>
            </a:r>
            <a:r>
              <a:rPr lang="en-US" sz="600" dirty="0" err="1">
                <a:effectLst/>
                <a:latin typeface="+mn-lt"/>
                <a:ea typeface="Times New Roman" panose="02020603050405020304" pitchFamily="18" charset="0"/>
              </a:rPr>
              <a:t>doi.org</a:t>
            </a:r>
            <a:r>
              <a:rPr lang="en-US" sz="600" dirty="0">
                <a:effectLst/>
                <a:latin typeface="+mn-lt"/>
                <a:ea typeface="Times New Roman" panose="02020603050405020304" pitchFamily="18" charset="0"/>
              </a:rPr>
              <a:t>/10.3390/ijerph192013648</a:t>
            </a:r>
          </a:p>
          <a:p>
            <a:pPr marL="228600" marR="0" lvl="0" indent="-228600" fontAlgn="base">
              <a:lnSpc>
                <a:spcPct val="200000"/>
              </a:lnSpc>
              <a:spcBef>
                <a:spcPts val="0"/>
              </a:spcBef>
              <a:spcAft>
                <a:spcPts val="0"/>
              </a:spcAft>
              <a:buFont typeface="+mj-lt"/>
              <a:buAutoNum type="arabicPeriod"/>
            </a:pPr>
            <a:r>
              <a:rPr lang="en-US" sz="600" dirty="0" err="1">
                <a:effectLst/>
                <a:latin typeface="+mn-lt"/>
                <a:ea typeface="Times New Roman" panose="02020603050405020304" pitchFamily="18" charset="0"/>
              </a:rPr>
              <a:t>Jansens</a:t>
            </a:r>
            <a:r>
              <a:rPr lang="en-US" sz="600" dirty="0">
                <a:effectLst/>
                <a:latin typeface="+mn-lt"/>
                <a:ea typeface="Times New Roman" panose="02020603050405020304" pitchFamily="18" charset="0"/>
              </a:rPr>
              <a:t>, R., </a:t>
            </a:r>
            <a:r>
              <a:rPr lang="en-US" sz="600" dirty="0" err="1">
                <a:effectLst/>
                <a:latin typeface="+mn-lt"/>
                <a:ea typeface="Times New Roman" panose="02020603050405020304" pitchFamily="18" charset="0"/>
              </a:rPr>
              <a:t>Prellwitz</a:t>
            </a:r>
            <a:r>
              <a:rPr lang="en-US" sz="600" dirty="0">
                <a:effectLst/>
                <a:latin typeface="+mn-lt"/>
                <a:ea typeface="Times New Roman" panose="02020603050405020304" pitchFamily="18" charset="0"/>
              </a:rPr>
              <a:t>, M., </a:t>
            </a:r>
            <a:r>
              <a:rPr lang="en-US" sz="600" dirty="0" err="1">
                <a:effectLst/>
                <a:latin typeface="+mn-lt"/>
                <a:ea typeface="Times New Roman" panose="02020603050405020304" pitchFamily="18" charset="0"/>
              </a:rPr>
              <a:t>Olofsson</a:t>
            </a:r>
            <a:r>
              <a:rPr lang="en-US" sz="600" dirty="0">
                <a:effectLst/>
                <a:latin typeface="+mn-lt"/>
                <a:ea typeface="Times New Roman" panose="02020603050405020304" pitchFamily="18" charset="0"/>
              </a:rPr>
              <a:t>, A., &amp; Lynch, H. (2023). The representation of children’s participation in guidelines for planning and designing public </a:t>
            </a:r>
            <a:r>
              <a:rPr lang="en-US" sz="600" dirty="0" err="1">
                <a:effectLst/>
                <a:latin typeface="+mn-lt"/>
                <a:ea typeface="Times New Roman" panose="02020603050405020304" pitchFamily="18" charset="0"/>
              </a:rPr>
              <a:t>playspaces</a:t>
            </a:r>
            <a:r>
              <a:rPr lang="en-US" sz="600" dirty="0">
                <a:effectLst/>
                <a:latin typeface="+mn-lt"/>
                <a:ea typeface="Times New Roman" panose="02020603050405020304" pitchFamily="18" charset="0"/>
              </a:rPr>
              <a:t>: A scoping review with “best fit” framework synthesis. </a:t>
            </a:r>
            <a:r>
              <a:rPr lang="en-US" sz="600" i="1" dirty="0">
                <a:effectLst/>
                <a:latin typeface="+mn-lt"/>
                <a:ea typeface="Times New Roman" panose="02020603050405020304" pitchFamily="18" charset="0"/>
              </a:rPr>
              <a:t>Int. J. Environ. Res. Public Health, 20</a:t>
            </a:r>
            <a:r>
              <a:rPr lang="en-US" sz="600" dirty="0">
                <a:effectLst/>
                <a:latin typeface="+mn-lt"/>
                <a:ea typeface="Times New Roman" panose="02020603050405020304" pitchFamily="18" charset="0"/>
              </a:rPr>
              <a:t>, 5823. https://doi.org/10.3390/ijerph20105823</a:t>
            </a:r>
          </a:p>
          <a:p>
            <a:pPr marL="228600" marR="0" lvl="0" indent="-228600" fontAlgn="base">
              <a:lnSpc>
                <a:spcPct val="200000"/>
              </a:lnSpc>
              <a:spcBef>
                <a:spcPts val="0"/>
              </a:spcBef>
              <a:spcAft>
                <a:spcPts val="0"/>
              </a:spcAft>
              <a:buFont typeface="+mj-lt"/>
              <a:buAutoNum type="arabicPeriod"/>
            </a:pPr>
            <a:r>
              <a:rPr lang="en-US" sz="600" dirty="0" err="1">
                <a:effectLst/>
                <a:latin typeface="+mn-lt"/>
                <a:ea typeface="Times New Roman" panose="02020603050405020304" pitchFamily="18" charset="0"/>
              </a:rPr>
              <a:t>Kianfar</a:t>
            </a:r>
            <a:r>
              <a:rPr lang="en-US" sz="600" dirty="0">
                <a:effectLst/>
                <a:latin typeface="+mn-lt"/>
                <a:ea typeface="Times New Roman" panose="02020603050405020304" pitchFamily="18" charset="0"/>
              </a:rPr>
              <a:t>, K., &amp; </a:t>
            </a:r>
            <a:r>
              <a:rPr lang="en-US" sz="600" dirty="0" err="1">
                <a:effectLst/>
                <a:latin typeface="+mn-lt"/>
                <a:ea typeface="Times New Roman" panose="02020603050405020304" pitchFamily="18" charset="0"/>
              </a:rPr>
              <a:t>Brischetto</a:t>
            </a:r>
            <a:r>
              <a:rPr lang="en-US" sz="600" dirty="0">
                <a:effectLst/>
                <a:latin typeface="+mn-lt"/>
                <a:ea typeface="Times New Roman" panose="02020603050405020304" pitchFamily="18" charset="0"/>
              </a:rPr>
              <a:t>, A. (2021). All play together: Design concepts of a sensory play equipment aimed to an inclusive play experience. In S. S. Editor., B. D. Editor., F. S. G. Editor., Y. G. M. Editor., C. C. Editor (Eds.), </a:t>
            </a:r>
            <a:r>
              <a:rPr lang="en-US" sz="600" i="1" dirty="0">
                <a:effectLst/>
                <a:latin typeface="+mn-lt"/>
                <a:ea typeface="Times New Roman" panose="02020603050405020304" pitchFamily="18" charset="0"/>
              </a:rPr>
              <a:t>Advances in Industrial Design</a:t>
            </a:r>
            <a:r>
              <a:rPr lang="en-US" sz="600" dirty="0">
                <a:effectLst/>
                <a:latin typeface="+mn-lt"/>
                <a:ea typeface="Times New Roman" panose="02020603050405020304" pitchFamily="18" charset="0"/>
              </a:rPr>
              <a:t>, (pp. 435 -445). </a:t>
            </a:r>
            <a:r>
              <a:rPr lang="en-US" sz="600" i="1" dirty="0">
                <a:effectLst/>
                <a:latin typeface="+mn-lt"/>
                <a:ea typeface="Times New Roman" panose="02020603050405020304" pitchFamily="18" charset="0"/>
              </a:rPr>
              <a:t>Springer International Publishing.</a:t>
            </a:r>
            <a:r>
              <a:rPr lang="en-US" sz="600" dirty="0">
                <a:effectLst/>
                <a:latin typeface="+mn-lt"/>
                <a:ea typeface="Times New Roman" panose="02020603050405020304" pitchFamily="18" charset="0"/>
              </a:rPr>
              <a:t> https://</a:t>
            </a:r>
            <a:r>
              <a:rPr lang="en-US" sz="600" dirty="0" err="1">
                <a:effectLst/>
                <a:latin typeface="+mn-lt"/>
                <a:ea typeface="Times New Roman" panose="02020603050405020304" pitchFamily="18" charset="0"/>
              </a:rPr>
              <a:t>doi.org</a:t>
            </a:r>
            <a:r>
              <a:rPr lang="en-US" sz="600" dirty="0">
                <a:effectLst/>
                <a:latin typeface="+mn-lt"/>
                <a:ea typeface="Times New Roman" panose="02020603050405020304" pitchFamily="18" charset="0"/>
              </a:rPr>
              <a:t>/10.1007/978-3-030-80829-7_54</a:t>
            </a:r>
          </a:p>
          <a:p>
            <a:pPr marL="228600" marR="0" lvl="0" indent="-228600" fontAlgn="base">
              <a:lnSpc>
                <a:spcPct val="200000"/>
              </a:lnSpc>
              <a:spcBef>
                <a:spcPts val="0"/>
              </a:spcBef>
              <a:spcAft>
                <a:spcPts val="0"/>
              </a:spcAft>
              <a:buFont typeface="+mj-lt"/>
              <a:buAutoNum type="arabicPeriod"/>
            </a:pPr>
            <a:r>
              <a:rPr lang="en-US" sz="600" dirty="0" err="1">
                <a:effectLst/>
                <a:latin typeface="+mn-lt"/>
                <a:ea typeface="Times New Roman" panose="02020603050405020304" pitchFamily="18" charset="0"/>
              </a:rPr>
              <a:t>Mejeur</a:t>
            </a:r>
            <a:r>
              <a:rPr lang="en-US" sz="600" dirty="0">
                <a:effectLst/>
                <a:latin typeface="+mn-lt"/>
                <a:ea typeface="Times New Roman" panose="02020603050405020304" pitchFamily="18" charset="0"/>
              </a:rPr>
              <a:t>, M., Schmitt, G., &amp; Wolcott, H. (2013). A systematic review of the best practices for playground inclusion. </a:t>
            </a:r>
            <a:r>
              <a:rPr lang="en-US" sz="600" i="1" dirty="0">
                <a:effectLst/>
                <a:latin typeface="+mn-lt"/>
                <a:ea typeface="Times New Roman" panose="02020603050405020304" pitchFamily="18" charset="0"/>
              </a:rPr>
              <a:t>Pediatrics</a:t>
            </a:r>
            <a:r>
              <a:rPr lang="en-US" sz="600" dirty="0">
                <a:effectLst/>
                <a:latin typeface="+mn-lt"/>
                <a:ea typeface="Times New Roman" panose="02020603050405020304" pitchFamily="18" charset="0"/>
              </a:rPr>
              <a:t>, 1. https://scholarworks.gvsu.edu/</a:t>
            </a:r>
            <a:r>
              <a:rPr lang="en-US" sz="600" dirty="0" err="1">
                <a:effectLst/>
                <a:latin typeface="+mn-lt"/>
                <a:ea typeface="Times New Roman" panose="02020603050405020304" pitchFamily="18" charset="0"/>
              </a:rPr>
              <a:t>ot_pediatrics</a:t>
            </a:r>
            <a:r>
              <a:rPr lang="en-US" sz="600" dirty="0">
                <a:effectLst/>
                <a:latin typeface="+mn-lt"/>
                <a:ea typeface="Times New Roman" panose="02020603050405020304" pitchFamily="18" charset="0"/>
              </a:rPr>
              <a:t>/1 </a:t>
            </a:r>
          </a:p>
          <a:p>
            <a:pPr marL="228600" marR="0" lvl="0" indent="-228600" fontAlgn="base">
              <a:lnSpc>
                <a:spcPct val="200000"/>
              </a:lnSpc>
              <a:spcBef>
                <a:spcPts val="0"/>
              </a:spcBef>
              <a:spcAft>
                <a:spcPts val="0"/>
              </a:spcAft>
              <a:buFont typeface="+mj-lt"/>
              <a:buAutoNum type="arabicPeriod"/>
            </a:pPr>
            <a:r>
              <a:rPr lang="en-US" sz="600" dirty="0" err="1">
                <a:effectLst/>
                <a:latin typeface="+mn-lt"/>
                <a:ea typeface="Times New Roman" panose="02020603050405020304" pitchFamily="18" charset="0"/>
              </a:rPr>
              <a:t>Movahed</a:t>
            </a:r>
            <a:r>
              <a:rPr lang="en-US" sz="600" dirty="0">
                <a:effectLst/>
                <a:latin typeface="+mn-lt"/>
                <a:ea typeface="Times New Roman" panose="02020603050405020304" pitchFamily="18" charset="0"/>
              </a:rPr>
              <a:t>, M., Martial, L., </a:t>
            </a:r>
            <a:r>
              <a:rPr lang="en-US" sz="600" dirty="0" err="1">
                <a:effectLst/>
                <a:latin typeface="+mn-lt"/>
                <a:ea typeface="Times New Roman" panose="02020603050405020304" pitchFamily="18" charset="0"/>
              </a:rPr>
              <a:t>Poldma</a:t>
            </a:r>
            <a:r>
              <a:rPr lang="en-US" sz="600" dirty="0">
                <a:effectLst/>
                <a:latin typeface="+mn-lt"/>
                <a:ea typeface="Times New Roman" panose="02020603050405020304" pitchFamily="18" charset="0"/>
              </a:rPr>
              <a:t>, T., </a:t>
            </a:r>
            <a:r>
              <a:rPr lang="en-US" sz="600" dirty="0" err="1">
                <a:effectLst/>
                <a:latin typeface="+mn-lt"/>
                <a:ea typeface="Times New Roman" panose="02020603050405020304" pitchFamily="18" charset="0"/>
              </a:rPr>
              <a:t>Slanik</a:t>
            </a:r>
            <a:r>
              <a:rPr lang="en-US" sz="600" dirty="0">
                <a:effectLst/>
                <a:latin typeface="+mn-lt"/>
                <a:ea typeface="Times New Roman" panose="02020603050405020304" pitchFamily="18" charset="0"/>
              </a:rPr>
              <a:t>, M., &amp; </a:t>
            </a:r>
            <a:r>
              <a:rPr lang="en-US" sz="600" dirty="0" err="1">
                <a:effectLst/>
                <a:latin typeface="+mn-lt"/>
                <a:ea typeface="Times New Roman" panose="02020603050405020304" pitchFamily="18" charset="0"/>
              </a:rPr>
              <a:t>Shikako</a:t>
            </a:r>
            <a:r>
              <a:rPr lang="en-US" sz="600" dirty="0">
                <a:effectLst/>
                <a:latin typeface="+mn-lt"/>
                <a:ea typeface="Times New Roman" panose="02020603050405020304" pitchFamily="18" charset="0"/>
              </a:rPr>
              <a:t>, K. (2023). Promoting health through accessible public playgrounds. </a:t>
            </a:r>
            <a:r>
              <a:rPr lang="en-US" sz="600" i="1" dirty="0">
                <a:effectLst/>
                <a:latin typeface="+mn-lt"/>
                <a:ea typeface="Times New Roman" panose="02020603050405020304" pitchFamily="18" charset="0"/>
              </a:rPr>
              <a:t>Children</a:t>
            </a:r>
            <a:r>
              <a:rPr lang="en-US" sz="600" dirty="0">
                <a:effectLst/>
                <a:latin typeface="+mn-lt"/>
                <a:ea typeface="Times New Roman" panose="02020603050405020304" pitchFamily="18" charset="0"/>
              </a:rPr>
              <a:t>, </a:t>
            </a:r>
            <a:r>
              <a:rPr lang="en-US" sz="600" i="1" dirty="0">
                <a:effectLst/>
                <a:latin typeface="+mn-lt"/>
                <a:ea typeface="Times New Roman" panose="02020603050405020304" pitchFamily="18" charset="0"/>
              </a:rPr>
              <a:t>10</a:t>
            </a:r>
            <a:r>
              <a:rPr lang="en-US" sz="600" dirty="0">
                <a:effectLst/>
                <a:latin typeface="+mn-lt"/>
                <a:ea typeface="Times New Roman" panose="02020603050405020304" pitchFamily="18" charset="0"/>
              </a:rPr>
              <a:t>(8), 1308. https://</a:t>
            </a:r>
            <a:r>
              <a:rPr lang="en-US" sz="600" dirty="0" err="1">
                <a:effectLst/>
                <a:latin typeface="+mn-lt"/>
                <a:ea typeface="Times New Roman" panose="02020603050405020304" pitchFamily="18" charset="0"/>
              </a:rPr>
              <a:t>doi.org</a:t>
            </a:r>
            <a:r>
              <a:rPr lang="en-US" sz="600" dirty="0">
                <a:effectLst/>
                <a:latin typeface="+mn-lt"/>
                <a:ea typeface="Times New Roman" panose="02020603050405020304" pitchFamily="18" charset="0"/>
              </a:rPr>
              <a:t>/10.3390/children10081308</a:t>
            </a:r>
          </a:p>
          <a:p>
            <a:pPr marL="228600" marR="0" lvl="0" indent="-228600" fontAlgn="base">
              <a:lnSpc>
                <a:spcPct val="200000"/>
              </a:lnSpc>
              <a:spcBef>
                <a:spcPts val="0"/>
              </a:spcBef>
              <a:spcAft>
                <a:spcPts val="0"/>
              </a:spcAft>
              <a:buFont typeface="+mj-lt"/>
              <a:buAutoNum type="arabicPeriod"/>
            </a:pPr>
            <a:r>
              <a:rPr lang="en-US" sz="600" dirty="0">
                <a:effectLst/>
                <a:latin typeface="+mn-lt"/>
                <a:ea typeface="Times New Roman" panose="02020603050405020304" pitchFamily="18" charset="0"/>
              </a:rPr>
              <a:t>Moore, A., Boyle, B., &amp; Lynch, H. (2023). Designing for inclusion in public playgrounds: A scoping review of definitions, and utilization of universal design. </a:t>
            </a:r>
            <a:r>
              <a:rPr lang="en-US" sz="600" i="1" dirty="0">
                <a:effectLst/>
                <a:latin typeface="+mn-lt"/>
                <a:ea typeface="Times New Roman" panose="02020603050405020304" pitchFamily="18" charset="0"/>
              </a:rPr>
              <a:t>Disability and Rehabilitation. Assistive Technology</a:t>
            </a:r>
            <a:r>
              <a:rPr lang="en-US" sz="600" dirty="0">
                <a:effectLst/>
                <a:latin typeface="+mn-lt"/>
                <a:ea typeface="Times New Roman" panose="02020603050405020304" pitchFamily="18" charset="0"/>
              </a:rPr>
              <a:t>, </a:t>
            </a:r>
            <a:r>
              <a:rPr lang="en-US" sz="600" i="1" dirty="0">
                <a:effectLst/>
                <a:latin typeface="+mn-lt"/>
                <a:ea typeface="Times New Roman" panose="02020603050405020304" pitchFamily="18" charset="0"/>
              </a:rPr>
              <a:t>18</a:t>
            </a:r>
            <a:r>
              <a:rPr lang="en-US" sz="600" dirty="0">
                <a:effectLst/>
                <a:latin typeface="+mn-lt"/>
                <a:ea typeface="Times New Roman" panose="02020603050405020304" pitchFamily="18" charset="0"/>
              </a:rPr>
              <a:t>(8), 1453-1465. https://doi.org</a:t>
            </a:r>
            <a:r>
              <a:rPr lang="en-US" sz="600" dirty="0">
                <a:effectLst/>
                <a:latin typeface="+mn-lt"/>
                <a:ea typeface="Times New Roman" panose="02020603050405020304" pitchFamily="18" charset="0"/>
                <a:hlinkClick r:id="rId5"/>
              </a:rPr>
              <a:t>/</a:t>
            </a:r>
            <a:r>
              <a:rPr lang="en-US" sz="600" dirty="0">
                <a:effectLst/>
                <a:latin typeface="+mn-lt"/>
                <a:ea typeface="Times New Roman" panose="02020603050405020304" pitchFamily="18" charset="0"/>
              </a:rPr>
              <a:t>10.1080/17483107.2021.2022788</a:t>
            </a:r>
          </a:p>
          <a:p>
            <a:pPr marL="228600" indent="-228600">
              <a:lnSpc>
                <a:spcPct val="200000"/>
              </a:lnSpc>
              <a:spcBef>
                <a:spcPts val="0"/>
              </a:spcBef>
              <a:spcAft>
                <a:spcPts val="0"/>
              </a:spcAft>
              <a:buFont typeface="+mj-lt"/>
              <a:buAutoNum type="arabicPeriod"/>
            </a:pPr>
            <a:r>
              <a:rPr lang="en-US" sz="600" dirty="0">
                <a:solidFill>
                  <a:srgbClr val="000000"/>
                </a:solidFill>
                <a:effectLst/>
                <a:latin typeface="+mn-lt"/>
                <a:ea typeface="Times New Roman" panose="02020603050405020304" pitchFamily="18" charset="0"/>
              </a:rPr>
              <a:t>Moore, A., Lynch, H., &amp; Boyle, B. (2022). A national study of playground professionals universal design implementation practices. </a:t>
            </a:r>
            <a:r>
              <a:rPr lang="en-US" sz="600" i="1" dirty="0">
                <a:solidFill>
                  <a:srgbClr val="000000"/>
                </a:solidFill>
                <a:effectLst/>
                <a:latin typeface="+mn-lt"/>
                <a:ea typeface="Times New Roman" panose="02020603050405020304" pitchFamily="18" charset="0"/>
              </a:rPr>
              <a:t>Landscape Research</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47</a:t>
            </a:r>
            <a:r>
              <a:rPr lang="en-US" sz="600" dirty="0">
                <a:solidFill>
                  <a:srgbClr val="000000"/>
                </a:solidFill>
                <a:effectLst/>
                <a:latin typeface="+mn-lt"/>
                <a:ea typeface="Times New Roman" panose="02020603050405020304" pitchFamily="18" charset="0"/>
              </a:rPr>
              <a:t>(5), 611-627.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/10.1080/01426397.2022.2058478</a:t>
            </a:r>
          </a:p>
          <a:p>
            <a:pPr marL="228600" indent="-228600">
              <a:lnSpc>
                <a:spcPct val="200000"/>
              </a:lnSpc>
              <a:spcBef>
                <a:spcPts val="0"/>
              </a:spcBef>
              <a:spcAft>
                <a:spcPts val="0"/>
              </a:spcAft>
              <a:buFont typeface="+mj-lt"/>
              <a:buAutoNum type="arabicPeriod"/>
            </a:pPr>
            <a:endParaRPr lang="en-US" sz="600" dirty="0">
              <a:effectLst/>
              <a:latin typeface="Times New Roman" panose="02020603050405020304" pitchFamily="18" charset="0"/>
              <a:ea typeface="Times New Roman" panose="02020603050405020304" pitchFamily="18" charset="0"/>
            </a:endParaRPr>
          </a:p>
          <a:p>
            <a:pPr marL="457200" marR="0" indent="-228600">
              <a:lnSpc>
                <a:spcPct val="200000"/>
              </a:lnSpc>
              <a:spcBef>
                <a:spcPts val="0"/>
              </a:spcBef>
              <a:spcAft>
                <a:spcPts val="0"/>
              </a:spcAft>
              <a:buFont typeface="+mj-lt"/>
              <a:buAutoNum type="arabicPeriod"/>
            </a:pPr>
            <a:endParaRPr lang="en-US" sz="600" dirty="0">
              <a:effectLst/>
              <a:latin typeface="Times New Roman" panose="02020603050405020304" pitchFamily="18" charset="0"/>
              <a:ea typeface="Times New Roman" panose="02020603050405020304" pitchFamily="18" charset="0"/>
            </a:endParaRPr>
          </a:p>
        </p:txBody>
      </p:sp>
      <p:sp>
        <p:nvSpPr>
          <p:cNvPr id="35" name="Text Box 1">
            <a:extLst>
              <a:ext uri="{FF2B5EF4-FFF2-40B4-BE49-F238E27FC236}">
                <a16:creationId xmlns:a16="http://schemas.microsoft.com/office/drawing/2014/main" id="{E4F2F66F-4C62-440F-C042-7F5B9F1D5612}"/>
              </a:ext>
            </a:extLst>
          </p:cNvPr>
          <p:cNvSpPr txBox="1"/>
          <p:nvPr/>
        </p:nvSpPr>
        <p:spPr>
          <a:xfrm>
            <a:off x="36839739" y="20668822"/>
            <a:ext cx="6339845" cy="6555641"/>
          </a:xfrm>
          <a:prstGeom prst="rect">
            <a:avLst/>
          </a:prstGeom>
          <a:solidFill>
            <a:schemeClr val="lt1"/>
          </a:solid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228600" marR="0" lvl="0" indent="-228600" fontAlgn="base">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Moore, A., Lynch, H., &amp; Boyle, B. (2020). Can universal design support outdoor play, social participation, and inclusion in public playgrounds? A scoping review. </a:t>
            </a:r>
            <a:r>
              <a:rPr lang="en-US" sz="600" i="1" dirty="0">
                <a:solidFill>
                  <a:srgbClr val="000000"/>
                </a:solidFill>
                <a:effectLst/>
                <a:latin typeface="+mn-lt"/>
                <a:ea typeface="Times New Roman" panose="02020603050405020304" pitchFamily="18" charset="0"/>
              </a:rPr>
              <a:t>Disability and Rehabilitation</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44</a:t>
            </a:r>
            <a:r>
              <a:rPr lang="en-US" sz="600" dirty="0">
                <a:solidFill>
                  <a:srgbClr val="000000"/>
                </a:solidFill>
                <a:effectLst/>
                <a:latin typeface="+mn-lt"/>
                <a:ea typeface="Times New Roman" panose="02020603050405020304" pitchFamily="18" charset="0"/>
              </a:rPr>
              <a:t>(13), 3304-3325,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/10.1080/09638288.2020.1858353</a:t>
            </a:r>
            <a:endParaRPr lang="en-US" sz="600" dirty="0">
              <a:effectLst/>
              <a:latin typeface="+mn-lt"/>
              <a:ea typeface="Times New Roman" panose="02020603050405020304" pitchFamily="18" charset="0"/>
            </a:endParaRPr>
          </a:p>
          <a:p>
            <a:pPr marL="228600" marR="0" lvl="0" indent="-228600" fontAlgn="base">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Moore, A. &amp; Lynch, H. (2015). Accessibility and usability of playground environments for children under 12: A scoping review. </a:t>
            </a:r>
            <a:r>
              <a:rPr lang="en-US" sz="600" i="1" dirty="0">
                <a:solidFill>
                  <a:srgbClr val="000000"/>
                </a:solidFill>
                <a:effectLst/>
                <a:latin typeface="+mn-lt"/>
                <a:ea typeface="Times New Roman" panose="02020603050405020304" pitchFamily="18" charset="0"/>
              </a:rPr>
              <a:t>Scandinavian journal of occupational therapy</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22</a:t>
            </a:r>
            <a:r>
              <a:rPr lang="en-US" sz="600" dirty="0">
                <a:solidFill>
                  <a:srgbClr val="000000"/>
                </a:solidFill>
                <a:effectLst/>
                <a:latin typeface="+mn-lt"/>
                <a:ea typeface="Times New Roman" panose="02020603050405020304" pitchFamily="18" charset="0"/>
              </a:rPr>
              <a:t>(5), 331–344.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/10.3109/11038128.2015.1049549</a:t>
            </a:r>
            <a:endParaRPr lang="en-US" sz="600" dirty="0">
              <a:effectLst/>
              <a:latin typeface="+mn-lt"/>
              <a:ea typeface="Times New Roman" panose="02020603050405020304" pitchFamily="18" charset="0"/>
            </a:endParaRPr>
          </a:p>
          <a:p>
            <a:pPr marL="228600" marR="0" lvl="0" indent="-228600" fontAlgn="base">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Morgenthaler, T., Schulze, C., Pentland, D., &amp; Lynch, H. (2023). Environmental qualities that enhance outdoor play in community playgrounds from the perspective of children with and without disabilities: A scoping review. </a:t>
            </a:r>
            <a:r>
              <a:rPr lang="en-US" sz="600" i="1" dirty="0">
                <a:solidFill>
                  <a:srgbClr val="000000"/>
                </a:solidFill>
                <a:effectLst/>
                <a:latin typeface="+mn-lt"/>
                <a:ea typeface="Times New Roman" panose="02020603050405020304" pitchFamily="18" charset="0"/>
              </a:rPr>
              <a:t>International journal of environmental research and public health</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20</a:t>
            </a:r>
            <a:r>
              <a:rPr lang="en-US" sz="600" dirty="0">
                <a:solidFill>
                  <a:srgbClr val="000000"/>
                </a:solidFill>
                <a:effectLst/>
                <a:latin typeface="+mn-lt"/>
                <a:ea typeface="Times New Roman" panose="02020603050405020304" pitchFamily="18" charset="0"/>
              </a:rPr>
              <a:t>(3), 1763.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/10.3390/ijerph20031763</a:t>
            </a:r>
            <a:endParaRPr lang="en-US" sz="600" dirty="0">
              <a:effectLst/>
              <a:latin typeface="+mn-lt"/>
              <a:ea typeface="Times New Roman" panose="02020603050405020304" pitchFamily="18" charset="0"/>
            </a:endParaRPr>
          </a:p>
          <a:p>
            <a:pPr marL="228600" marR="0" lvl="0" indent="-228600">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Perry, A. M., Devan, H., Fitzgerald, H., Han, K., Liu, L., &amp; Rouse, J. (2018). Accessibility and usability of parks and playgrounds. </a:t>
            </a:r>
            <a:r>
              <a:rPr lang="en-US" sz="600" i="1" dirty="0">
                <a:solidFill>
                  <a:srgbClr val="000000"/>
                </a:solidFill>
                <a:effectLst/>
                <a:latin typeface="+mn-lt"/>
                <a:ea typeface="Times New Roman" panose="02020603050405020304" pitchFamily="18" charset="0"/>
              </a:rPr>
              <a:t>Disability and Health Journal</a:t>
            </a:r>
            <a:r>
              <a:rPr lang="en-US" sz="600" dirty="0">
                <a:solidFill>
                  <a:srgbClr val="000000"/>
                </a:solidFill>
                <a:effectLst/>
                <a:latin typeface="+mn-lt"/>
                <a:ea typeface="Times New Roman" panose="02020603050405020304" pitchFamily="18" charset="0"/>
              </a:rPr>
              <a:t>,</a:t>
            </a:r>
            <a:r>
              <a:rPr lang="en-US" sz="600" dirty="0">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11</a:t>
            </a:r>
            <a:r>
              <a:rPr lang="en-US" sz="600" dirty="0">
                <a:solidFill>
                  <a:srgbClr val="000000"/>
                </a:solidFill>
                <a:effectLst/>
                <a:latin typeface="+mn-lt"/>
                <a:ea typeface="Times New Roman" panose="02020603050405020304" pitchFamily="18" charset="0"/>
              </a:rPr>
              <a:t>(2), 221-229.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/10.3389/fpsyg.2022.995164</a:t>
            </a:r>
            <a:endParaRPr lang="en-US" sz="600" dirty="0">
              <a:effectLst/>
              <a:latin typeface="+mn-lt"/>
              <a:ea typeface="Times New Roman" panose="02020603050405020304" pitchFamily="18" charset="0"/>
            </a:endParaRPr>
          </a:p>
          <a:p>
            <a:pPr marL="228600" marR="0" lvl="0" indent="-228600">
              <a:lnSpc>
                <a:spcPct val="200000"/>
              </a:lnSpc>
              <a:spcBef>
                <a:spcPts val="0"/>
              </a:spcBef>
              <a:spcAft>
                <a:spcPts val="0"/>
              </a:spcAft>
              <a:buFont typeface="+mj-lt"/>
              <a:buAutoNum type="arabicPeriod" startAt="21"/>
            </a:pPr>
            <a:r>
              <a:rPr lang="en-US" sz="600" dirty="0" err="1">
                <a:solidFill>
                  <a:srgbClr val="000000"/>
                </a:solidFill>
                <a:effectLst/>
                <a:latin typeface="+mn-lt"/>
                <a:ea typeface="Times New Roman" panose="02020603050405020304" pitchFamily="18" charset="0"/>
              </a:rPr>
              <a:t>Prins</a:t>
            </a:r>
            <a:r>
              <a:rPr lang="en-US" sz="600" dirty="0">
                <a:solidFill>
                  <a:srgbClr val="000000"/>
                </a:solidFill>
                <a:effectLst/>
                <a:latin typeface="+mn-lt"/>
                <a:ea typeface="Times New Roman" panose="02020603050405020304" pitchFamily="18" charset="0"/>
              </a:rPr>
              <a:t>, J., Wilt, F.V.D., Veen, C., &amp; </a:t>
            </a:r>
            <a:r>
              <a:rPr lang="en-US" sz="600" dirty="0" err="1">
                <a:solidFill>
                  <a:srgbClr val="000000"/>
                </a:solidFill>
                <a:effectLst/>
                <a:latin typeface="+mn-lt"/>
                <a:ea typeface="Times New Roman" panose="02020603050405020304" pitchFamily="18" charset="0"/>
              </a:rPr>
              <a:t>Hovinga</a:t>
            </a:r>
            <a:r>
              <a:rPr lang="en-US" sz="600" dirty="0">
                <a:solidFill>
                  <a:srgbClr val="000000"/>
                </a:solidFill>
                <a:effectLst/>
                <a:latin typeface="+mn-lt"/>
                <a:ea typeface="Times New Roman" panose="02020603050405020304" pitchFamily="18" charset="0"/>
              </a:rPr>
              <a:t>, D. (2022). Nature play in early childhood education: A systematic review and meta ethnography of qualitative research. </a:t>
            </a:r>
            <a:r>
              <a:rPr lang="en-US" sz="600" i="1" dirty="0">
                <a:solidFill>
                  <a:srgbClr val="000000"/>
                </a:solidFill>
                <a:effectLst/>
                <a:latin typeface="+mn-lt"/>
                <a:ea typeface="Times New Roman" panose="02020603050405020304" pitchFamily="18" charset="0"/>
              </a:rPr>
              <a:t>Frontiers in Psychology. 13, </a:t>
            </a:r>
            <a:r>
              <a:rPr lang="en-US" sz="600" dirty="0">
                <a:solidFill>
                  <a:srgbClr val="000000"/>
                </a:solidFill>
                <a:effectLst/>
                <a:latin typeface="+mn-lt"/>
                <a:ea typeface="Times New Roman" panose="02020603050405020304" pitchFamily="18" charset="0"/>
              </a:rPr>
              <a:t>995164. </a:t>
            </a:r>
            <a:r>
              <a:rPr lang="en-US" sz="600" dirty="0" err="1">
                <a:solidFill>
                  <a:srgbClr val="000000"/>
                </a:solidFill>
                <a:effectLst/>
                <a:latin typeface="+mn-lt"/>
                <a:ea typeface="Times New Roman" panose="02020603050405020304" pitchFamily="18" charset="0"/>
              </a:rPr>
              <a:t>doi</a:t>
            </a:r>
            <a:r>
              <a:rPr lang="en-US" sz="600" dirty="0">
                <a:solidFill>
                  <a:srgbClr val="000000"/>
                </a:solidFill>
                <a:effectLst/>
                <a:latin typeface="+mn-lt"/>
                <a:ea typeface="Times New Roman" panose="02020603050405020304" pitchFamily="18" charset="0"/>
              </a:rPr>
              <a:t>: 10.3389/fpsyg.2022.995164</a:t>
            </a:r>
            <a:endParaRPr lang="en-US" sz="600" dirty="0">
              <a:effectLst/>
              <a:latin typeface="+mn-lt"/>
              <a:ea typeface="Times New Roman" panose="02020603050405020304" pitchFamily="18" charset="0"/>
            </a:endParaRPr>
          </a:p>
          <a:p>
            <a:pPr marL="228600" marR="0" lvl="0" indent="-228600">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Ndhlovu, S., &amp; </a:t>
            </a:r>
            <a:r>
              <a:rPr lang="en-US" sz="600" dirty="0" err="1">
                <a:solidFill>
                  <a:srgbClr val="000000"/>
                </a:solidFill>
                <a:effectLst/>
                <a:latin typeface="+mn-lt"/>
                <a:ea typeface="Times New Roman" panose="02020603050405020304" pitchFamily="18" charset="0"/>
              </a:rPr>
              <a:t>Varea</a:t>
            </a:r>
            <a:r>
              <a:rPr lang="en-US" sz="600" dirty="0">
                <a:solidFill>
                  <a:srgbClr val="000000"/>
                </a:solidFill>
                <a:effectLst/>
                <a:latin typeface="+mn-lt"/>
                <a:ea typeface="Times New Roman" panose="02020603050405020304" pitchFamily="18" charset="0"/>
              </a:rPr>
              <a:t>, V. (2018). Primary school playgrounds as spaces of inclusion/exclusion in new south </a:t>
            </a:r>
            <a:r>
              <a:rPr lang="en-US" sz="600" dirty="0" err="1">
                <a:solidFill>
                  <a:srgbClr val="000000"/>
                </a:solidFill>
                <a:effectLst/>
                <a:latin typeface="+mn-lt"/>
                <a:ea typeface="Times New Roman" panose="02020603050405020304" pitchFamily="18" charset="0"/>
              </a:rPr>
              <a:t>wales</a:t>
            </a:r>
            <a:r>
              <a:rPr lang="en-US" sz="600" dirty="0">
                <a:solidFill>
                  <a:srgbClr val="000000"/>
                </a:solidFill>
                <a:effectLst/>
                <a:latin typeface="+mn-lt"/>
                <a:ea typeface="Times New Roman" panose="02020603050405020304" pitchFamily="18" charset="0"/>
              </a:rPr>
              <a:t>, </a:t>
            </a:r>
            <a:r>
              <a:rPr lang="en-US" sz="600" dirty="0" err="1">
                <a:solidFill>
                  <a:srgbClr val="000000"/>
                </a:solidFill>
                <a:effectLst/>
                <a:latin typeface="+mn-lt"/>
                <a:ea typeface="Times New Roman" panose="02020603050405020304" pitchFamily="18" charset="0"/>
              </a:rPr>
              <a:t>australia</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Education 3-13</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46</a:t>
            </a:r>
            <a:r>
              <a:rPr lang="en-US" sz="600" dirty="0">
                <a:solidFill>
                  <a:srgbClr val="000000"/>
                </a:solidFill>
                <a:effectLst/>
                <a:latin typeface="+mn-lt"/>
                <a:ea typeface="Times New Roman" panose="02020603050405020304" pitchFamily="18" charset="0"/>
              </a:rPr>
              <a:t>(5), 494-505.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/10.1080/03004279.2016.1273251</a:t>
            </a:r>
            <a:endParaRPr lang="en-US" sz="600" dirty="0">
              <a:effectLst/>
              <a:latin typeface="+mn-lt"/>
              <a:ea typeface="Times New Roman" panose="02020603050405020304" pitchFamily="18" charset="0"/>
            </a:endParaRPr>
          </a:p>
          <a:p>
            <a:pPr marL="228600" marR="0" lvl="0" indent="-228600">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Stanton-Chapman, T. L., &amp; Schmidt, E. L. (2019). Building playgrounds for children of all abilities: Legal requirements and professional recommendations. </a:t>
            </a:r>
            <a:r>
              <a:rPr lang="en-US" sz="600" i="1" dirty="0">
                <a:solidFill>
                  <a:srgbClr val="000000"/>
                </a:solidFill>
                <a:effectLst/>
                <a:latin typeface="+mn-lt"/>
                <a:ea typeface="Times New Roman" panose="02020603050405020304" pitchFamily="18" charset="0"/>
              </a:rPr>
              <a:t>Early Childhood Educ</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47</a:t>
            </a:r>
            <a:r>
              <a:rPr lang="en-US" sz="600" dirty="0">
                <a:solidFill>
                  <a:srgbClr val="000000"/>
                </a:solidFill>
                <a:effectLst/>
                <a:latin typeface="+mn-lt"/>
                <a:ea typeface="Times New Roman" panose="02020603050405020304" pitchFamily="18" charset="0"/>
              </a:rPr>
              <a:t>(1), 509–517.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/10.1007/s10643-019-00947-3</a:t>
            </a:r>
            <a:endParaRPr lang="en-US" sz="600" dirty="0">
              <a:effectLst/>
              <a:latin typeface="+mn-lt"/>
              <a:ea typeface="Times New Roman" panose="02020603050405020304" pitchFamily="18" charset="0"/>
            </a:endParaRPr>
          </a:p>
          <a:p>
            <a:pPr marL="228600" marR="0" lvl="0" indent="-228600">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Stanton-Chapman, T. L., &amp; Schmidt, E. L. (2017). Caregiver perceptions of inclusive playgrounds targeting toddlers and preschoolers with disabilities: has recent international and national policy improved overall satisfaction?. </a:t>
            </a:r>
            <a:r>
              <a:rPr lang="en-US" sz="600" i="1" dirty="0">
                <a:solidFill>
                  <a:srgbClr val="000000"/>
                </a:solidFill>
                <a:effectLst/>
                <a:latin typeface="+mn-lt"/>
                <a:ea typeface="Times New Roman" panose="02020603050405020304" pitchFamily="18" charset="0"/>
              </a:rPr>
              <a:t>J Res Spec Educ Needs</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17</a:t>
            </a:r>
            <a:r>
              <a:rPr lang="en-US" sz="600" dirty="0">
                <a:solidFill>
                  <a:srgbClr val="000000"/>
                </a:solidFill>
                <a:effectLst/>
                <a:latin typeface="+mn-lt"/>
                <a:ea typeface="Times New Roman" panose="02020603050405020304" pitchFamily="18" charset="0"/>
              </a:rPr>
              <a:t>(4), 237-246.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/10.1111/1471-3802.12381</a:t>
            </a:r>
            <a:endParaRPr lang="en-US" sz="600" dirty="0">
              <a:effectLst/>
              <a:latin typeface="+mn-lt"/>
              <a:ea typeface="Times New Roman" panose="02020603050405020304" pitchFamily="18" charset="0"/>
            </a:endParaRPr>
          </a:p>
          <a:p>
            <a:pPr marL="228600" marR="0" lvl="0" indent="-228600" fontAlgn="base">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Stanton-Chapman, T. L., &amp; Schmidt, E. L. (2016). Special education professionals’ perceptions toward accessible playgrounds. </a:t>
            </a:r>
            <a:r>
              <a:rPr lang="en-US" sz="600" i="1" dirty="0">
                <a:solidFill>
                  <a:srgbClr val="000000"/>
                </a:solidFill>
                <a:effectLst/>
                <a:latin typeface="+mn-lt"/>
                <a:ea typeface="Times New Roman" panose="02020603050405020304" pitchFamily="18" charset="0"/>
              </a:rPr>
              <a:t>Research and Practice for Persons with Severe Disabilities</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41</a:t>
            </a:r>
            <a:r>
              <a:rPr lang="en-US" sz="600" dirty="0">
                <a:solidFill>
                  <a:srgbClr val="000000"/>
                </a:solidFill>
                <a:effectLst/>
                <a:latin typeface="+mn-lt"/>
                <a:ea typeface="Times New Roman" panose="02020603050405020304" pitchFamily="18" charset="0"/>
              </a:rPr>
              <a:t>(2), 90-100.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/10.1177/1540796916638499</a:t>
            </a:r>
            <a:endParaRPr lang="en-US" sz="600" dirty="0">
              <a:effectLst/>
              <a:latin typeface="+mn-lt"/>
              <a:ea typeface="Times New Roman" panose="02020603050405020304" pitchFamily="18" charset="0"/>
            </a:endParaRPr>
          </a:p>
          <a:p>
            <a:pPr marL="228600" marR="0" lvl="0" indent="-228600" fontAlgn="base">
              <a:lnSpc>
                <a:spcPct val="200000"/>
              </a:lnSpc>
              <a:spcBef>
                <a:spcPts val="0"/>
              </a:spcBef>
              <a:spcAft>
                <a:spcPts val="0"/>
              </a:spcAft>
              <a:buFont typeface="+mj-lt"/>
              <a:buAutoNum type="arabicPeriod" startAt="21"/>
            </a:pPr>
            <a:r>
              <a:rPr lang="en-US" sz="600" dirty="0" err="1">
                <a:solidFill>
                  <a:srgbClr val="000000"/>
                </a:solidFill>
                <a:effectLst/>
                <a:latin typeface="+mn-lt"/>
                <a:ea typeface="Times New Roman" panose="02020603050405020304" pitchFamily="18" charset="0"/>
              </a:rPr>
              <a:t>Sterman</a:t>
            </a:r>
            <a:r>
              <a:rPr lang="en-US" sz="600" dirty="0">
                <a:solidFill>
                  <a:srgbClr val="000000"/>
                </a:solidFill>
                <a:effectLst/>
                <a:latin typeface="+mn-lt"/>
                <a:ea typeface="Times New Roman" panose="02020603050405020304" pitchFamily="18" charset="0"/>
              </a:rPr>
              <a:t>, J., Villeneuve, M., &amp; Spencer, G. (2019). Creating play opportunities on the school playground: Educator experiences of the Sydney playground project. </a:t>
            </a:r>
            <a:r>
              <a:rPr lang="en-US" sz="600" i="1" dirty="0">
                <a:solidFill>
                  <a:srgbClr val="000000"/>
                </a:solidFill>
                <a:effectLst/>
                <a:latin typeface="+mn-lt"/>
                <a:ea typeface="Times New Roman" panose="02020603050405020304" pitchFamily="18" charset="0"/>
              </a:rPr>
              <a:t>Aust </a:t>
            </a:r>
            <a:r>
              <a:rPr lang="en-US" sz="600" i="1" dirty="0" err="1">
                <a:solidFill>
                  <a:srgbClr val="000000"/>
                </a:solidFill>
                <a:effectLst/>
                <a:latin typeface="+mn-lt"/>
                <a:ea typeface="Times New Roman" panose="02020603050405020304" pitchFamily="18" charset="0"/>
              </a:rPr>
              <a:t>Occup</a:t>
            </a:r>
            <a:r>
              <a:rPr lang="en-US" sz="600" i="1" dirty="0">
                <a:solidFill>
                  <a:srgbClr val="000000"/>
                </a:solidFill>
                <a:effectLst/>
                <a:latin typeface="+mn-lt"/>
                <a:ea typeface="Times New Roman" panose="02020603050405020304" pitchFamily="18" charset="0"/>
              </a:rPr>
              <a:t> </a:t>
            </a:r>
            <a:r>
              <a:rPr lang="en-US" sz="600" i="1" dirty="0" err="1">
                <a:solidFill>
                  <a:srgbClr val="000000"/>
                </a:solidFill>
                <a:effectLst/>
                <a:latin typeface="+mn-lt"/>
                <a:ea typeface="Times New Roman" panose="02020603050405020304" pitchFamily="18" charset="0"/>
              </a:rPr>
              <a:t>Ther</a:t>
            </a:r>
            <a:r>
              <a:rPr lang="en-US" sz="600" i="1" dirty="0">
                <a:solidFill>
                  <a:srgbClr val="000000"/>
                </a:solidFill>
                <a:effectLst/>
                <a:latin typeface="+mn-lt"/>
                <a:ea typeface="Times New Roman" panose="02020603050405020304" pitchFamily="18" charset="0"/>
              </a:rPr>
              <a:t> J</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67</a:t>
            </a:r>
            <a:r>
              <a:rPr lang="en-US" sz="600" dirty="0">
                <a:solidFill>
                  <a:srgbClr val="000000"/>
                </a:solidFill>
                <a:effectLst/>
                <a:latin typeface="+mn-lt"/>
                <a:ea typeface="Times New Roman" panose="02020603050405020304" pitchFamily="18" charset="0"/>
              </a:rPr>
              <a:t>(1), 62–73.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/10.1111/1440-1630.12624</a:t>
            </a:r>
            <a:endParaRPr lang="en-US" sz="600" dirty="0">
              <a:effectLst/>
              <a:latin typeface="+mn-lt"/>
              <a:ea typeface="Times New Roman" panose="02020603050405020304" pitchFamily="18" charset="0"/>
            </a:endParaRPr>
          </a:p>
          <a:p>
            <a:pPr marL="228600" marR="0" lvl="0" indent="-228600" fontAlgn="base">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Taylor, L. G., </a:t>
            </a:r>
            <a:r>
              <a:rPr lang="en-US" sz="600" dirty="0" err="1">
                <a:solidFill>
                  <a:srgbClr val="000000"/>
                </a:solidFill>
                <a:effectLst/>
                <a:latin typeface="+mn-lt"/>
                <a:ea typeface="Times New Roman" panose="02020603050405020304" pitchFamily="18" charset="0"/>
              </a:rPr>
              <a:t>Primucci</a:t>
            </a:r>
            <a:r>
              <a:rPr lang="en-US" sz="600" dirty="0">
                <a:solidFill>
                  <a:srgbClr val="000000"/>
                </a:solidFill>
                <a:effectLst/>
                <a:latin typeface="+mn-lt"/>
                <a:ea typeface="Times New Roman" panose="02020603050405020304" pitchFamily="18" charset="0"/>
              </a:rPr>
              <a:t>, M., </a:t>
            </a:r>
            <a:r>
              <a:rPr lang="en-US" sz="600" dirty="0" err="1">
                <a:solidFill>
                  <a:srgbClr val="000000"/>
                </a:solidFill>
                <a:effectLst/>
                <a:latin typeface="+mn-lt"/>
                <a:ea typeface="Times New Roman" panose="02020603050405020304" pitchFamily="18" charset="0"/>
              </a:rPr>
              <a:t>Vanderloo</a:t>
            </a:r>
            <a:r>
              <a:rPr lang="en-US" sz="600" dirty="0">
                <a:solidFill>
                  <a:srgbClr val="000000"/>
                </a:solidFill>
                <a:effectLst/>
                <a:latin typeface="+mn-lt"/>
                <a:ea typeface="Times New Roman" panose="02020603050405020304" pitchFamily="18" charset="0"/>
              </a:rPr>
              <a:t>, L. M., </a:t>
            </a:r>
            <a:r>
              <a:rPr lang="en-US" sz="600" dirty="0" err="1">
                <a:solidFill>
                  <a:srgbClr val="000000"/>
                </a:solidFill>
                <a:effectLst/>
                <a:latin typeface="+mn-lt"/>
                <a:ea typeface="Times New Roman" panose="02020603050405020304" pitchFamily="18" charset="0"/>
              </a:rPr>
              <a:t>Arbour-Nicitopoulos</a:t>
            </a:r>
            <a:r>
              <a:rPr lang="en-US" sz="600" dirty="0">
                <a:solidFill>
                  <a:srgbClr val="000000"/>
                </a:solidFill>
                <a:effectLst/>
                <a:latin typeface="+mn-lt"/>
                <a:ea typeface="Times New Roman" panose="02020603050405020304" pitchFamily="18" charset="0"/>
              </a:rPr>
              <a:t>, K. P., Leo, J., Gilliland, J., &amp; Tucker, P. (2023). A scoping review of tools to evaluate existing playgrounds for inclusivity of children with disabilities. </a:t>
            </a:r>
            <a:r>
              <a:rPr lang="en-US" sz="600" i="1" dirty="0">
                <a:solidFill>
                  <a:srgbClr val="000000"/>
                </a:solidFill>
                <a:effectLst/>
                <a:latin typeface="+mn-lt"/>
                <a:ea typeface="Times New Roman" panose="02020603050405020304" pitchFamily="18" charset="0"/>
              </a:rPr>
              <a:t>Frontiers in Rehabilitation Sciences</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4</a:t>
            </a:r>
            <a:r>
              <a:rPr lang="en-US" sz="600" dirty="0">
                <a:solidFill>
                  <a:srgbClr val="000000"/>
                </a:solidFill>
                <a:effectLst/>
                <a:latin typeface="+mn-lt"/>
                <a:ea typeface="Times New Roman" panose="02020603050405020304" pitchFamily="18" charset="0"/>
              </a:rPr>
              <a:t>.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/10.3389/fresc.2023.1102490</a:t>
            </a:r>
            <a:endParaRPr lang="en-US" sz="600" dirty="0">
              <a:effectLst/>
              <a:latin typeface="+mn-lt"/>
              <a:ea typeface="Times New Roman" panose="02020603050405020304" pitchFamily="18" charset="0"/>
            </a:endParaRPr>
          </a:p>
          <a:p>
            <a:pPr marL="228600" marR="0" lvl="0" indent="-228600" fontAlgn="base">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Therrien, M. C. S., Barton-Hulsey, A., &amp; Wong, S. (2022). A scoping review of the playground experiences of children with AAC needs. </a:t>
            </a:r>
            <a:r>
              <a:rPr lang="en-US" sz="600" i="1" dirty="0">
                <a:solidFill>
                  <a:srgbClr val="000000"/>
                </a:solidFill>
                <a:effectLst/>
                <a:latin typeface="+mn-lt"/>
                <a:ea typeface="Times New Roman" panose="02020603050405020304" pitchFamily="18" charset="0"/>
              </a:rPr>
              <a:t>Augmentative and Alternative Communication</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38</a:t>
            </a:r>
            <a:r>
              <a:rPr lang="en-US" sz="600" dirty="0">
                <a:solidFill>
                  <a:srgbClr val="000000"/>
                </a:solidFill>
                <a:effectLst/>
                <a:latin typeface="+mn-lt"/>
                <a:ea typeface="Times New Roman" panose="02020603050405020304" pitchFamily="18" charset="0"/>
              </a:rPr>
              <a:t>(4), 245-255.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/10.1080/07434618.2022.2155874</a:t>
            </a:r>
            <a:endParaRPr lang="en-US" sz="600" dirty="0">
              <a:effectLst/>
              <a:latin typeface="+mn-lt"/>
              <a:ea typeface="Times New Roman" panose="02020603050405020304" pitchFamily="18" charset="0"/>
            </a:endParaRPr>
          </a:p>
          <a:p>
            <a:pPr marL="228600" marR="0" lvl="0" indent="-228600" fontAlgn="base">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United Nations (1989). Convention on the rights of the child. </a:t>
            </a:r>
            <a:r>
              <a:rPr lang="en-US" sz="600" i="1" dirty="0">
                <a:solidFill>
                  <a:srgbClr val="000000"/>
                </a:solidFill>
                <a:effectLst/>
                <a:latin typeface="+mn-lt"/>
                <a:ea typeface="Times New Roman" panose="02020603050405020304" pitchFamily="18" charset="0"/>
              </a:rPr>
              <a:t>Treaty Series</a:t>
            </a:r>
            <a:r>
              <a:rPr lang="en-US" sz="600" dirty="0">
                <a:solidFill>
                  <a:srgbClr val="000000"/>
                </a:solidFill>
                <a:effectLst/>
                <a:latin typeface="+mn-lt"/>
                <a:ea typeface="Times New Roman" panose="02020603050405020304" pitchFamily="18" charset="0"/>
              </a:rPr>
              <a:t>, 3, </a:t>
            </a:r>
            <a:r>
              <a:rPr lang="en-US" sz="600" i="1" dirty="0">
                <a:solidFill>
                  <a:srgbClr val="000000"/>
                </a:solidFill>
                <a:effectLst/>
                <a:latin typeface="+mn-lt"/>
                <a:ea typeface="Times New Roman" panose="02020603050405020304" pitchFamily="18" charset="0"/>
              </a:rPr>
              <a:t>1577</a:t>
            </a:r>
            <a:r>
              <a:rPr lang="en-US" sz="600" dirty="0">
                <a:solidFill>
                  <a:srgbClr val="000000"/>
                </a:solidFill>
                <a:effectLst/>
                <a:latin typeface="+mn-lt"/>
                <a:ea typeface="Times New Roman" panose="02020603050405020304" pitchFamily="18" charset="0"/>
              </a:rPr>
              <a:t>. https://</a:t>
            </a:r>
            <a:r>
              <a:rPr lang="en-US" sz="600" dirty="0" err="1">
                <a:solidFill>
                  <a:srgbClr val="000000"/>
                </a:solidFill>
                <a:effectLst/>
                <a:latin typeface="+mn-lt"/>
                <a:ea typeface="Times New Roman" panose="02020603050405020304" pitchFamily="18" charset="0"/>
              </a:rPr>
              <a:t>www.ohchr.org</a:t>
            </a:r>
            <a:r>
              <a:rPr lang="en-US" sz="600" dirty="0">
                <a:solidFill>
                  <a:srgbClr val="000000"/>
                </a:solidFill>
                <a:effectLst/>
                <a:latin typeface="+mn-lt"/>
                <a:ea typeface="Times New Roman" panose="02020603050405020304" pitchFamily="18" charset="0"/>
              </a:rPr>
              <a:t>/</a:t>
            </a:r>
            <a:r>
              <a:rPr lang="en-US" sz="600" dirty="0" err="1">
                <a:solidFill>
                  <a:srgbClr val="000000"/>
                </a:solidFill>
                <a:effectLst/>
                <a:latin typeface="+mn-lt"/>
                <a:ea typeface="Times New Roman" panose="02020603050405020304" pitchFamily="18" charset="0"/>
              </a:rPr>
              <a:t>en</a:t>
            </a:r>
            <a:r>
              <a:rPr lang="en-US" sz="600" dirty="0">
                <a:solidFill>
                  <a:srgbClr val="000000"/>
                </a:solidFill>
                <a:effectLst/>
                <a:latin typeface="+mn-lt"/>
                <a:ea typeface="Times New Roman" panose="02020603050405020304" pitchFamily="18" charset="0"/>
              </a:rPr>
              <a:t>/</a:t>
            </a:r>
            <a:r>
              <a:rPr lang="en-US" sz="600" dirty="0" err="1">
                <a:solidFill>
                  <a:srgbClr val="000000"/>
                </a:solidFill>
                <a:effectLst/>
                <a:latin typeface="+mn-lt"/>
                <a:ea typeface="Times New Roman" panose="02020603050405020304" pitchFamily="18" charset="0"/>
              </a:rPr>
              <a:t>professionalinterest</a:t>
            </a:r>
            <a:r>
              <a:rPr lang="en-US" sz="600" dirty="0">
                <a:solidFill>
                  <a:srgbClr val="000000"/>
                </a:solidFill>
                <a:effectLst/>
                <a:latin typeface="+mn-lt"/>
                <a:ea typeface="Times New Roman" panose="02020603050405020304" pitchFamily="18" charset="0"/>
              </a:rPr>
              <a:t>/pages/</a:t>
            </a:r>
            <a:r>
              <a:rPr lang="en-US" sz="600" dirty="0" err="1">
                <a:solidFill>
                  <a:srgbClr val="000000"/>
                </a:solidFill>
                <a:effectLst/>
                <a:latin typeface="+mn-lt"/>
                <a:ea typeface="Times New Roman" panose="02020603050405020304" pitchFamily="18" charset="0"/>
              </a:rPr>
              <a:t>crc.aspx</a:t>
            </a:r>
            <a:endParaRPr lang="en-US" sz="600" dirty="0">
              <a:effectLst/>
              <a:latin typeface="+mn-lt"/>
              <a:ea typeface="Times New Roman" panose="02020603050405020304" pitchFamily="18" charset="0"/>
            </a:endParaRPr>
          </a:p>
          <a:p>
            <a:pPr marL="228600" marR="0" lvl="0" indent="-228600" fontAlgn="base">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Wenger, I., </a:t>
            </a:r>
            <a:r>
              <a:rPr lang="en-US" sz="600" dirty="0" err="1">
                <a:solidFill>
                  <a:srgbClr val="000000"/>
                </a:solidFill>
                <a:effectLst/>
                <a:latin typeface="+mn-lt"/>
                <a:ea typeface="Times New Roman" panose="02020603050405020304" pitchFamily="18" charset="0"/>
              </a:rPr>
              <a:t>Prellwitz</a:t>
            </a:r>
            <a:r>
              <a:rPr lang="en-US" sz="600" dirty="0">
                <a:solidFill>
                  <a:srgbClr val="000000"/>
                </a:solidFill>
                <a:effectLst/>
                <a:latin typeface="+mn-lt"/>
                <a:ea typeface="Times New Roman" panose="02020603050405020304" pitchFamily="18" charset="0"/>
              </a:rPr>
              <a:t>, M., Lundström, U., Lynch, H., &amp; Schulze, C. (2023). Designing inclusive playgrounds in </a:t>
            </a:r>
            <a:r>
              <a:rPr lang="en-US" sz="600" dirty="0" err="1">
                <a:solidFill>
                  <a:srgbClr val="000000"/>
                </a:solidFill>
                <a:effectLst/>
                <a:latin typeface="+mn-lt"/>
                <a:ea typeface="Times New Roman" panose="02020603050405020304" pitchFamily="18" charset="0"/>
              </a:rPr>
              <a:t>switzerland</a:t>
            </a:r>
            <a:r>
              <a:rPr lang="en-US" sz="600" dirty="0">
                <a:solidFill>
                  <a:srgbClr val="000000"/>
                </a:solidFill>
                <a:effectLst/>
                <a:latin typeface="+mn-lt"/>
                <a:ea typeface="Times New Roman" panose="02020603050405020304" pitchFamily="18" charset="0"/>
              </a:rPr>
              <a:t>: why is it so complex?. </a:t>
            </a:r>
            <a:r>
              <a:rPr lang="en-US" sz="600" i="1" dirty="0">
                <a:solidFill>
                  <a:srgbClr val="000000"/>
                </a:solidFill>
                <a:effectLst/>
                <a:latin typeface="+mn-lt"/>
                <a:ea typeface="Times New Roman" panose="02020603050405020304" pitchFamily="18" charset="0"/>
              </a:rPr>
              <a:t>Children's Geographies</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21</a:t>
            </a:r>
            <a:r>
              <a:rPr lang="en-US" sz="600" dirty="0">
                <a:solidFill>
                  <a:srgbClr val="000000"/>
                </a:solidFill>
                <a:effectLst/>
                <a:latin typeface="+mn-lt"/>
                <a:ea typeface="Times New Roman" panose="02020603050405020304" pitchFamily="18" charset="0"/>
              </a:rPr>
              <a:t>(3), 487-501.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/10.1080/14733285.2022.2077093</a:t>
            </a:r>
            <a:endParaRPr lang="en-US" sz="600" dirty="0">
              <a:effectLst/>
              <a:latin typeface="+mn-lt"/>
              <a:ea typeface="Times New Roman" panose="02020603050405020304" pitchFamily="18" charset="0"/>
            </a:endParaRPr>
          </a:p>
          <a:p>
            <a:pPr marL="228600" marR="0" lvl="0" indent="-228600" fontAlgn="base">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Wenger, I., Lynch, H., </a:t>
            </a:r>
            <a:r>
              <a:rPr lang="en-US" sz="600" dirty="0" err="1">
                <a:solidFill>
                  <a:srgbClr val="000000"/>
                </a:solidFill>
                <a:effectLst/>
                <a:latin typeface="+mn-lt"/>
                <a:ea typeface="Times New Roman" panose="02020603050405020304" pitchFamily="18" charset="0"/>
              </a:rPr>
              <a:t>Prellwitz</a:t>
            </a:r>
            <a:r>
              <a:rPr lang="en-US" sz="600" dirty="0">
                <a:solidFill>
                  <a:srgbClr val="000000"/>
                </a:solidFill>
                <a:effectLst/>
                <a:latin typeface="+mn-lt"/>
                <a:ea typeface="Times New Roman" panose="02020603050405020304" pitchFamily="18" charset="0"/>
              </a:rPr>
              <a:t>, M., &amp; Schulze, C. (2023). Children’s experiences of playground characteristics that contribute to play value and inclusion: Insights from a meta-ethnography. </a:t>
            </a:r>
            <a:r>
              <a:rPr lang="en-US" sz="600" i="1" dirty="0">
                <a:solidFill>
                  <a:srgbClr val="000000"/>
                </a:solidFill>
                <a:effectLst/>
                <a:latin typeface="+mn-lt"/>
                <a:ea typeface="Times New Roman" panose="02020603050405020304" pitchFamily="18" charset="0"/>
              </a:rPr>
              <a:t>Journal of Occupational Science</a:t>
            </a:r>
            <a:r>
              <a:rPr lang="en-US" sz="600" dirty="0">
                <a:solidFill>
                  <a:srgbClr val="000000"/>
                </a:solidFill>
                <a:effectLst/>
                <a:latin typeface="+mn-lt"/>
                <a:ea typeface="Times New Roman" panose="02020603050405020304" pitchFamily="18" charset="0"/>
              </a:rPr>
              <a:t>,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/10.1080/14427591.2023.2248135</a:t>
            </a:r>
            <a:endParaRPr lang="en-US" sz="600" dirty="0">
              <a:effectLst/>
              <a:latin typeface="+mn-lt"/>
              <a:ea typeface="Times New Roman" panose="02020603050405020304" pitchFamily="18" charset="0"/>
            </a:endParaRPr>
          </a:p>
          <a:p>
            <a:pPr marL="228600" marR="0" lvl="0" indent="-228600" fontAlgn="base">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Wenger, I., Schulze, C., Lundström, U., &amp; </a:t>
            </a:r>
            <a:r>
              <a:rPr lang="en-US" sz="600" dirty="0" err="1">
                <a:solidFill>
                  <a:srgbClr val="000000"/>
                </a:solidFill>
                <a:effectLst/>
                <a:latin typeface="+mn-lt"/>
                <a:ea typeface="Times New Roman" panose="02020603050405020304" pitchFamily="18" charset="0"/>
              </a:rPr>
              <a:t>Prellwitz</a:t>
            </a:r>
            <a:r>
              <a:rPr lang="en-US" sz="600" dirty="0">
                <a:solidFill>
                  <a:srgbClr val="000000"/>
                </a:solidFill>
                <a:effectLst/>
                <a:latin typeface="+mn-lt"/>
                <a:ea typeface="Times New Roman" panose="02020603050405020304" pitchFamily="18" charset="0"/>
              </a:rPr>
              <a:t>, M. (2021). Children’s perceptions of playing on inclusive playgrounds: A qualitative study. </a:t>
            </a:r>
            <a:r>
              <a:rPr lang="en-US" sz="600" i="1" dirty="0">
                <a:solidFill>
                  <a:srgbClr val="000000"/>
                </a:solidFill>
                <a:effectLst/>
                <a:latin typeface="+mn-lt"/>
                <a:ea typeface="Times New Roman" panose="02020603050405020304" pitchFamily="18" charset="0"/>
              </a:rPr>
              <a:t>Scandinavian Journal of Occupational Therapy</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28</a:t>
            </a:r>
            <a:r>
              <a:rPr lang="en-US" sz="600" dirty="0">
                <a:solidFill>
                  <a:srgbClr val="000000"/>
                </a:solidFill>
                <a:effectLst/>
                <a:latin typeface="+mn-lt"/>
                <a:ea typeface="Times New Roman" panose="02020603050405020304" pitchFamily="18" charset="0"/>
              </a:rPr>
              <a:t>(2), 136-146.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/10.1080/11038128.2020.1810768</a:t>
            </a:r>
            <a:endParaRPr lang="en-US" sz="600" dirty="0">
              <a:effectLst/>
              <a:latin typeface="+mn-lt"/>
              <a:ea typeface="Times New Roman" panose="02020603050405020304" pitchFamily="18" charset="0"/>
            </a:endParaRPr>
          </a:p>
          <a:p>
            <a:pPr marL="228600" marR="0" lvl="0" indent="-228600" fontAlgn="base">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Woolley, H. (2013). Now being social: The barrier of designing outdoor play spaces for disabled children. </a:t>
            </a:r>
            <a:r>
              <a:rPr lang="en-US" sz="600" i="1" dirty="0">
                <a:solidFill>
                  <a:srgbClr val="000000"/>
                </a:solidFill>
                <a:effectLst/>
                <a:latin typeface="+mn-lt"/>
                <a:ea typeface="Times New Roman" panose="02020603050405020304" pitchFamily="18" charset="0"/>
              </a:rPr>
              <a:t>Child Soc</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27</a:t>
            </a:r>
            <a:r>
              <a:rPr lang="en-US" sz="600" dirty="0">
                <a:solidFill>
                  <a:srgbClr val="000000"/>
                </a:solidFill>
                <a:effectLst/>
                <a:latin typeface="+mn-lt"/>
                <a:ea typeface="Times New Roman" panose="02020603050405020304" pitchFamily="18" charset="0"/>
              </a:rPr>
              <a:t>(6), 448-458. https://</a:t>
            </a:r>
            <a:r>
              <a:rPr lang="en-US" sz="600" dirty="0" err="1">
                <a:solidFill>
                  <a:srgbClr val="000000"/>
                </a:solidFill>
                <a:effectLst/>
                <a:latin typeface="+mn-lt"/>
                <a:ea typeface="Times New Roman" panose="02020603050405020304" pitchFamily="18" charset="0"/>
              </a:rPr>
              <a:t>doi.org</a:t>
            </a:r>
            <a:r>
              <a:rPr lang="en-US" sz="600" dirty="0">
                <a:solidFill>
                  <a:srgbClr val="000000"/>
                </a:solidFill>
                <a:effectLst/>
                <a:latin typeface="+mn-lt"/>
                <a:ea typeface="Times New Roman" panose="02020603050405020304" pitchFamily="18" charset="0"/>
              </a:rPr>
              <a:t>/10.1111/j.1099-0860.2012.00464.x</a:t>
            </a:r>
            <a:endParaRPr lang="en-US" sz="600" dirty="0">
              <a:effectLst/>
              <a:latin typeface="+mn-lt"/>
              <a:ea typeface="Times New Roman" panose="02020603050405020304" pitchFamily="18" charset="0"/>
            </a:endParaRPr>
          </a:p>
          <a:p>
            <a:pPr marL="228600" marR="0" lvl="0" indent="-228600" fontAlgn="base">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Yildirim, Y., </a:t>
            </a:r>
            <a:r>
              <a:rPr lang="en-US" sz="600" dirty="0" err="1">
                <a:solidFill>
                  <a:srgbClr val="000000"/>
                </a:solidFill>
                <a:effectLst/>
                <a:latin typeface="+mn-lt"/>
                <a:ea typeface="Times New Roman" panose="02020603050405020304" pitchFamily="18" charset="0"/>
              </a:rPr>
              <a:t>Keshavarzi</a:t>
            </a:r>
            <a:r>
              <a:rPr lang="en-US" sz="600" dirty="0">
                <a:solidFill>
                  <a:srgbClr val="000000"/>
                </a:solidFill>
                <a:effectLst/>
                <a:latin typeface="+mn-lt"/>
                <a:ea typeface="Times New Roman" panose="02020603050405020304" pitchFamily="18" charset="0"/>
              </a:rPr>
              <a:t>, G. &amp; Aman, A.R. (2022). Does play-based experience provide for inclusiveness? A case study of multi-dimensional indicators. </a:t>
            </a:r>
            <a:r>
              <a:rPr lang="en-US" sz="600" i="1" dirty="0">
                <a:solidFill>
                  <a:srgbClr val="000000"/>
                </a:solidFill>
                <a:effectLst/>
                <a:latin typeface="+mn-lt"/>
                <a:ea typeface="Times New Roman" panose="02020603050405020304" pitchFamily="18" charset="0"/>
              </a:rPr>
              <a:t>Child Ind Res,</a:t>
            </a:r>
            <a:r>
              <a:rPr lang="en-US" sz="600" dirty="0">
                <a:solidFill>
                  <a:srgbClr val="000000"/>
                </a:solidFill>
                <a:effectLst/>
                <a:latin typeface="+mn-lt"/>
                <a:ea typeface="Times New Roman" panose="02020603050405020304" pitchFamily="18" charset="0"/>
              </a:rPr>
              <a:t> </a:t>
            </a:r>
            <a:r>
              <a:rPr lang="en-US" sz="600" i="1" dirty="0">
                <a:solidFill>
                  <a:srgbClr val="000000"/>
                </a:solidFill>
                <a:effectLst/>
                <a:latin typeface="+mn-lt"/>
                <a:ea typeface="Times New Roman" panose="02020603050405020304" pitchFamily="18" charset="0"/>
              </a:rPr>
              <a:t>15</a:t>
            </a:r>
            <a:r>
              <a:rPr lang="en-US" sz="600" dirty="0">
                <a:solidFill>
                  <a:srgbClr val="000000"/>
                </a:solidFill>
                <a:effectLst/>
                <a:latin typeface="+mn-lt"/>
                <a:ea typeface="Times New Roman" panose="02020603050405020304" pitchFamily="18" charset="0"/>
              </a:rPr>
              <a:t>, 2197–2214. </a:t>
            </a:r>
            <a:r>
              <a:rPr lang="en-US" sz="600" dirty="0">
                <a:solidFill>
                  <a:srgbClr val="222222"/>
                </a:solidFill>
                <a:effectLst/>
                <a:latin typeface="+mn-lt"/>
                <a:ea typeface="Times New Roman" panose="02020603050405020304" pitchFamily="18" charset="0"/>
              </a:rPr>
              <a:t>https://</a:t>
            </a:r>
            <a:r>
              <a:rPr lang="en-US" sz="600" dirty="0" err="1">
                <a:solidFill>
                  <a:srgbClr val="222222"/>
                </a:solidFill>
                <a:effectLst/>
                <a:latin typeface="+mn-lt"/>
                <a:ea typeface="Times New Roman" panose="02020603050405020304" pitchFamily="18" charset="0"/>
              </a:rPr>
              <a:t>doi.org</a:t>
            </a:r>
            <a:r>
              <a:rPr lang="en-US" sz="600" dirty="0">
                <a:solidFill>
                  <a:srgbClr val="222222"/>
                </a:solidFill>
                <a:effectLst/>
                <a:latin typeface="+mn-lt"/>
                <a:ea typeface="Times New Roman" panose="02020603050405020304" pitchFamily="18" charset="0"/>
              </a:rPr>
              <a:t>/10.1007/s12187-022-09951-3</a:t>
            </a:r>
            <a:endParaRPr lang="en-US" sz="600" dirty="0">
              <a:effectLst/>
              <a:latin typeface="+mn-lt"/>
              <a:ea typeface="Times New Roman" panose="02020603050405020304" pitchFamily="18" charset="0"/>
            </a:endParaRPr>
          </a:p>
          <a:p>
            <a:pPr marL="228600" marR="0" lvl="0" indent="-228600" fontAlgn="base">
              <a:lnSpc>
                <a:spcPct val="200000"/>
              </a:lnSpc>
              <a:spcBef>
                <a:spcPts val="0"/>
              </a:spcBef>
              <a:spcAft>
                <a:spcPts val="0"/>
              </a:spcAft>
              <a:buFont typeface="+mj-lt"/>
              <a:buAutoNum type="arabicPeriod" startAt="21"/>
            </a:pPr>
            <a:r>
              <a:rPr lang="en-US" sz="600" dirty="0">
                <a:solidFill>
                  <a:srgbClr val="000000"/>
                </a:solidFill>
                <a:effectLst/>
                <a:latin typeface="+mn-lt"/>
                <a:ea typeface="Times New Roman" panose="02020603050405020304" pitchFamily="18" charset="0"/>
              </a:rPr>
              <a:t>Young, N. A. E. (2021, March). Childhood disability in the United States: 2019. </a:t>
            </a:r>
            <a:r>
              <a:rPr lang="en-US" sz="600" dirty="0" err="1">
                <a:solidFill>
                  <a:srgbClr val="000000"/>
                </a:solidFill>
                <a:effectLst/>
                <a:latin typeface="+mn-lt"/>
                <a:ea typeface="Times New Roman" panose="02020603050405020304" pitchFamily="18" charset="0"/>
              </a:rPr>
              <a:t>Census.gov</a:t>
            </a:r>
            <a:r>
              <a:rPr lang="en-US" sz="600" dirty="0">
                <a:solidFill>
                  <a:srgbClr val="000000"/>
                </a:solidFill>
                <a:effectLst/>
                <a:latin typeface="+mn-lt"/>
                <a:ea typeface="Times New Roman" panose="02020603050405020304" pitchFamily="18" charset="0"/>
              </a:rPr>
              <a:t>. https://</a:t>
            </a:r>
            <a:r>
              <a:rPr lang="en-US" sz="600" dirty="0" err="1">
                <a:solidFill>
                  <a:srgbClr val="000000"/>
                </a:solidFill>
                <a:effectLst/>
                <a:latin typeface="+mn-lt"/>
                <a:ea typeface="Times New Roman" panose="02020603050405020304" pitchFamily="18" charset="0"/>
              </a:rPr>
              <a:t>www.census.gov</a:t>
            </a:r>
            <a:r>
              <a:rPr lang="en-US" sz="600" dirty="0">
                <a:solidFill>
                  <a:srgbClr val="000000"/>
                </a:solidFill>
                <a:effectLst/>
                <a:latin typeface="+mn-lt"/>
                <a:ea typeface="Times New Roman" panose="02020603050405020304" pitchFamily="18" charset="0"/>
              </a:rPr>
              <a:t>/content/dam/Census/library/publications/2021/</a:t>
            </a:r>
            <a:r>
              <a:rPr lang="en-US" sz="600" dirty="0" err="1">
                <a:solidFill>
                  <a:srgbClr val="000000"/>
                </a:solidFill>
                <a:effectLst/>
                <a:latin typeface="+mn-lt"/>
                <a:ea typeface="Times New Roman" panose="02020603050405020304" pitchFamily="18" charset="0"/>
              </a:rPr>
              <a:t>acs</a:t>
            </a:r>
            <a:r>
              <a:rPr lang="en-US" sz="600" dirty="0">
                <a:solidFill>
                  <a:srgbClr val="000000"/>
                </a:solidFill>
                <a:effectLst/>
                <a:latin typeface="+mn-lt"/>
                <a:ea typeface="Times New Roman" panose="02020603050405020304" pitchFamily="18" charset="0"/>
              </a:rPr>
              <a:t>/acsbr-006.pdf</a:t>
            </a:r>
            <a:endParaRPr lang="en-US" sz="600" dirty="0">
              <a:effectLst/>
              <a:latin typeface="+mn-lt"/>
              <a:ea typeface="Times New Roman" panose="02020603050405020304" pitchFamily="18" charset="0"/>
            </a:endParaRPr>
          </a:p>
          <a:p>
            <a:br>
              <a:rPr lang="en-US" sz="600" kern="0" dirty="0">
                <a:solidFill>
                  <a:srgbClr val="000000"/>
                </a:solidFill>
                <a:effectLst/>
                <a:latin typeface="+mn-lt"/>
                <a:ea typeface="Times New Roman" panose="02020603050405020304" pitchFamily="18" charset="0"/>
              </a:rPr>
            </a:br>
            <a:endParaRPr lang="en-US" sz="600" dirty="0">
              <a:effectLst/>
              <a:latin typeface="+mn-lt"/>
              <a:ea typeface="Times New Roman" panose="02020603050405020304" pitchFamily="18" charset="0"/>
            </a:endParaRPr>
          </a:p>
        </p:txBody>
      </p:sp>
      <p:sp>
        <p:nvSpPr>
          <p:cNvPr id="36" name="TextBox 35">
            <a:extLst>
              <a:ext uri="{FF2B5EF4-FFF2-40B4-BE49-F238E27FC236}">
                <a16:creationId xmlns:a16="http://schemas.microsoft.com/office/drawing/2014/main" id="{4839DE43-5ED0-7308-4F65-CC9269686104}"/>
              </a:ext>
            </a:extLst>
          </p:cNvPr>
          <p:cNvSpPr txBox="1"/>
          <p:nvPr/>
        </p:nvSpPr>
        <p:spPr>
          <a:xfrm>
            <a:off x="32715994" y="28933349"/>
            <a:ext cx="7754937" cy="400110"/>
          </a:xfrm>
          <a:prstGeom prst="rect">
            <a:avLst/>
          </a:prstGeom>
          <a:noFill/>
        </p:spPr>
        <p:txBody>
          <a:bodyPr wrap="square" rtlCol="0">
            <a:spAutoFit/>
          </a:bodyPr>
          <a:lstStyle/>
          <a:p>
            <a:pPr algn="ctr"/>
            <a:r>
              <a:rPr lang="en-US" sz="2000" dirty="0">
                <a:latin typeface="+mj-lt"/>
              </a:rPr>
              <a:t>Email: Map2@uab.edu</a:t>
            </a:r>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2143</TotalTime>
  <Words>3938</Words>
  <Application>Microsoft Office PowerPoint</Application>
  <PresentationFormat>Custom</PresentationFormat>
  <Paragraphs>128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Söhne</vt:lpstr>
      <vt:lpstr>Times New Roman</vt:lpstr>
      <vt:lpstr>Watermark</vt:lpstr>
      <vt:lpstr>Inclusive Playgrounds: The Role of Occupational Therapy Michaelea Pass Gonder, OTD Student; Dr. Eidson, DOT Department of Occupational Therapy  |  University of Alabama at Birmingham Jeff Sharp, founder |  Everyday Sunshine, Nonprofit Organization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Carpenter, Kathryn Megan</cp:lastModifiedBy>
  <cp:revision>208</cp:revision>
  <dcterms:created xsi:type="dcterms:W3CDTF">2012-03-16T13:05:22Z</dcterms:created>
  <dcterms:modified xsi:type="dcterms:W3CDTF">2024-05-29T15:25:05Z</dcterms:modified>
</cp:coreProperties>
</file>