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sldIdLst>
    <p:sldId id="257" r:id="rId2"/>
  </p:sldIdLst>
  <p:sldSz cx="43891200" cy="32918400"/>
  <p:notesSz cx="6858000" cy="9144000"/>
  <p:defaultTextStyle>
    <a:defPPr>
      <a:defRPr lang="en-US"/>
    </a:defPPr>
    <a:lvl1pPr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1pPr>
    <a:lvl2pPr marL="2036763" indent="-1579563"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2pPr>
    <a:lvl3pPr marL="4075113" indent="-3160713"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3pPr>
    <a:lvl4pPr marL="6111875" indent="-4740275"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4pPr>
    <a:lvl5pPr marL="8150225" indent="-6321425"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5pPr>
    <a:lvl6pPr marL="22860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6pPr>
    <a:lvl7pPr marL="27432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7pPr>
    <a:lvl8pPr marL="32004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8pPr>
    <a:lvl9pPr marL="36576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9pPr>
  </p:defaultTextStyle>
  <p:extLst>
    <p:ext uri="{EFAFB233-063F-42B5-8137-9DF3F51BA10A}">
      <p15:sldGuideLst xmlns:p15="http://schemas.microsoft.com/office/powerpoint/2012/main">
        <p15:guide id="1" orient="horz" pos="10368">
          <p15:clr>
            <a:srgbClr val="A4A3A4"/>
          </p15:clr>
        </p15:guide>
        <p15:guide id="2" pos="138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755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1848"/>
    <p:restoredTop sz="94692"/>
  </p:normalViewPr>
  <p:slideViewPr>
    <p:cSldViewPr snapToObjects="1" showGuides="1">
      <p:cViewPr>
        <p:scale>
          <a:sx n="81" d="100"/>
          <a:sy n="81" d="100"/>
        </p:scale>
        <p:origin x="-4560" y="-7952"/>
      </p:cViewPr>
      <p:guideLst>
        <p:guide orient="horz" pos="10368"/>
        <p:guide pos="13824"/>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Comfortability</c:v>
                </c:pt>
              </c:strCache>
            </c:strRef>
          </c:tx>
          <c:spPr>
            <a:solidFill>
              <a:schemeClr val="accent1"/>
            </a:solidFill>
            <a:ln>
              <a:noFill/>
            </a:ln>
            <a:effectLst/>
          </c:spPr>
          <c:invertIfNegative val="0"/>
          <c:cat>
            <c:numRef>
              <c:f>Sheet1!$A$2:$A$9</c:f>
              <c:numCache>
                <c:formatCode>General</c:formatCode>
                <c:ptCount val="8"/>
                <c:pt idx="0">
                  <c:v>1</c:v>
                </c:pt>
                <c:pt idx="1">
                  <c:v>2</c:v>
                </c:pt>
                <c:pt idx="2">
                  <c:v>3</c:v>
                </c:pt>
                <c:pt idx="3">
                  <c:v>4</c:v>
                </c:pt>
                <c:pt idx="4">
                  <c:v>5</c:v>
                </c:pt>
                <c:pt idx="5">
                  <c:v>8</c:v>
                </c:pt>
                <c:pt idx="6">
                  <c:v>9</c:v>
                </c:pt>
                <c:pt idx="7">
                  <c:v>10</c:v>
                </c:pt>
              </c:numCache>
            </c:numRef>
          </c:cat>
          <c:val>
            <c:numRef>
              <c:f>Sheet1!$B$2:$B$9</c:f>
              <c:numCache>
                <c:formatCode>General</c:formatCode>
                <c:ptCount val="8"/>
                <c:pt idx="0">
                  <c:v>0.23080000000000001</c:v>
                </c:pt>
                <c:pt idx="1">
                  <c:v>7.6899999999999996E-2</c:v>
                </c:pt>
                <c:pt idx="2">
                  <c:v>0.15379999999999999</c:v>
                </c:pt>
                <c:pt idx="3">
                  <c:v>7.6899999999999996E-2</c:v>
                </c:pt>
                <c:pt idx="4">
                  <c:v>7.6899999999999996E-2</c:v>
                </c:pt>
                <c:pt idx="6">
                  <c:v>7.6899999999999996E-2</c:v>
                </c:pt>
                <c:pt idx="7">
                  <c:v>0.30769999999999997</c:v>
                </c:pt>
              </c:numCache>
            </c:numRef>
          </c:val>
          <c:extLst>
            <c:ext xmlns:c16="http://schemas.microsoft.com/office/drawing/2014/chart" uri="{C3380CC4-5D6E-409C-BE32-E72D297353CC}">
              <c16:uniqueId val="{00000000-5E84-534B-879E-6B78548B18FF}"/>
            </c:ext>
          </c:extLst>
        </c:ser>
        <c:ser>
          <c:idx val="1"/>
          <c:order val="1"/>
          <c:tx>
            <c:strRef>
              <c:f>Sheet1!$C$1</c:f>
              <c:strCache>
                <c:ptCount val="1"/>
                <c:pt idx="0">
                  <c:v>Knowledge</c:v>
                </c:pt>
              </c:strCache>
            </c:strRef>
          </c:tx>
          <c:spPr>
            <a:solidFill>
              <a:schemeClr val="accent2"/>
            </a:solidFill>
            <a:ln>
              <a:noFill/>
            </a:ln>
            <a:effectLst/>
          </c:spPr>
          <c:invertIfNegative val="0"/>
          <c:cat>
            <c:numRef>
              <c:f>Sheet1!$A$2:$A$9</c:f>
              <c:numCache>
                <c:formatCode>General</c:formatCode>
                <c:ptCount val="8"/>
                <c:pt idx="0">
                  <c:v>1</c:v>
                </c:pt>
                <c:pt idx="1">
                  <c:v>2</c:v>
                </c:pt>
                <c:pt idx="2">
                  <c:v>3</c:v>
                </c:pt>
                <c:pt idx="3">
                  <c:v>4</c:v>
                </c:pt>
                <c:pt idx="4">
                  <c:v>5</c:v>
                </c:pt>
                <c:pt idx="5">
                  <c:v>8</c:v>
                </c:pt>
                <c:pt idx="6">
                  <c:v>9</c:v>
                </c:pt>
                <c:pt idx="7">
                  <c:v>10</c:v>
                </c:pt>
              </c:numCache>
            </c:numRef>
          </c:cat>
          <c:val>
            <c:numRef>
              <c:f>Sheet1!$C$2:$C$9</c:f>
              <c:numCache>
                <c:formatCode>General</c:formatCode>
                <c:ptCount val="8"/>
                <c:pt idx="0">
                  <c:v>0.308</c:v>
                </c:pt>
                <c:pt idx="3">
                  <c:v>0.15379999999999999</c:v>
                </c:pt>
                <c:pt idx="4">
                  <c:v>0.15379999999999999</c:v>
                </c:pt>
                <c:pt idx="5">
                  <c:v>7.6899999999999996E-2</c:v>
                </c:pt>
                <c:pt idx="7">
                  <c:v>0.30769999999999997</c:v>
                </c:pt>
              </c:numCache>
            </c:numRef>
          </c:val>
          <c:extLst>
            <c:ext xmlns:c16="http://schemas.microsoft.com/office/drawing/2014/chart" uri="{C3380CC4-5D6E-409C-BE32-E72D297353CC}">
              <c16:uniqueId val="{00000001-5E84-534B-879E-6B78548B18FF}"/>
            </c:ext>
          </c:extLst>
        </c:ser>
        <c:dLbls>
          <c:showLegendKey val="0"/>
          <c:showVal val="0"/>
          <c:showCatName val="0"/>
          <c:showSerName val="0"/>
          <c:showPercent val="0"/>
          <c:showBubbleSize val="0"/>
        </c:dLbls>
        <c:gapWidth val="150"/>
        <c:axId val="1637864704"/>
        <c:axId val="1890546736"/>
      </c:barChart>
      <c:catAx>
        <c:axId val="16378647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890546736"/>
        <c:crosses val="autoZero"/>
        <c:auto val="1"/>
        <c:lblAlgn val="ctr"/>
        <c:lblOffset val="100"/>
        <c:noMultiLvlLbl val="0"/>
      </c:catAx>
      <c:valAx>
        <c:axId val="189054673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63786470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9B6005BE-4393-06F6-ECB2-C1785127AD78}"/>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9219" name="Rectangle 3">
            <a:extLst>
              <a:ext uri="{FF2B5EF4-FFF2-40B4-BE49-F238E27FC236}">
                <a16:creationId xmlns:a16="http://schemas.microsoft.com/office/drawing/2014/main" id="{C5630F09-28E7-1F4D-68C0-7153A53B005A}"/>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fld id="{A15221B6-8117-42FC-BA6C-6638EFC97196}" type="datetimeFigureOut">
              <a:rPr lang="en-US"/>
              <a:pPr>
                <a:defRPr/>
              </a:pPr>
              <a:t>11/30/23</a:t>
            </a:fld>
            <a:endParaRPr lang="en-US" dirty="0"/>
          </a:p>
        </p:txBody>
      </p:sp>
      <p:sp>
        <p:nvSpPr>
          <p:cNvPr id="3076" name="Rectangle 4">
            <a:extLst>
              <a:ext uri="{FF2B5EF4-FFF2-40B4-BE49-F238E27FC236}">
                <a16:creationId xmlns:a16="http://schemas.microsoft.com/office/drawing/2014/main" id="{AB98AB6F-5908-E9B2-3699-7FAAA396B784}"/>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21" name="Rectangle 5">
            <a:extLst>
              <a:ext uri="{FF2B5EF4-FFF2-40B4-BE49-F238E27FC236}">
                <a16:creationId xmlns:a16="http://schemas.microsoft.com/office/drawing/2014/main" id="{5A6668B9-B0A3-B8B3-B6F7-3EEDD825D68A}"/>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222" name="Rectangle 6">
            <a:extLst>
              <a:ext uri="{FF2B5EF4-FFF2-40B4-BE49-F238E27FC236}">
                <a16:creationId xmlns:a16="http://schemas.microsoft.com/office/drawing/2014/main" id="{CA8430D8-40EF-9A33-CF7E-CFE427BE9445}"/>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9223" name="Rectangle 7">
            <a:extLst>
              <a:ext uri="{FF2B5EF4-FFF2-40B4-BE49-F238E27FC236}">
                <a16:creationId xmlns:a16="http://schemas.microsoft.com/office/drawing/2014/main" id="{DB7C8740-3FC4-290D-996C-7D05A160B613}"/>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897904A3-19D0-4514-A8B3-273DECDDCEE1}"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C544B7CF-34E1-F2D7-39E7-A3531EFD5732}"/>
              </a:ext>
            </a:extLst>
          </p:cNvPr>
          <p:cNvSpPr>
            <a:spLocks noGrp="1" noRot="1" noChangeAspect="1" noChangeArrowheads="1" noTextEdit="1"/>
          </p:cNvSpPr>
          <p:nvPr>
            <p:ph type="sldImg"/>
          </p:nvPr>
        </p:nvSpPr>
        <p:spPr>
          <a:ln/>
        </p:spPr>
      </p:sp>
      <p:sp>
        <p:nvSpPr>
          <p:cNvPr id="5123" name="Rectangle 3">
            <a:extLst>
              <a:ext uri="{FF2B5EF4-FFF2-40B4-BE49-F238E27FC236}">
                <a16:creationId xmlns:a16="http://schemas.microsoft.com/office/drawing/2014/main" id="{769C575F-5C02-2661-F12A-03D0F380690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15200" y="5852160"/>
            <a:ext cx="25237440" cy="6217920"/>
          </a:xfrm>
        </p:spPr>
        <p:txBody>
          <a:bodyPr>
            <a:normAutofit/>
          </a:bodyPr>
          <a:lstStyle>
            <a:lvl1pPr algn="l">
              <a:defRPr sz="14300" b="1">
                <a:solidFill>
                  <a:schemeClr val="accent3">
                    <a:lumMod val="40000"/>
                    <a:lumOff val="60000"/>
                  </a:schemeClr>
                </a:solidFill>
                <a:latin typeface="+mj-lt"/>
              </a:defRPr>
            </a:lvl1pPr>
          </a:lstStyle>
          <a:p>
            <a:r>
              <a:rPr lang="en-US" dirty="0"/>
              <a:t>Click to edit Master title style</a:t>
            </a:r>
          </a:p>
        </p:txBody>
      </p:sp>
      <p:sp>
        <p:nvSpPr>
          <p:cNvPr id="5" name="Subtitle 2"/>
          <p:cNvSpPr>
            <a:spLocks noGrp="1"/>
          </p:cNvSpPr>
          <p:nvPr>
            <p:ph type="subTitle" idx="1"/>
          </p:nvPr>
        </p:nvSpPr>
        <p:spPr>
          <a:xfrm>
            <a:off x="7315200" y="18653760"/>
            <a:ext cx="25237440" cy="8412480"/>
          </a:xfrm>
        </p:spPr>
        <p:txBody>
          <a:bodyPr/>
          <a:lstStyle>
            <a:lvl1pPr marL="0" indent="0" algn="l">
              <a:buNone/>
              <a:defRPr>
                <a:solidFill>
                  <a:schemeClr val="tx1">
                    <a:tint val="75000"/>
                  </a:schemeClr>
                </a:solidFill>
              </a:defRPr>
            </a:lvl1pPr>
            <a:lvl2pPr marL="2037786" indent="0" algn="ctr">
              <a:buNone/>
              <a:defRPr>
                <a:solidFill>
                  <a:schemeClr val="tx1">
                    <a:tint val="75000"/>
                  </a:schemeClr>
                </a:solidFill>
              </a:defRPr>
            </a:lvl2pPr>
            <a:lvl3pPr marL="4075572" indent="0" algn="ctr">
              <a:buNone/>
              <a:defRPr>
                <a:solidFill>
                  <a:schemeClr val="tx1">
                    <a:tint val="75000"/>
                  </a:schemeClr>
                </a:solidFill>
              </a:defRPr>
            </a:lvl3pPr>
            <a:lvl4pPr marL="6113358" indent="0" algn="ctr">
              <a:buNone/>
              <a:defRPr>
                <a:solidFill>
                  <a:schemeClr val="tx1">
                    <a:tint val="75000"/>
                  </a:schemeClr>
                </a:solidFill>
              </a:defRPr>
            </a:lvl4pPr>
            <a:lvl5pPr marL="8151144" indent="0" algn="ctr">
              <a:buNone/>
              <a:defRPr>
                <a:solidFill>
                  <a:schemeClr val="tx1">
                    <a:tint val="75000"/>
                  </a:schemeClr>
                </a:solidFill>
              </a:defRPr>
            </a:lvl5pPr>
            <a:lvl6pPr marL="10188931" indent="0" algn="ctr">
              <a:buNone/>
              <a:defRPr>
                <a:solidFill>
                  <a:schemeClr val="tx1">
                    <a:tint val="75000"/>
                  </a:schemeClr>
                </a:solidFill>
              </a:defRPr>
            </a:lvl6pPr>
            <a:lvl7pPr marL="12226717" indent="0" algn="ctr">
              <a:buNone/>
              <a:defRPr>
                <a:solidFill>
                  <a:schemeClr val="tx1">
                    <a:tint val="75000"/>
                  </a:schemeClr>
                </a:solidFill>
              </a:defRPr>
            </a:lvl7pPr>
            <a:lvl8pPr marL="14264503" indent="0" algn="ctr">
              <a:buNone/>
              <a:defRPr>
                <a:solidFill>
                  <a:schemeClr val="tx1">
                    <a:tint val="75000"/>
                  </a:schemeClr>
                </a:solidFill>
              </a:defRPr>
            </a:lvl8pPr>
            <a:lvl9pPr marL="16302289"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3594175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sz="12500"/>
            </a:lvl1pPr>
            <a:lvl2pPr>
              <a:defRPr sz="10700"/>
            </a:lvl2pPr>
            <a:lvl3pPr>
              <a:defRPr sz="8900"/>
            </a:lvl3pPr>
            <a:lvl4pPr>
              <a:defRPr sz="8000"/>
            </a:lvl4pPr>
            <a:lvl5pPr>
              <a:defRPr sz="8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itle 4"/>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808117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194560" y="7680963"/>
            <a:ext cx="19385280" cy="21724622"/>
          </a:xfrm>
        </p:spPr>
        <p:txBody>
          <a:bodyPr/>
          <a:lstStyle>
            <a:lvl1pPr>
              <a:defRPr sz="10700"/>
            </a:lvl1pPr>
            <a:lvl2pPr>
              <a:defRPr sz="8900"/>
            </a:lvl2pPr>
            <a:lvl3pPr>
              <a:defRPr sz="8000"/>
            </a:lvl3pPr>
            <a:lvl4pPr>
              <a:defRPr sz="7100"/>
            </a:lvl4pPr>
            <a:lvl5pPr>
              <a:defRPr sz="7100"/>
            </a:lvl5pPr>
            <a:lvl6pPr>
              <a:defRPr sz="8000"/>
            </a:lvl6pPr>
            <a:lvl7pPr>
              <a:defRPr sz="8000"/>
            </a:lvl7pPr>
            <a:lvl8pPr>
              <a:defRPr sz="8000"/>
            </a:lvl8pPr>
            <a:lvl9pPr>
              <a:defRPr sz="8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22311360" y="7680963"/>
            <a:ext cx="19385280" cy="21724622"/>
          </a:xfrm>
        </p:spPr>
        <p:txBody>
          <a:bodyPr/>
          <a:lstStyle>
            <a:lvl1pPr>
              <a:defRPr sz="10700"/>
            </a:lvl1pPr>
            <a:lvl2pPr>
              <a:defRPr sz="8900"/>
            </a:lvl2pPr>
            <a:lvl3pPr>
              <a:defRPr sz="8000"/>
            </a:lvl3pPr>
            <a:lvl4pPr>
              <a:defRPr sz="7100"/>
            </a:lvl4pPr>
            <a:lvl5pPr>
              <a:defRPr sz="7100"/>
            </a:lvl5pPr>
            <a:lvl6pPr>
              <a:defRPr sz="8000"/>
            </a:lvl6pPr>
            <a:lvl7pPr>
              <a:defRPr sz="8000"/>
            </a:lvl7pPr>
            <a:lvl8pPr>
              <a:defRPr sz="8000"/>
            </a:lvl8pPr>
            <a:lvl9pPr>
              <a:defRPr sz="8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Title 5"/>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9896628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194561" y="7368542"/>
            <a:ext cx="19392902" cy="3070858"/>
          </a:xfrm>
        </p:spPr>
        <p:txBody>
          <a:bodyPr anchor="b"/>
          <a:lstStyle>
            <a:lvl1pPr marL="0" indent="0">
              <a:buNone/>
              <a:defRPr sz="8900" b="1"/>
            </a:lvl1pPr>
            <a:lvl2pPr marL="2037786" indent="0">
              <a:buNone/>
              <a:defRPr sz="8900" b="1"/>
            </a:lvl2pPr>
            <a:lvl3pPr marL="4075572" indent="0">
              <a:buNone/>
              <a:defRPr sz="8000" b="1"/>
            </a:lvl3pPr>
            <a:lvl4pPr marL="6113358" indent="0">
              <a:buNone/>
              <a:defRPr sz="7100" b="1"/>
            </a:lvl4pPr>
            <a:lvl5pPr marL="8151144" indent="0">
              <a:buNone/>
              <a:defRPr sz="7100" b="1"/>
            </a:lvl5pPr>
            <a:lvl6pPr marL="10188931" indent="0">
              <a:buNone/>
              <a:defRPr sz="7100" b="1"/>
            </a:lvl6pPr>
            <a:lvl7pPr marL="12226717" indent="0">
              <a:buNone/>
              <a:defRPr sz="7100" b="1"/>
            </a:lvl7pPr>
            <a:lvl8pPr marL="14264503" indent="0">
              <a:buNone/>
              <a:defRPr sz="7100" b="1"/>
            </a:lvl8pPr>
            <a:lvl9pPr marL="16302289" indent="0">
              <a:buNone/>
              <a:defRPr sz="7100" b="1"/>
            </a:lvl9pPr>
          </a:lstStyle>
          <a:p>
            <a:pPr lvl="0"/>
            <a:r>
              <a:rPr lang="en-US" dirty="0"/>
              <a:t>Click to edit Master text styles</a:t>
            </a:r>
          </a:p>
        </p:txBody>
      </p:sp>
      <p:sp>
        <p:nvSpPr>
          <p:cNvPr id="4" name="Content Placeholder 3"/>
          <p:cNvSpPr>
            <a:spLocks noGrp="1"/>
          </p:cNvSpPr>
          <p:nvPr>
            <p:ph sz="half" idx="2"/>
          </p:nvPr>
        </p:nvSpPr>
        <p:spPr>
          <a:xfrm>
            <a:off x="2194561" y="10439400"/>
            <a:ext cx="19392902" cy="18966182"/>
          </a:xfrm>
        </p:spPr>
        <p:txBody>
          <a:bodyPr/>
          <a:lstStyle>
            <a:lvl1pPr>
              <a:defRPr sz="8900"/>
            </a:lvl1pPr>
            <a:lvl2pPr>
              <a:defRPr sz="8000"/>
            </a:lvl2pPr>
            <a:lvl3pPr>
              <a:defRPr sz="7100"/>
            </a:lvl3pPr>
            <a:lvl4pPr>
              <a:defRPr sz="6200"/>
            </a:lvl4pPr>
            <a:lvl5pPr>
              <a:defRPr sz="6200"/>
            </a:lvl5pPr>
            <a:lvl6pPr>
              <a:defRPr sz="7100"/>
            </a:lvl6pPr>
            <a:lvl7pPr>
              <a:defRPr sz="7100"/>
            </a:lvl7pPr>
            <a:lvl8pPr>
              <a:defRPr sz="7100"/>
            </a:lvl8pPr>
            <a:lvl9pPr>
              <a:defRPr sz="7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96123" y="7368542"/>
            <a:ext cx="19400520" cy="3070858"/>
          </a:xfrm>
        </p:spPr>
        <p:txBody>
          <a:bodyPr anchor="b"/>
          <a:lstStyle>
            <a:lvl1pPr marL="0" indent="0">
              <a:buNone/>
              <a:defRPr sz="8900" b="1"/>
            </a:lvl1pPr>
            <a:lvl2pPr marL="2037786" indent="0">
              <a:buNone/>
              <a:defRPr sz="8900" b="1"/>
            </a:lvl2pPr>
            <a:lvl3pPr marL="4075572" indent="0">
              <a:buNone/>
              <a:defRPr sz="8000" b="1"/>
            </a:lvl3pPr>
            <a:lvl4pPr marL="6113358" indent="0">
              <a:buNone/>
              <a:defRPr sz="7100" b="1"/>
            </a:lvl4pPr>
            <a:lvl5pPr marL="8151144" indent="0">
              <a:buNone/>
              <a:defRPr sz="7100" b="1"/>
            </a:lvl5pPr>
            <a:lvl6pPr marL="10188931" indent="0">
              <a:buNone/>
              <a:defRPr sz="7100" b="1"/>
            </a:lvl6pPr>
            <a:lvl7pPr marL="12226717" indent="0">
              <a:buNone/>
              <a:defRPr sz="7100" b="1"/>
            </a:lvl7pPr>
            <a:lvl8pPr marL="14264503" indent="0">
              <a:buNone/>
              <a:defRPr sz="7100" b="1"/>
            </a:lvl8pPr>
            <a:lvl9pPr marL="16302289" indent="0">
              <a:buNone/>
              <a:defRPr sz="7100" b="1"/>
            </a:lvl9pPr>
          </a:lstStyle>
          <a:p>
            <a:pPr lvl="0"/>
            <a:r>
              <a:rPr lang="en-US"/>
              <a:t>Click to edit Master text styles</a:t>
            </a:r>
          </a:p>
        </p:txBody>
      </p:sp>
      <p:sp>
        <p:nvSpPr>
          <p:cNvPr id="6" name="Content Placeholder 5"/>
          <p:cNvSpPr>
            <a:spLocks noGrp="1"/>
          </p:cNvSpPr>
          <p:nvPr>
            <p:ph sz="quarter" idx="4"/>
          </p:nvPr>
        </p:nvSpPr>
        <p:spPr>
          <a:xfrm>
            <a:off x="22296123" y="10439400"/>
            <a:ext cx="19400520" cy="18966182"/>
          </a:xfrm>
        </p:spPr>
        <p:txBody>
          <a:bodyPr/>
          <a:lstStyle>
            <a:lvl1pPr>
              <a:defRPr sz="8900"/>
            </a:lvl1pPr>
            <a:lvl2pPr>
              <a:defRPr sz="8000"/>
            </a:lvl2pPr>
            <a:lvl3pPr>
              <a:defRPr sz="7100"/>
            </a:lvl3pPr>
            <a:lvl4pPr>
              <a:defRPr sz="6200"/>
            </a:lvl4pPr>
            <a:lvl5pPr>
              <a:defRPr sz="6200"/>
            </a:lvl5pPr>
            <a:lvl6pPr>
              <a:defRPr sz="7100"/>
            </a:lvl6pPr>
            <a:lvl7pPr>
              <a:defRPr sz="7100"/>
            </a:lvl7pPr>
            <a:lvl8pPr>
              <a:defRPr sz="7100"/>
            </a:lvl8pPr>
            <a:lvl9pPr>
              <a:defRPr sz="7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7"/>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5455585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460330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9CCA619B-FFD1-4641-2B00-02D5F8C1462E}"/>
              </a:ext>
            </a:extLst>
          </p:cNvPr>
          <p:cNvGrpSpPr/>
          <p:nvPr userDrawn="1"/>
        </p:nvGrpSpPr>
        <p:grpSpPr>
          <a:xfrm>
            <a:off x="-76200" y="-3534"/>
            <a:ext cx="43997880" cy="33017820"/>
            <a:chOff x="-21093" y="-3534"/>
            <a:chExt cx="43997880" cy="33017820"/>
          </a:xfrm>
        </p:grpSpPr>
        <p:sp>
          <p:nvSpPr>
            <p:cNvPr id="3" name="Rectangle 2">
              <a:extLst>
                <a:ext uri="{FF2B5EF4-FFF2-40B4-BE49-F238E27FC236}">
                  <a16:creationId xmlns:a16="http://schemas.microsoft.com/office/drawing/2014/main" id="{DC93CBAF-1AB3-71B6-F1FB-D8A5AE6ECAA9}"/>
                </a:ext>
              </a:extLst>
            </p:cNvPr>
            <p:cNvSpPr/>
            <p:nvPr userDrawn="1"/>
          </p:nvSpPr>
          <p:spPr>
            <a:xfrm>
              <a:off x="-21093" y="30042486"/>
              <a:ext cx="43891200" cy="2971800"/>
            </a:xfrm>
            <a:prstGeom prst="rect">
              <a:avLst/>
            </a:prstGeom>
            <a:solidFill>
              <a:srgbClr val="1F755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4" name="Group 3">
              <a:extLst>
                <a:ext uri="{FF2B5EF4-FFF2-40B4-BE49-F238E27FC236}">
                  <a16:creationId xmlns:a16="http://schemas.microsoft.com/office/drawing/2014/main" id="{253B313D-6048-C811-B35A-0B28BDDD53D6}"/>
                </a:ext>
              </a:extLst>
            </p:cNvPr>
            <p:cNvGrpSpPr/>
            <p:nvPr userDrawn="1"/>
          </p:nvGrpSpPr>
          <p:grpSpPr>
            <a:xfrm>
              <a:off x="-21093" y="-3534"/>
              <a:ext cx="43997880" cy="5486400"/>
              <a:chOff x="-21093" y="-3534"/>
              <a:chExt cx="43997880" cy="5486400"/>
            </a:xfrm>
          </p:grpSpPr>
          <p:sp>
            <p:nvSpPr>
              <p:cNvPr id="7" name="Rectangle 6">
                <a:extLst>
                  <a:ext uri="{FF2B5EF4-FFF2-40B4-BE49-F238E27FC236}">
                    <a16:creationId xmlns:a16="http://schemas.microsoft.com/office/drawing/2014/main" id="{AC6EACC0-CAF4-5942-0F40-E6A6B8933228}"/>
                  </a:ext>
                </a:extLst>
              </p:cNvPr>
              <p:cNvSpPr/>
              <p:nvPr userDrawn="1"/>
            </p:nvSpPr>
            <p:spPr>
              <a:xfrm>
                <a:off x="85587" y="-3534"/>
                <a:ext cx="43891200" cy="5486400"/>
              </a:xfrm>
              <a:prstGeom prst="rect">
                <a:avLst/>
              </a:prstGeom>
              <a:solidFill>
                <a:srgbClr val="1F755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210DF7D-7CD9-71B5-A1FD-E877DBAEA0C0}"/>
                  </a:ext>
                </a:extLst>
              </p:cNvPr>
              <p:cNvSpPr/>
              <p:nvPr userDrawn="1"/>
            </p:nvSpPr>
            <p:spPr>
              <a:xfrm>
                <a:off x="-21093" y="-3534"/>
                <a:ext cx="5486400" cy="5486400"/>
              </a:xfrm>
              <a:prstGeom prst="rect">
                <a:avLst/>
              </a:prstGeom>
              <a:solidFill>
                <a:srgbClr val="17543E"/>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pic>
          <p:nvPicPr>
            <p:cNvPr id="5" name="Picture 4" descr="A logo with a lighthouse and waves&#10;&#10;Description automatically generated">
              <a:extLst>
                <a:ext uri="{FF2B5EF4-FFF2-40B4-BE49-F238E27FC236}">
                  <a16:creationId xmlns:a16="http://schemas.microsoft.com/office/drawing/2014/main" id="{43767709-205E-5EBB-3D1E-E492EC51B809}"/>
                </a:ext>
              </a:extLst>
            </p:cNvPr>
            <p:cNvPicPr>
              <a:picLocks noChangeAspect="1"/>
            </p:cNvPicPr>
            <p:nvPr userDrawn="1"/>
          </p:nvPicPr>
          <p:blipFill>
            <a:blip r:embed="rId7"/>
            <a:stretch>
              <a:fillRect/>
            </a:stretch>
          </p:blipFill>
          <p:spPr>
            <a:xfrm>
              <a:off x="537935" y="619126"/>
              <a:ext cx="4333874" cy="4333874"/>
            </a:xfrm>
            <a:prstGeom prst="rect">
              <a:avLst/>
            </a:prstGeom>
          </p:spPr>
        </p:pic>
        <p:pic>
          <p:nvPicPr>
            <p:cNvPr id="6" name="Picture 5" descr="A black background with white text&#10;&#10;Description automatically generated">
              <a:extLst>
                <a:ext uri="{FF2B5EF4-FFF2-40B4-BE49-F238E27FC236}">
                  <a16:creationId xmlns:a16="http://schemas.microsoft.com/office/drawing/2014/main" id="{9FFCED7D-2D18-745B-3596-9C77276066D0}"/>
                </a:ext>
              </a:extLst>
            </p:cNvPr>
            <p:cNvPicPr>
              <a:picLocks noChangeAspect="1"/>
            </p:cNvPicPr>
            <p:nvPr userDrawn="1"/>
          </p:nvPicPr>
          <p:blipFill>
            <a:blip r:embed="rId8"/>
            <a:stretch>
              <a:fillRect/>
            </a:stretch>
          </p:blipFill>
          <p:spPr>
            <a:xfrm>
              <a:off x="1997726" y="30861000"/>
              <a:ext cx="8289274" cy="1549397"/>
            </a:xfrm>
            <a:prstGeom prst="rect">
              <a:avLst/>
            </a:prstGeom>
          </p:spPr>
        </p:pic>
      </p:grpSp>
      <p:sp>
        <p:nvSpPr>
          <p:cNvPr id="1027" name="Title Placeholder 1">
            <a:extLst>
              <a:ext uri="{FF2B5EF4-FFF2-40B4-BE49-F238E27FC236}">
                <a16:creationId xmlns:a16="http://schemas.microsoft.com/office/drawing/2014/main" id="{D5D06CB4-D949-38D7-4839-DF803DB5E206}"/>
              </a:ext>
            </a:extLst>
          </p:cNvPr>
          <p:cNvSpPr>
            <a:spLocks noGrp="1"/>
          </p:cNvSpPr>
          <p:nvPr>
            <p:ph type="title"/>
          </p:nvPr>
        </p:nvSpPr>
        <p:spPr bwMode="auto">
          <a:xfrm>
            <a:off x="6645275" y="669925"/>
            <a:ext cx="36148963" cy="481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07557" tIns="203779" rIns="407557" bIns="203779" numCol="1" anchor="ctr" anchorCtr="0" compatLnSpc="1">
            <a:prstTxWarp prst="textNoShape">
              <a:avLst/>
            </a:prstTxWarp>
          </a:bodyPr>
          <a:lstStyle/>
          <a:p>
            <a:pPr lvl="0"/>
            <a:r>
              <a:rPr lang="en-US" altLang="en-US" dirty="0"/>
              <a:t>Click to edit Master title style</a:t>
            </a:r>
          </a:p>
        </p:txBody>
      </p:sp>
      <p:sp>
        <p:nvSpPr>
          <p:cNvPr id="1028" name="Text Placeholder 2">
            <a:extLst>
              <a:ext uri="{FF2B5EF4-FFF2-40B4-BE49-F238E27FC236}">
                <a16:creationId xmlns:a16="http://schemas.microsoft.com/office/drawing/2014/main" id="{7F6F8A75-9C1D-5D04-60FB-055173502029}"/>
              </a:ext>
            </a:extLst>
          </p:cNvPr>
          <p:cNvSpPr>
            <a:spLocks noGrp="1"/>
          </p:cNvSpPr>
          <p:nvPr>
            <p:ph type="body" idx="1"/>
          </p:nvPr>
        </p:nvSpPr>
        <p:spPr bwMode="auto">
          <a:xfrm>
            <a:off x="4754563" y="7680325"/>
            <a:ext cx="35113912" cy="20483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07557" tIns="203779" rIns="407557" bIns="203779"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Tree>
  </p:cSld>
  <p:clrMap bg1="lt1" tx1="dk1" bg2="lt2" tx2="dk2" accent1="accent1" accent2="accent2" accent3="accent3" accent4="accent4" accent5="accent5" accent6="accent6" hlink="hlink" folHlink="folHlink"/>
  <p:sldLayoutIdLst>
    <p:sldLayoutId id="2147483666" r:id="rId1"/>
    <p:sldLayoutId id="2147483662" r:id="rId2"/>
    <p:sldLayoutId id="2147483663" r:id="rId3"/>
    <p:sldLayoutId id="2147483664" r:id="rId4"/>
    <p:sldLayoutId id="2147483665" r:id="rId5"/>
  </p:sldLayoutIdLst>
  <p:txStyles>
    <p:titleStyle>
      <a:lvl1pPr algn="l" defTabSz="2036763" rtl="0" eaLnBrk="0" fontAlgn="base" hangingPunct="0">
        <a:spcBef>
          <a:spcPct val="0"/>
        </a:spcBef>
        <a:spcAft>
          <a:spcPct val="0"/>
        </a:spcAft>
        <a:defRPr sz="12500" b="1" kern="1200">
          <a:solidFill>
            <a:schemeClr val="bg1"/>
          </a:solidFill>
          <a:latin typeface="+mj-lt"/>
          <a:ea typeface="Cambria" pitchFamily="18" charset="0"/>
          <a:cs typeface="Cambria" pitchFamily="18" charset="0"/>
        </a:defRPr>
      </a:lvl1pPr>
      <a:lvl2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2pPr>
      <a:lvl3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3pPr>
      <a:lvl4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4pPr>
      <a:lvl5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5pPr>
      <a:lvl6pPr marL="2037786"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6pPr>
      <a:lvl7pPr marL="4075572"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7pPr>
      <a:lvl8pPr marL="6113358"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8pPr>
      <a:lvl9pPr marL="8151144"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9pPr>
    </p:titleStyle>
    <p:bodyStyle>
      <a:lvl1pPr marL="1017588" indent="-1017588" algn="l" defTabSz="2036763" rtl="0" eaLnBrk="0" fontAlgn="base" hangingPunct="0">
        <a:spcBef>
          <a:spcPct val="20000"/>
        </a:spcBef>
        <a:spcAft>
          <a:spcPct val="0"/>
        </a:spcAft>
        <a:buFont typeface="Arial" panose="020B0604020202020204" pitchFamily="34" charset="0"/>
        <a:buChar char="•"/>
        <a:defRPr sz="12500" kern="1200">
          <a:solidFill>
            <a:schemeClr val="tx1"/>
          </a:solidFill>
          <a:latin typeface="+mj-lt"/>
          <a:ea typeface="Cambria" pitchFamily="18" charset="0"/>
          <a:cs typeface="Cambria" pitchFamily="18" charset="0"/>
        </a:defRPr>
      </a:lvl1pPr>
      <a:lvl2pPr marL="2036763" indent="-1017588"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Cambria" pitchFamily="18" charset="0"/>
          <a:cs typeface="Cambria" panose="02040503050406030204" pitchFamily="18" charset="0"/>
        </a:defRPr>
      </a:lvl2pPr>
      <a:lvl3pPr marL="3055938" indent="-1017588"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Geneva" charset="-128"/>
          <a:cs typeface="Geneva" charset="-128"/>
        </a:defRPr>
      </a:lvl3pPr>
      <a:lvl4pPr marL="4357688" indent="-1301750"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Geneva" charset="-128"/>
          <a:cs typeface="Geneva"/>
        </a:defRPr>
      </a:lvl4pPr>
      <a:lvl5pPr marL="5376863" indent="-1017588"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Geneva" charset="-128"/>
          <a:cs typeface="Geneva"/>
        </a:defRPr>
      </a:lvl5pPr>
      <a:lvl6pPr marL="11207824" indent="-1018893" algn="l" defTabSz="2037786" rtl="0" eaLnBrk="1" latinLnBrk="0" hangingPunct="1">
        <a:spcBef>
          <a:spcPct val="20000"/>
        </a:spcBef>
        <a:buFont typeface="Arial"/>
        <a:buChar char="•"/>
        <a:defRPr sz="8900" kern="1200">
          <a:solidFill>
            <a:schemeClr val="tx1"/>
          </a:solidFill>
          <a:latin typeface="+mn-lt"/>
          <a:ea typeface="+mn-ea"/>
          <a:cs typeface="+mn-cs"/>
        </a:defRPr>
      </a:lvl6pPr>
      <a:lvl7pPr marL="13245610" indent="-1018893" algn="l" defTabSz="2037786" rtl="0" eaLnBrk="1" latinLnBrk="0" hangingPunct="1">
        <a:spcBef>
          <a:spcPct val="20000"/>
        </a:spcBef>
        <a:buFont typeface="Arial"/>
        <a:buChar char="•"/>
        <a:defRPr sz="8900" kern="1200">
          <a:solidFill>
            <a:schemeClr val="tx1"/>
          </a:solidFill>
          <a:latin typeface="+mn-lt"/>
          <a:ea typeface="+mn-ea"/>
          <a:cs typeface="+mn-cs"/>
        </a:defRPr>
      </a:lvl7pPr>
      <a:lvl8pPr marL="15283396" indent="-1018893" algn="l" defTabSz="2037786" rtl="0" eaLnBrk="1" latinLnBrk="0" hangingPunct="1">
        <a:spcBef>
          <a:spcPct val="20000"/>
        </a:spcBef>
        <a:buFont typeface="Arial"/>
        <a:buChar char="•"/>
        <a:defRPr sz="8900" kern="1200">
          <a:solidFill>
            <a:schemeClr val="tx1"/>
          </a:solidFill>
          <a:latin typeface="+mn-lt"/>
          <a:ea typeface="+mn-ea"/>
          <a:cs typeface="+mn-cs"/>
        </a:defRPr>
      </a:lvl8pPr>
      <a:lvl9pPr marL="17321182" indent="-1018893" algn="l" defTabSz="2037786" rtl="0" eaLnBrk="1" latinLnBrk="0" hangingPunct="1">
        <a:spcBef>
          <a:spcPct val="20000"/>
        </a:spcBef>
        <a:buFont typeface="Arial"/>
        <a:buChar char="•"/>
        <a:defRPr sz="8900" kern="1200">
          <a:solidFill>
            <a:schemeClr val="tx1"/>
          </a:solidFill>
          <a:latin typeface="+mn-lt"/>
          <a:ea typeface="+mn-ea"/>
          <a:cs typeface="+mn-cs"/>
        </a:defRPr>
      </a:lvl9pPr>
    </p:bodyStyle>
    <p:otherStyle>
      <a:defPPr>
        <a:defRPr lang="en-US"/>
      </a:defPPr>
      <a:lvl1pPr marL="0" algn="l" defTabSz="2037786" rtl="0" eaLnBrk="1" latinLnBrk="0" hangingPunct="1">
        <a:defRPr sz="8000" kern="1200">
          <a:solidFill>
            <a:schemeClr val="tx1"/>
          </a:solidFill>
          <a:latin typeface="+mn-lt"/>
          <a:ea typeface="+mn-ea"/>
          <a:cs typeface="+mn-cs"/>
        </a:defRPr>
      </a:lvl1pPr>
      <a:lvl2pPr marL="2037786" algn="l" defTabSz="2037786" rtl="0" eaLnBrk="1" latinLnBrk="0" hangingPunct="1">
        <a:defRPr sz="8000" kern="1200">
          <a:solidFill>
            <a:schemeClr val="tx1"/>
          </a:solidFill>
          <a:latin typeface="+mn-lt"/>
          <a:ea typeface="+mn-ea"/>
          <a:cs typeface="+mn-cs"/>
        </a:defRPr>
      </a:lvl2pPr>
      <a:lvl3pPr marL="4075572" algn="l" defTabSz="2037786" rtl="0" eaLnBrk="1" latinLnBrk="0" hangingPunct="1">
        <a:defRPr sz="8000" kern="1200">
          <a:solidFill>
            <a:schemeClr val="tx1"/>
          </a:solidFill>
          <a:latin typeface="+mn-lt"/>
          <a:ea typeface="+mn-ea"/>
          <a:cs typeface="+mn-cs"/>
        </a:defRPr>
      </a:lvl3pPr>
      <a:lvl4pPr marL="6113358" algn="l" defTabSz="2037786" rtl="0" eaLnBrk="1" latinLnBrk="0" hangingPunct="1">
        <a:defRPr sz="8000" kern="1200">
          <a:solidFill>
            <a:schemeClr val="tx1"/>
          </a:solidFill>
          <a:latin typeface="+mn-lt"/>
          <a:ea typeface="+mn-ea"/>
          <a:cs typeface="+mn-cs"/>
        </a:defRPr>
      </a:lvl4pPr>
      <a:lvl5pPr marL="8151144" algn="l" defTabSz="2037786" rtl="0" eaLnBrk="1" latinLnBrk="0" hangingPunct="1">
        <a:defRPr sz="8000" kern="1200">
          <a:solidFill>
            <a:schemeClr val="tx1"/>
          </a:solidFill>
          <a:latin typeface="+mn-lt"/>
          <a:ea typeface="+mn-ea"/>
          <a:cs typeface="+mn-cs"/>
        </a:defRPr>
      </a:lvl5pPr>
      <a:lvl6pPr marL="10188931" algn="l" defTabSz="2037786" rtl="0" eaLnBrk="1" latinLnBrk="0" hangingPunct="1">
        <a:defRPr sz="8000" kern="1200">
          <a:solidFill>
            <a:schemeClr val="tx1"/>
          </a:solidFill>
          <a:latin typeface="+mn-lt"/>
          <a:ea typeface="+mn-ea"/>
          <a:cs typeface="+mn-cs"/>
        </a:defRPr>
      </a:lvl6pPr>
      <a:lvl7pPr marL="12226717" algn="l" defTabSz="2037786" rtl="0" eaLnBrk="1" latinLnBrk="0" hangingPunct="1">
        <a:defRPr sz="8000" kern="1200">
          <a:solidFill>
            <a:schemeClr val="tx1"/>
          </a:solidFill>
          <a:latin typeface="+mn-lt"/>
          <a:ea typeface="+mn-ea"/>
          <a:cs typeface="+mn-cs"/>
        </a:defRPr>
      </a:lvl7pPr>
      <a:lvl8pPr marL="14264503" algn="l" defTabSz="2037786" rtl="0" eaLnBrk="1" latinLnBrk="0" hangingPunct="1">
        <a:defRPr sz="8000" kern="1200">
          <a:solidFill>
            <a:schemeClr val="tx1"/>
          </a:solidFill>
          <a:latin typeface="+mn-lt"/>
          <a:ea typeface="+mn-ea"/>
          <a:cs typeface="+mn-cs"/>
        </a:defRPr>
      </a:lvl8pPr>
      <a:lvl9pPr marL="16302289" algn="l" defTabSz="2037786" rtl="0" eaLnBrk="1" latinLnBrk="0" hangingPunct="1">
        <a:defRPr sz="8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doi.org/10.1007/s10803-015-2693-1"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chart" Target="../charts/char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Title 3">
            <a:extLst>
              <a:ext uri="{FF2B5EF4-FFF2-40B4-BE49-F238E27FC236}">
                <a16:creationId xmlns:a16="http://schemas.microsoft.com/office/drawing/2014/main" id="{437968F4-1802-63F0-F6EC-CB04BF1A8CFA}"/>
              </a:ext>
            </a:extLst>
          </p:cNvPr>
          <p:cNvSpPr>
            <a:spLocks noGrp="1"/>
          </p:cNvSpPr>
          <p:nvPr>
            <p:ph type="title"/>
          </p:nvPr>
        </p:nvSpPr>
        <p:spPr>
          <a:xfrm>
            <a:off x="5943600" y="228600"/>
            <a:ext cx="37355463" cy="4992686"/>
          </a:xfrm>
        </p:spPr>
        <p:txBody>
          <a:bodyPr/>
          <a:lstStyle/>
          <a:p>
            <a:pPr algn="ctr"/>
            <a:r>
              <a:rPr lang="en-US" sz="8800" dirty="0">
                <a:effectLst/>
                <a:latin typeface="Arial" panose="020B0604020202020204" pitchFamily="34" charset="0"/>
                <a:ea typeface="Calibri" panose="020F0502020204030204" pitchFamily="34" charset="0"/>
                <a:cs typeface="Arial" panose="020B0604020202020204" pitchFamily="34" charset="0"/>
              </a:rPr>
              <a:t>The Influence of a Sensory Room on School-Aged Children’s Focus, Mental Health, and Engagement in the Classroom</a:t>
            </a:r>
            <a:r>
              <a:rPr lang="en-US" sz="8800" dirty="0">
                <a:effectLst/>
                <a:latin typeface="Arial" panose="020B0604020202020204" pitchFamily="34" charset="0"/>
                <a:cs typeface="Arial" panose="020B0604020202020204" pitchFamily="34" charset="0"/>
              </a:rPr>
              <a:t> </a:t>
            </a:r>
            <a:br>
              <a:rPr lang="en-US" altLang="en-US" sz="8800" dirty="0">
                <a:latin typeface="Arial" panose="020B0604020202020204" pitchFamily="34" charset="0"/>
                <a:cs typeface="Arial" panose="020B0604020202020204" pitchFamily="34" charset="0"/>
              </a:rPr>
            </a:br>
            <a:r>
              <a:rPr lang="en-US" altLang="en-US" sz="6600" dirty="0">
                <a:latin typeface="Arial" panose="020B0604020202020204" pitchFamily="34" charset="0"/>
                <a:cs typeface="Arial" panose="020B0604020202020204" pitchFamily="34" charset="0"/>
              </a:rPr>
              <a:t>Hannah Higgins, OTS; K. Megan Carpenter, OTD, OTR/L</a:t>
            </a:r>
            <a:br>
              <a:rPr lang="en-US" altLang="en-US" sz="6600" dirty="0">
                <a:latin typeface="Arial" panose="020B0604020202020204" pitchFamily="34" charset="0"/>
                <a:cs typeface="Arial" panose="020B0604020202020204" pitchFamily="34" charset="0"/>
              </a:rPr>
            </a:br>
            <a:r>
              <a:rPr lang="en-US" altLang="en-US" sz="6600" dirty="0">
                <a:latin typeface="Arial" panose="020B0604020202020204" pitchFamily="34" charset="0"/>
                <a:cs typeface="Arial" panose="020B0604020202020204" pitchFamily="34" charset="0"/>
              </a:rPr>
              <a:t>Department of Occupational Therapy</a:t>
            </a:r>
            <a:r>
              <a:rPr lang="en-US" altLang="en-US" sz="6000" dirty="0">
                <a:latin typeface="Arial" panose="020B0604020202020204" pitchFamily="34" charset="0"/>
                <a:cs typeface="Arial" panose="020B0604020202020204" pitchFamily="34" charset="0"/>
              </a:rPr>
              <a:t>  |  University of Alabama at Birmingham</a:t>
            </a:r>
            <a:br>
              <a:rPr lang="en-US" altLang="en-US" sz="6000" dirty="0">
                <a:latin typeface="Arial" panose="020B0604020202020204" pitchFamily="34" charset="0"/>
                <a:cs typeface="Arial" panose="020B0604020202020204" pitchFamily="34" charset="0"/>
              </a:rPr>
            </a:br>
            <a:r>
              <a:rPr lang="en-US" altLang="en-US" sz="6000" dirty="0">
                <a:latin typeface="Arial" panose="020B0604020202020204" pitchFamily="34" charset="0"/>
                <a:cs typeface="Arial" panose="020B0604020202020204" pitchFamily="34" charset="0"/>
              </a:rPr>
              <a:t>Michelle Coppedge, M.ED|  Thorsby High School</a:t>
            </a:r>
            <a:endParaRPr lang="en-US" altLang="en-US" sz="6600" baseline="30000" dirty="0">
              <a:latin typeface="Arial" panose="020B0604020202020204" pitchFamily="34" charset="0"/>
              <a:cs typeface="Arial" panose="020B0604020202020204" pitchFamily="34" charset="0"/>
            </a:endParaRPr>
          </a:p>
        </p:txBody>
      </p:sp>
      <p:sp>
        <p:nvSpPr>
          <p:cNvPr id="15" name="Rectangle 14">
            <a:extLst>
              <a:ext uri="{FF2B5EF4-FFF2-40B4-BE49-F238E27FC236}">
                <a16:creationId xmlns:a16="http://schemas.microsoft.com/office/drawing/2014/main" id="{3F7F539E-397D-C4C5-2EC9-2391ED48F917}"/>
              </a:ext>
            </a:extLst>
          </p:cNvPr>
          <p:cNvSpPr/>
          <p:nvPr/>
        </p:nvSpPr>
        <p:spPr>
          <a:xfrm>
            <a:off x="581025" y="18727738"/>
            <a:ext cx="13885863"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Methods</a:t>
            </a:r>
          </a:p>
        </p:txBody>
      </p:sp>
      <p:sp>
        <p:nvSpPr>
          <p:cNvPr id="16" name="Rectangle 15">
            <a:extLst>
              <a:ext uri="{FF2B5EF4-FFF2-40B4-BE49-F238E27FC236}">
                <a16:creationId xmlns:a16="http://schemas.microsoft.com/office/drawing/2014/main" id="{09C99A73-D739-30F1-F2B7-C2E9B3B224CC}"/>
              </a:ext>
            </a:extLst>
          </p:cNvPr>
          <p:cNvSpPr/>
          <p:nvPr/>
        </p:nvSpPr>
        <p:spPr>
          <a:xfrm>
            <a:off x="29565600" y="6313488"/>
            <a:ext cx="13733463"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Discussion </a:t>
            </a:r>
          </a:p>
        </p:txBody>
      </p:sp>
      <p:sp>
        <p:nvSpPr>
          <p:cNvPr id="17" name="Rectangle 16">
            <a:extLst>
              <a:ext uri="{FF2B5EF4-FFF2-40B4-BE49-F238E27FC236}">
                <a16:creationId xmlns:a16="http://schemas.microsoft.com/office/drawing/2014/main" id="{7050EB1D-3AB3-0F56-BA7D-BAC9C9557480}"/>
              </a:ext>
            </a:extLst>
          </p:cNvPr>
          <p:cNvSpPr/>
          <p:nvPr/>
        </p:nvSpPr>
        <p:spPr>
          <a:xfrm>
            <a:off x="29489399" y="22840065"/>
            <a:ext cx="13885863" cy="1676399"/>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References</a:t>
            </a:r>
          </a:p>
        </p:txBody>
      </p:sp>
      <p:sp>
        <p:nvSpPr>
          <p:cNvPr id="19" name="Rectangle 18">
            <a:extLst>
              <a:ext uri="{FF2B5EF4-FFF2-40B4-BE49-F238E27FC236}">
                <a16:creationId xmlns:a16="http://schemas.microsoft.com/office/drawing/2014/main" id="{D38E71BA-D311-8714-3EB9-3E5514B44F3A}"/>
              </a:ext>
            </a:extLst>
          </p:cNvPr>
          <p:cNvSpPr/>
          <p:nvPr/>
        </p:nvSpPr>
        <p:spPr>
          <a:xfrm>
            <a:off x="15011400" y="6313488"/>
            <a:ext cx="13885863"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Results </a:t>
            </a:r>
          </a:p>
        </p:txBody>
      </p:sp>
      <p:sp>
        <p:nvSpPr>
          <p:cNvPr id="20" name="Rectangle 19">
            <a:extLst>
              <a:ext uri="{FF2B5EF4-FFF2-40B4-BE49-F238E27FC236}">
                <a16:creationId xmlns:a16="http://schemas.microsoft.com/office/drawing/2014/main" id="{7FD6ABF4-D62C-8E92-E1BD-3778A7F41BE4}"/>
              </a:ext>
            </a:extLst>
          </p:cNvPr>
          <p:cNvSpPr/>
          <p:nvPr/>
        </p:nvSpPr>
        <p:spPr>
          <a:xfrm>
            <a:off x="29565600" y="28005988"/>
            <a:ext cx="13885863" cy="1179513"/>
          </a:xfrm>
          <a:prstGeom prst="rect">
            <a:avLst/>
          </a:prstGeom>
          <a:solidFill>
            <a:schemeClr val="accent3">
              <a:lumMod val="60000"/>
              <a:lumOff val="4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5400" b="1" dirty="0">
                <a:solidFill>
                  <a:srgbClr val="215968"/>
                </a:solidFill>
                <a:latin typeface="Arial" panose="020B0604020202020204" pitchFamily="34" charset="0"/>
                <a:ea typeface="ヒラギノ角ゴ Pro W3"/>
                <a:cs typeface="Arial" panose="020B0604020202020204" pitchFamily="34" charset="0"/>
              </a:rPr>
              <a:t>Acknowledgement &amp; Contact information</a:t>
            </a:r>
          </a:p>
        </p:txBody>
      </p:sp>
      <p:sp>
        <p:nvSpPr>
          <p:cNvPr id="3" name="Rectangle 17">
            <a:extLst>
              <a:ext uri="{FF2B5EF4-FFF2-40B4-BE49-F238E27FC236}">
                <a16:creationId xmlns:a16="http://schemas.microsoft.com/office/drawing/2014/main" id="{07064D4E-EF82-2822-4BE8-3A9001A721F3}"/>
              </a:ext>
            </a:extLst>
          </p:cNvPr>
          <p:cNvSpPr/>
          <p:nvPr/>
        </p:nvSpPr>
        <p:spPr>
          <a:xfrm>
            <a:off x="581025" y="6313488"/>
            <a:ext cx="13885863"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Introduction</a:t>
            </a:r>
          </a:p>
        </p:txBody>
      </p:sp>
      <p:sp>
        <p:nvSpPr>
          <p:cNvPr id="30" name="Rectangle 29">
            <a:extLst>
              <a:ext uri="{FF2B5EF4-FFF2-40B4-BE49-F238E27FC236}">
                <a16:creationId xmlns:a16="http://schemas.microsoft.com/office/drawing/2014/main" id="{0B4CAC9D-E7D9-12BB-EF97-862392D98CEA}"/>
              </a:ext>
            </a:extLst>
          </p:cNvPr>
          <p:cNvSpPr/>
          <p:nvPr/>
        </p:nvSpPr>
        <p:spPr>
          <a:xfrm>
            <a:off x="29565600" y="15892310"/>
            <a:ext cx="13885863"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Conclusion</a:t>
            </a:r>
          </a:p>
        </p:txBody>
      </p:sp>
      <p:sp>
        <p:nvSpPr>
          <p:cNvPr id="4106" name="TextBox 30">
            <a:extLst>
              <a:ext uri="{FF2B5EF4-FFF2-40B4-BE49-F238E27FC236}">
                <a16:creationId xmlns:a16="http://schemas.microsoft.com/office/drawing/2014/main" id="{9021958B-BCA1-7F3D-33DA-BA5F4315DCD9}"/>
              </a:ext>
            </a:extLst>
          </p:cNvPr>
          <p:cNvSpPr txBox="1">
            <a:spLocks noChangeArrowheads="1"/>
          </p:cNvSpPr>
          <p:nvPr/>
        </p:nvSpPr>
        <p:spPr bwMode="auto">
          <a:xfrm>
            <a:off x="29887863" y="9318625"/>
            <a:ext cx="134112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12500">
                <a:solidFill>
                  <a:schemeClr val="tx1"/>
                </a:solidFill>
                <a:latin typeface="Calibri" panose="020F0502020204030204" pitchFamily="34" charset="0"/>
                <a:ea typeface="Cambria" panose="02040503050406030204" pitchFamily="18" charset="0"/>
                <a:cs typeface="Cambria" panose="02040503050406030204" pitchFamily="18" charset="0"/>
              </a:defRPr>
            </a:lvl1pPr>
            <a:lvl2pPr marL="742950" indent="-285750">
              <a:spcBef>
                <a:spcPct val="20000"/>
              </a:spcBef>
              <a:buFont typeface="Arial" panose="020B0604020202020204" pitchFamily="34" charset="0"/>
              <a:buChar char="•"/>
              <a:defRPr sz="10700">
                <a:solidFill>
                  <a:schemeClr val="tx1"/>
                </a:solidFill>
                <a:latin typeface="Calibri" panose="020F0502020204030204" pitchFamily="34" charset="0"/>
                <a:ea typeface="Cambria" panose="02040503050406030204" pitchFamily="18" charset="0"/>
                <a:cs typeface="Cambria" panose="02040503050406030204" pitchFamily="18" charset="0"/>
              </a:defRPr>
            </a:lvl2pPr>
            <a:lvl3pPr marL="1143000" indent="-228600">
              <a:spcBef>
                <a:spcPct val="20000"/>
              </a:spcBef>
              <a:buFont typeface="Arial" panose="020B0604020202020204" pitchFamily="34" charset="0"/>
              <a:buChar char="•"/>
              <a:defRPr sz="10700">
                <a:solidFill>
                  <a:schemeClr val="tx1"/>
                </a:solidFill>
                <a:latin typeface="Calibri" panose="020F0502020204030204" pitchFamily="34" charset="0"/>
                <a:ea typeface="Geneva"/>
                <a:cs typeface="Geneva"/>
              </a:defRPr>
            </a:lvl3pPr>
            <a:lvl4pPr marL="1600200" indent="-228600">
              <a:spcBef>
                <a:spcPct val="20000"/>
              </a:spcBef>
              <a:buFont typeface="Arial" panose="020B0604020202020204" pitchFamily="34" charset="0"/>
              <a:buChar char="•"/>
              <a:defRPr sz="10700">
                <a:solidFill>
                  <a:schemeClr val="tx1"/>
                </a:solidFill>
                <a:latin typeface="Calibri" panose="020F0502020204030204" pitchFamily="34" charset="0"/>
                <a:ea typeface="Geneva"/>
                <a:cs typeface="Geneva"/>
              </a:defRPr>
            </a:lvl4pPr>
            <a:lvl5pPr marL="2057400" indent="-228600">
              <a:spcBef>
                <a:spcPct val="20000"/>
              </a:spcBef>
              <a:buFont typeface="Arial" panose="020B0604020202020204" pitchFamily="34" charset="0"/>
              <a:buChar char="•"/>
              <a:defRPr sz="10700">
                <a:solidFill>
                  <a:schemeClr val="tx1"/>
                </a:solidFill>
                <a:latin typeface="Calibri" panose="020F0502020204030204" pitchFamily="34" charset="0"/>
                <a:ea typeface="Geneva"/>
                <a:cs typeface="Geneva"/>
              </a:defRPr>
            </a:lvl5pPr>
            <a:lvl6pPr marL="2514600" indent="-228600" defTabSz="2036763" eaLnBrk="0" fontAlgn="base" hangingPunct="0">
              <a:spcBef>
                <a:spcPct val="20000"/>
              </a:spcBef>
              <a:spcAft>
                <a:spcPct val="0"/>
              </a:spcAft>
              <a:buFont typeface="Arial" panose="020B0604020202020204" pitchFamily="34" charset="0"/>
              <a:buChar char="•"/>
              <a:defRPr sz="10700">
                <a:solidFill>
                  <a:schemeClr val="tx1"/>
                </a:solidFill>
                <a:latin typeface="Calibri" panose="020F0502020204030204" pitchFamily="34" charset="0"/>
                <a:ea typeface="Geneva"/>
                <a:cs typeface="Geneva"/>
              </a:defRPr>
            </a:lvl6pPr>
            <a:lvl7pPr marL="2971800" indent="-228600" defTabSz="2036763" eaLnBrk="0" fontAlgn="base" hangingPunct="0">
              <a:spcBef>
                <a:spcPct val="20000"/>
              </a:spcBef>
              <a:spcAft>
                <a:spcPct val="0"/>
              </a:spcAft>
              <a:buFont typeface="Arial" panose="020B0604020202020204" pitchFamily="34" charset="0"/>
              <a:buChar char="•"/>
              <a:defRPr sz="10700">
                <a:solidFill>
                  <a:schemeClr val="tx1"/>
                </a:solidFill>
                <a:latin typeface="Calibri" panose="020F0502020204030204" pitchFamily="34" charset="0"/>
                <a:ea typeface="Geneva"/>
                <a:cs typeface="Geneva"/>
              </a:defRPr>
            </a:lvl7pPr>
            <a:lvl8pPr marL="3429000" indent="-228600" defTabSz="2036763" eaLnBrk="0" fontAlgn="base" hangingPunct="0">
              <a:spcBef>
                <a:spcPct val="20000"/>
              </a:spcBef>
              <a:spcAft>
                <a:spcPct val="0"/>
              </a:spcAft>
              <a:buFont typeface="Arial" panose="020B0604020202020204" pitchFamily="34" charset="0"/>
              <a:buChar char="•"/>
              <a:defRPr sz="10700">
                <a:solidFill>
                  <a:schemeClr val="tx1"/>
                </a:solidFill>
                <a:latin typeface="Calibri" panose="020F0502020204030204" pitchFamily="34" charset="0"/>
                <a:ea typeface="Geneva"/>
                <a:cs typeface="Geneva"/>
              </a:defRPr>
            </a:lvl8pPr>
            <a:lvl9pPr marL="3886200" indent="-228600" defTabSz="2036763" eaLnBrk="0" fontAlgn="base" hangingPunct="0">
              <a:spcBef>
                <a:spcPct val="20000"/>
              </a:spcBef>
              <a:spcAft>
                <a:spcPct val="0"/>
              </a:spcAft>
              <a:buFont typeface="Arial" panose="020B0604020202020204" pitchFamily="34" charset="0"/>
              <a:buChar char="•"/>
              <a:defRPr sz="10700">
                <a:solidFill>
                  <a:schemeClr val="tx1"/>
                </a:solidFill>
                <a:latin typeface="Calibri" panose="020F0502020204030204" pitchFamily="34" charset="0"/>
                <a:ea typeface="Geneva"/>
                <a:cs typeface="Geneva"/>
              </a:defRPr>
            </a:lvl9pPr>
          </a:lstStyle>
          <a:p>
            <a:pPr eaLnBrk="1" hangingPunct="1">
              <a:spcBef>
                <a:spcPct val="0"/>
              </a:spcBef>
              <a:buFontTx/>
              <a:buNone/>
            </a:pPr>
            <a:endParaRPr lang="en-US" altLang="en-US" sz="1800">
              <a:latin typeface="Arial" panose="020B0604020202020204" pitchFamily="34" charset="0"/>
              <a:ea typeface="ヒラギノ角ゴ Pro W3"/>
              <a:cs typeface="ヒラギノ角ゴ Pro W3"/>
            </a:endParaRPr>
          </a:p>
        </p:txBody>
      </p:sp>
      <p:sp>
        <p:nvSpPr>
          <p:cNvPr id="4" name="TextBox 3">
            <a:extLst>
              <a:ext uri="{FF2B5EF4-FFF2-40B4-BE49-F238E27FC236}">
                <a16:creationId xmlns:a16="http://schemas.microsoft.com/office/drawing/2014/main" id="{36242670-D356-CD87-78E1-D89B03F33F4E}"/>
              </a:ext>
            </a:extLst>
          </p:cNvPr>
          <p:cNvSpPr txBox="1"/>
          <p:nvPr/>
        </p:nvSpPr>
        <p:spPr>
          <a:xfrm>
            <a:off x="15002668" y="8126253"/>
            <a:ext cx="13885863" cy="9848850"/>
          </a:xfrm>
          <a:prstGeom prst="rect">
            <a:avLst/>
          </a:prstGeom>
          <a:noFill/>
        </p:spPr>
        <p:txBody>
          <a:bodyPr wrap="square" rtlCol="0">
            <a:spAutoFit/>
          </a:bodyPr>
          <a:lstStyle/>
          <a:p>
            <a:pPr algn="ctr"/>
            <a:r>
              <a:rPr lang="en-US" sz="4400" dirty="0"/>
              <a:t>PARTICIPANTS:</a:t>
            </a:r>
          </a:p>
          <a:p>
            <a:pPr marL="685800" indent="-685800" algn="ctr">
              <a:buFont typeface="Arial" panose="020B0604020202020204" pitchFamily="34" charset="0"/>
              <a:buChar char="•"/>
            </a:pPr>
            <a:r>
              <a:rPr lang="en-US" sz="4400" dirty="0"/>
              <a:t>92% Female</a:t>
            </a:r>
          </a:p>
          <a:p>
            <a:pPr marL="685800" indent="-685800" algn="ctr">
              <a:buFont typeface="Arial" panose="020B0604020202020204" pitchFamily="34" charset="0"/>
              <a:buChar char="•"/>
            </a:pPr>
            <a:r>
              <a:rPr lang="en-US" sz="4400" dirty="0"/>
              <a:t>8% Male</a:t>
            </a:r>
          </a:p>
          <a:p>
            <a:pPr algn="ctr"/>
            <a:endParaRPr lang="en-US" sz="4400" dirty="0"/>
          </a:p>
          <a:p>
            <a:pPr marL="2722563" lvl="1" indent="-685800">
              <a:buFont typeface="Arial" panose="020B0604020202020204" pitchFamily="34" charset="0"/>
              <a:buChar char="•"/>
            </a:pPr>
            <a:r>
              <a:rPr lang="en-US" sz="4400" dirty="0"/>
              <a:t>46.2% aged 46 years or older</a:t>
            </a:r>
          </a:p>
          <a:p>
            <a:pPr marL="2722563" lvl="1" indent="-685800">
              <a:buFont typeface="Arial" panose="020B0604020202020204" pitchFamily="34" charset="0"/>
              <a:buChar char="•"/>
            </a:pPr>
            <a:r>
              <a:rPr lang="en-US" sz="4400" dirty="0"/>
              <a:t>38.5% aged 36 – 45 years</a:t>
            </a:r>
          </a:p>
          <a:p>
            <a:pPr marL="2722563" lvl="1" indent="-685800">
              <a:buFont typeface="Arial" panose="020B0604020202020204" pitchFamily="34" charset="0"/>
              <a:buChar char="•"/>
            </a:pPr>
            <a:r>
              <a:rPr lang="en-US" sz="4400" dirty="0"/>
              <a:t>15.4% aged 26 – 35 years</a:t>
            </a:r>
          </a:p>
          <a:p>
            <a:pPr lvl="1" indent="0"/>
            <a:endParaRPr lang="en-US" sz="4400" dirty="0"/>
          </a:p>
          <a:p>
            <a:pPr marL="685800" indent="-685800">
              <a:buFont typeface="Arial" panose="020B0604020202020204" pitchFamily="34" charset="0"/>
              <a:buChar char="•"/>
            </a:pPr>
            <a:r>
              <a:rPr lang="en-US" sz="4400" dirty="0"/>
              <a:t>53.9% had not previously used a sensory room</a:t>
            </a:r>
          </a:p>
          <a:p>
            <a:pPr marL="685800" indent="-685800">
              <a:buFont typeface="Arial" panose="020B0604020202020204" pitchFamily="34" charset="0"/>
              <a:buChar char="•"/>
            </a:pPr>
            <a:r>
              <a:rPr lang="en-US" sz="4400" dirty="0"/>
              <a:t>46.2 % had previously used a sensory room</a:t>
            </a:r>
          </a:p>
          <a:p>
            <a:pPr marL="685800" indent="-685800">
              <a:buFont typeface="Arial" panose="020B0604020202020204" pitchFamily="34" charset="0"/>
              <a:buChar char="•"/>
            </a:pPr>
            <a:endParaRPr lang="en-US" sz="4400" dirty="0"/>
          </a:p>
          <a:p>
            <a:pPr algn="ctr"/>
            <a:r>
              <a:rPr lang="en-US" sz="4400" dirty="0"/>
              <a:t>Pre-Survey Perspectives:</a:t>
            </a:r>
          </a:p>
          <a:p>
            <a:pPr algn="ctr"/>
            <a:r>
              <a:rPr lang="en-US" kern="100" dirty="0">
                <a:latin typeface="Calibri" panose="020F0502020204030204" pitchFamily="34" charset="0"/>
                <a:ea typeface="Calibri" panose="020F0502020204030204" pitchFamily="34" charset="0"/>
                <a:cs typeface="Times New Roman" panose="02020603050405020304" pitchFamily="18" charset="0"/>
              </a:rPr>
              <a:t>Respondents rated their comfortability and knowledge of using a sensory room on a 1 out of 10 scale. 1 being the least and 10 being the most</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ctr"/>
            <a:endParaRPr lang="en-US" sz="4400" dirty="0"/>
          </a:p>
          <a:p>
            <a:pPr marL="571500" indent="-571500" algn="ctr">
              <a:buFont typeface="Arial" panose="020B0604020202020204" pitchFamily="34" charset="0"/>
              <a:buChar char="•"/>
            </a:pPr>
            <a:endParaRPr lang="en-US" sz="4400" dirty="0"/>
          </a:p>
        </p:txBody>
      </p:sp>
      <p:sp>
        <p:nvSpPr>
          <p:cNvPr id="5" name="TextBox 4">
            <a:extLst>
              <a:ext uri="{FF2B5EF4-FFF2-40B4-BE49-F238E27FC236}">
                <a16:creationId xmlns:a16="http://schemas.microsoft.com/office/drawing/2014/main" id="{D5D99952-799F-9AF1-E49F-1D8F39C16364}"/>
              </a:ext>
            </a:extLst>
          </p:cNvPr>
          <p:cNvSpPr txBox="1"/>
          <p:nvPr/>
        </p:nvSpPr>
        <p:spPr>
          <a:xfrm>
            <a:off x="581025" y="20404138"/>
            <a:ext cx="14430375" cy="9510296"/>
          </a:xfrm>
          <a:prstGeom prst="rect">
            <a:avLst/>
          </a:prstGeom>
          <a:noFill/>
        </p:spPr>
        <p:txBody>
          <a:bodyPr wrap="square" rtlCol="0">
            <a:spAutoFit/>
          </a:bodyPr>
          <a:lstStyle/>
          <a:p>
            <a:pPr marL="571500" indent="-571500">
              <a:buFont typeface="Arial" panose="020B0604020202020204" pitchFamily="34" charset="0"/>
              <a:buChar char="•"/>
            </a:pPr>
            <a:r>
              <a:rPr lang="en-US" sz="3600" dirty="0">
                <a:latin typeface="+mn-lt"/>
              </a:rPr>
              <a:t>Project funded through a donation to Thorsby High School</a:t>
            </a:r>
          </a:p>
          <a:p>
            <a:pPr marL="571500" indent="-571500">
              <a:buFont typeface="Arial" panose="020B0604020202020204" pitchFamily="34" charset="0"/>
              <a:buChar char="•"/>
            </a:pPr>
            <a:r>
              <a:rPr lang="en-US" sz="3600" dirty="0">
                <a:latin typeface="+mn-lt"/>
              </a:rPr>
              <a:t>Collaboration between Chilton County special education director, Thorsby High School principal, special education teachers, and occupational therapy student </a:t>
            </a:r>
          </a:p>
          <a:p>
            <a:pPr marL="571500" indent="-571500">
              <a:buFont typeface="Arial" panose="020B0604020202020204" pitchFamily="34" charset="0"/>
              <a:buChar char="•"/>
            </a:pPr>
            <a:r>
              <a:rPr lang="en-US" sz="3600" dirty="0">
                <a:latin typeface="+mn-lt"/>
              </a:rPr>
              <a:t>Participants</a:t>
            </a:r>
          </a:p>
          <a:p>
            <a:pPr marL="2608263" lvl="1" indent="-571500">
              <a:buFont typeface="Arial" panose="020B0604020202020204" pitchFamily="34" charset="0"/>
              <a:buChar char="•"/>
            </a:pPr>
            <a:r>
              <a:rPr lang="en-US" sz="3600" dirty="0">
                <a:latin typeface="+mn-lt"/>
              </a:rPr>
              <a:t>Teachers at Thorsby High School (K-12)</a:t>
            </a:r>
          </a:p>
          <a:p>
            <a:pPr marL="571500" indent="-571500">
              <a:buFont typeface="Arial" panose="020B0604020202020204" pitchFamily="34" charset="0"/>
              <a:buChar char="•"/>
            </a:pPr>
            <a:r>
              <a:rPr lang="en-US" sz="3600" u="sng" dirty="0">
                <a:latin typeface="+mn-lt"/>
              </a:rPr>
              <a:t>Initial survey</a:t>
            </a:r>
          </a:p>
          <a:p>
            <a:pPr marL="2608263" lvl="1" indent="-571500">
              <a:buFont typeface="Arial" panose="020B0604020202020204" pitchFamily="34" charset="0"/>
              <a:buChar char="•"/>
            </a:pPr>
            <a:r>
              <a:rPr lang="en-US" sz="3600" dirty="0">
                <a:latin typeface="+mn-lt"/>
              </a:rPr>
              <a:t>Determine sensory room needs</a:t>
            </a:r>
          </a:p>
          <a:p>
            <a:pPr marL="2608263" lvl="1" indent="-571500">
              <a:buFont typeface="Arial" panose="020B0604020202020204" pitchFamily="34" charset="0"/>
              <a:buChar char="•"/>
            </a:pPr>
            <a:r>
              <a:rPr lang="en-US" sz="3600" dirty="0">
                <a:latin typeface="+mn-lt"/>
              </a:rPr>
              <a:t>Comfortability using a sensory room </a:t>
            </a:r>
          </a:p>
          <a:p>
            <a:pPr marL="2608263" lvl="1" indent="-571500">
              <a:buFont typeface="Arial" panose="020B0604020202020204" pitchFamily="34" charset="0"/>
              <a:buChar char="•"/>
            </a:pPr>
            <a:r>
              <a:rPr lang="en-US" sz="3600" dirty="0">
                <a:latin typeface="+mn-lt"/>
              </a:rPr>
              <a:t>Knowledge of a sensory room</a:t>
            </a:r>
            <a:r>
              <a:rPr lang="en-US" sz="3600" dirty="0">
                <a:effectLst/>
                <a:latin typeface="+mn-lt"/>
                <a:ea typeface="Calibri" panose="020F0502020204030204" pitchFamily="34" charset="0"/>
              </a:rPr>
              <a:t> </a:t>
            </a:r>
          </a:p>
          <a:p>
            <a:pPr marL="571500" indent="-571500">
              <a:buFont typeface="Arial" panose="020B0604020202020204" pitchFamily="34" charset="0"/>
              <a:buChar char="•"/>
            </a:pPr>
            <a:r>
              <a:rPr lang="en-US" sz="3600" dirty="0">
                <a:effectLst/>
                <a:latin typeface="+mn-lt"/>
                <a:ea typeface="Calibri" panose="020F0502020204030204" pitchFamily="34" charset="0"/>
              </a:rPr>
              <a:t>Once the sensory room </a:t>
            </a:r>
            <a:r>
              <a:rPr lang="en-US" sz="3600" dirty="0">
                <a:latin typeface="+mn-lt"/>
                <a:ea typeface="Calibri" panose="020F0502020204030204" pitchFamily="34" charset="0"/>
              </a:rPr>
              <a:t>was </a:t>
            </a:r>
            <a:r>
              <a:rPr lang="en-US" sz="3600" dirty="0">
                <a:effectLst/>
                <a:latin typeface="+mn-lt"/>
                <a:ea typeface="Calibri" panose="020F0502020204030204" pitchFamily="34" charset="0"/>
              </a:rPr>
              <a:t>completed, video modules were made and distributed to teachers to use as basic training on how to use the sensory room with children in the school. Once teachers watched the video modules, they completed a post-survey. </a:t>
            </a:r>
          </a:p>
          <a:p>
            <a:pPr marL="571500" indent="-571500">
              <a:buFont typeface="Arial" panose="020B0604020202020204" pitchFamily="34" charset="0"/>
              <a:buChar char="•"/>
            </a:pPr>
            <a:r>
              <a:rPr lang="en-US" sz="3600" u="sng" dirty="0">
                <a:latin typeface="+mn-lt"/>
                <a:ea typeface="Calibri" panose="020F0502020204030204" pitchFamily="34" charset="0"/>
              </a:rPr>
              <a:t>Post-Survey</a:t>
            </a:r>
          </a:p>
          <a:p>
            <a:pPr marL="2608263" lvl="1" indent="-571500">
              <a:buFont typeface="Arial" panose="020B0604020202020204" pitchFamily="34" charset="0"/>
              <a:buChar char="•"/>
            </a:pPr>
            <a:r>
              <a:rPr lang="en-US" sz="3600" dirty="0">
                <a:latin typeface="+mn-lt"/>
                <a:ea typeface="Calibri" panose="020F0502020204030204" pitchFamily="34" charset="0"/>
              </a:rPr>
              <a:t>E</a:t>
            </a:r>
            <a:r>
              <a:rPr lang="en-US" sz="3600" dirty="0">
                <a:effectLst/>
                <a:latin typeface="+mn-lt"/>
                <a:ea typeface="Calibri" panose="020F0502020204030204" pitchFamily="34" charset="0"/>
              </a:rPr>
              <a:t>valuate the effectiveness of the video modules. </a:t>
            </a:r>
          </a:p>
          <a:p>
            <a:pPr marL="2608263" lvl="1" indent="-571500">
              <a:buFont typeface="Arial" panose="020B0604020202020204" pitchFamily="34" charset="0"/>
              <a:buChar char="•"/>
            </a:pPr>
            <a:r>
              <a:rPr lang="en-US" sz="3600" dirty="0">
                <a:latin typeface="+mn-lt"/>
              </a:rPr>
              <a:t>Determine additional equipment needs</a:t>
            </a:r>
          </a:p>
        </p:txBody>
      </p:sp>
      <p:sp>
        <p:nvSpPr>
          <p:cNvPr id="6" name="TextBox 5">
            <a:extLst>
              <a:ext uri="{FF2B5EF4-FFF2-40B4-BE49-F238E27FC236}">
                <a16:creationId xmlns:a16="http://schemas.microsoft.com/office/drawing/2014/main" id="{DFAECD46-C598-D87E-16F9-31BC8550FB4A}"/>
              </a:ext>
            </a:extLst>
          </p:cNvPr>
          <p:cNvSpPr txBox="1"/>
          <p:nvPr/>
        </p:nvSpPr>
        <p:spPr>
          <a:xfrm>
            <a:off x="581025" y="8458200"/>
            <a:ext cx="13885863" cy="10002738"/>
          </a:xfrm>
          <a:prstGeom prst="rect">
            <a:avLst/>
          </a:prstGeom>
          <a:noFill/>
        </p:spPr>
        <p:txBody>
          <a:bodyPr wrap="square" rtlCol="0">
            <a:spAutoFit/>
          </a:bodyPr>
          <a:lstStyle/>
          <a:p>
            <a:pPr marL="571500" indent="-571500">
              <a:buFont typeface="Arial" panose="020B0604020202020204" pitchFamily="34" charset="0"/>
              <a:buChar char="•"/>
            </a:pPr>
            <a:r>
              <a:rPr lang="en-US" sz="4000" dirty="0"/>
              <a:t>Sensory processing disorders impact 5 to 16 percent of school-aged children.</a:t>
            </a:r>
          </a:p>
          <a:p>
            <a:pPr marL="571500" indent="-571500">
              <a:buFont typeface="Arial" panose="020B0604020202020204" pitchFamily="34" charset="0"/>
              <a:buChar char="•"/>
            </a:pPr>
            <a:r>
              <a:rPr lang="en-US" sz="4000" dirty="0"/>
              <a:t>The performance of a child in the classroom may suffer because of sensory challenges and increase negative behaviors. </a:t>
            </a:r>
          </a:p>
          <a:p>
            <a:pPr marL="571500" indent="-571500">
              <a:buFont typeface="Arial" panose="020B0604020202020204" pitchFamily="34" charset="0"/>
              <a:buChar char="•"/>
            </a:pPr>
            <a:r>
              <a:rPr lang="en-US" sz="4000" dirty="0"/>
              <a:t>Understanding the advantages of sensory rooms and how they can effect a child’s behavior in the classroom is important to help practitioners make treatment plans.</a:t>
            </a:r>
          </a:p>
          <a:p>
            <a:pPr marL="571500" indent="-571500">
              <a:buFont typeface="Arial" panose="020B0604020202020204" pitchFamily="34" charset="0"/>
              <a:buChar char="•"/>
            </a:pPr>
            <a:r>
              <a:rPr lang="en-US" sz="4000" dirty="0"/>
              <a:t>Previous research shows the most affected sensory areas are auditory, tactile, olfactory and visual. </a:t>
            </a:r>
          </a:p>
          <a:p>
            <a:pPr marL="571500" indent="-571500">
              <a:buFont typeface="Arial" panose="020B0604020202020204" pitchFamily="34" charset="0"/>
              <a:buChar char="•"/>
            </a:pPr>
            <a:r>
              <a:rPr lang="en-US" sz="4000" dirty="0"/>
              <a:t>Previous research shows positive effects after using a sensory room:</a:t>
            </a:r>
          </a:p>
          <a:p>
            <a:pPr marL="2608263" lvl="1" indent="-571500">
              <a:buFont typeface="Arial" panose="020B0604020202020204" pitchFamily="34" charset="0"/>
              <a:buChar char="•"/>
            </a:pPr>
            <a:r>
              <a:rPr lang="en-US" sz="4000" dirty="0"/>
              <a:t>Behavior benefits</a:t>
            </a:r>
          </a:p>
          <a:p>
            <a:pPr marL="2608263" lvl="1" indent="-571500">
              <a:buFont typeface="Arial" panose="020B0604020202020204" pitchFamily="34" charset="0"/>
              <a:buChar char="•"/>
            </a:pPr>
            <a:r>
              <a:rPr lang="en-US" sz="4000" dirty="0"/>
              <a:t>Increase attention</a:t>
            </a:r>
          </a:p>
          <a:p>
            <a:pPr marL="2608263" lvl="1" indent="-571500">
              <a:buFont typeface="Arial" panose="020B0604020202020204" pitchFamily="34" charset="0"/>
              <a:buChar char="•"/>
            </a:pPr>
            <a:r>
              <a:rPr lang="en-US" sz="4000" dirty="0"/>
              <a:t>Increase mood</a:t>
            </a:r>
          </a:p>
          <a:p>
            <a:pPr marL="571500" indent="-571500">
              <a:buFont typeface="Arial" panose="020B0604020202020204" pitchFamily="34" charset="0"/>
              <a:buChar char="•"/>
            </a:pPr>
            <a:endParaRPr lang="en-US" sz="4400" dirty="0"/>
          </a:p>
        </p:txBody>
      </p:sp>
      <p:sp>
        <p:nvSpPr>
          <p:cNvPr id="7" name="TextBox 6">
            <a:extLst>
              <a:ext uri="{FF2B5EF4-FFF2-40B4-BE49-F238E27FC236}">
                <a16:creationId xmlns:a16="http://schemas.microsoft.com/office/drawing/2014/main" id="{716DCE16-CAF8-6B0D-A3F0-692E3C257AD9}"/>
              </a:ext>
            </a:extLst>
          </p:cNvPr>
          <p:cNvSpPr txBox="1"/>
          <p:nvPr/>
        </p:nvSpPr>
        <p:spPr>
          <a:xfrm>
            <a:off x="29404468" y="24558198"/>
            <a:ext cx="14208125" cy="4093428"/>
          </a:xfrm>
          <a:prstGeom prst="rect">
            <a:avLst/>
          </a:prstGeom>
          <a:noFill/>
        </p:spPr>
        <p:txBody>
          <a:bodyPr wrap="square" rtlCol="0">
            <a:spAutoFit/>
          </a:bodyPr>
          <a:lstStyle/>
          <a:p>
            <a:pPr marL="457200" indent="-457200">
              <a:buFont typeface="Arial" panose="020B0604020202020204" pitchFamily="34" charset="0"/>
              <a:buChar char="•"/>
            </a:pP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Bunim, J. (2013). Breakthrough Study Reveals Biological Basis for Sensory Processing Disorders in Kids | UC San Francisco. https://</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www.ucsf.edu</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/news/2013/07/107316/breakthrough-study-reveals-biological-basis-sensory-processing-disorders-kids </a:t>
            </a:r>
          </a:p>
          <a:p>
            <a:pPr marL="457200" indent="-457200">
              <a:buFont typeface="Arial" panose="020B0604020202020204" pitchFamily="34" charset="0"/>
              <a:buChar char="•"/>
            </a:pP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Howe, F. E., &amp; Stagg, S. D. (2016). How Sensory Experiences Affect Adolescents with an Autistic Spectrum Condition within the Classroom. </a:t>
            </a:r>
            <a:r>
              <a:rPr lang="en-US" sz="24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Journal of Autism and Developmental Disorders</a:t>
            </a: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46</a:t>
            </a: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 1656–1668. </a:t>
            </a:r>
            <a:r>
              <a:rPr lang="en-US" sz="2400" u="sng"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hlinkClick r:id="rId3"/>
              </a:rPr>
              <a:t>https://doi.org/10.1007/s10803-015-2693-1</a:t>
            </a:r>
            <a:endPar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Unwin, K. L., Powell, G., &amp; Jones, C. R. (2021). A sequential mixed-methods approach to exploring the experiences of practitioners who have worked in multi-sensory environments with autistic children. </a:t>
            </a:r>
            <a:r>
              <a:rPr lang="en-US" sz="24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Research in Developmental Disabilities</a:t>
            </a: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118</a:t>
            </a: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1-12. https://</a:t>
            </a:r>
            <a:r>
              <a:rPr lang="en-US" sz="24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doi.org</a:t>
            </a: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/10.1016/j.ridd.2021.104061</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sz="4400" dirty="0"/>
          </a:p>
        </p:txBody>
      </p:sp>
      <p:sp>
        <p:nvSpPr>
          <p:cNvPr id="8" name="TextBox 7">
            <a:extLst>
              <a:ext uri="{FF2B5EF4-FFF2-40B4-BE49-F238E27FC236}">
                <a16:creationId xmlns:a16="http://schemas.microsoft.com/office/drawing/2014/main" id="{63CD5304-52D2-4F9A-2205-97F333020C47}"/>
              </a:ext>
            </a:extLst>
          </p:cNvPr>
          <p:cNvSpPr txBox="1"/>
          <p:nvPr/>
        </p:nvSpPr>
        <p:spPr>
          <a:xfrm>
            <a:off x="29565600" y="29268968"/>
            <a:ext cx="13885863" cy="646331"/>
          </a:xfrm>
          <a:prstGeom prst="rect">
            <a:avLst/>
          </a:prstGeom>
          <a:noFill/>
        </p:spPr>
        <p:txBody>
          <a:bodyPr wrap="square" rtlCol="0">
            <a:spAutoFit/>
          </a:bodyPr>
          <a:lstStyle/>
          <a:p>
            <a:r>
              <a:rPr lang="en-US" sz="3600" dirty="0"/>
              <a:t>Contact Info: Hannah Higgins: </a:t>
            </a:r>
            <a:r>
              <a:rPr lang="en-US" sz="3600" dirty="0" err="1"/>
              <a:t>wilsonhl@uab.edu</a:t>
            </a:r>
            <a:endParaRPr lang="en-US" sz="3600" dirty="0"/>
          </a:p>
        </p:txBody>
      </p:sp>
      <p:sp>
        <p:nvSpPr>
          <p:cNvPr id="10" name="TextBox 9">
            <a:extLst>
              <a:ext uri="{FF2B5EF4-FFF2-40B4-BE49-F238E27FC236}">
                <a16:creationId xmlns:a16="http://schemas.microsoft.com/office/drawing/2014/main" id="{23BF5708-4B8B-AF1E-C8DE-35ADBB60753B}"/>
              </a:ext>
            </a:extLst>
          </p:cNvPr>
          <p:cNvSpPr txBox="1"/>
          <p:nvPr/>
        </p:nvSpPr>
        <p:spPr>
          <a:xfrm>
            <a:off x="29565600" y="17665908"/>
            <a:ext cx="13563600" cy="5016758"/>
          </a:xfrm>
          <a:prstGeom prst="rect">
            <a:avLst/>
          </a:prstGeom>
          <a:noFill/>
        </p:spPr>
        <p:txBody>
          <a:bodyPr wrap="square" rtlCol="0">
            <a:spAutoFit/>
          </a:bodyPr>
          <a:lstStyle/>
          <a:p>
            <a:r>
              <a:rPr lang="en-US" sz="3200" b="1" u="sng" dirty="0"/>
              <a:t>IMPLICATIONS:</a:t>
            </a:r>
          </a:p>
          <a:p>
            <a:pPr marL="571500" indent="-571500">
              <a:buFont typeface="Arial" panose="020B0604020202020204" pitchFamily="34" charset="0"/>
              <a:buChar char="•"/>
            </a:pPr>
            <a:r>
              <a:rPr lang="en-US" sz="3200" dirty="0"/>
              <a:t>OT practitioners to enhance the knowledge of school faculty on use of sensory rooms. </a:t>
            </a:r>
          </a:p>
          <a:p>
            <a:pPr marL="571500" indent="-571500">
              <a:buFont typeface="Arial" panose="020B0604020202020204" pitchFamily="34" charset="0"/>
              <a:buChar char="•"/>
            </a:pPr>
            <a:r>
              <a:rPr lang="en-US" sz="3200" dirty="0"/>
              <a:t>Data supports use of video modules to educate school faculty on sensory rooms. </a:t>
            </a:r>
          </a:p>
          <a:p>
            <a:r>
              <a:rPr lang="en-US" sz="3200" b="1" u="sng" dirty="0"/>
              <a:t>FUTURE RESEARCH</a:t>
            </a:r>
            <a:r>
              <a:rPr lang="en-US" sz="3200" b="1" dirty="0"/>
              <a:t>:</a:t>
            </a:r>
          </a:p>
          <a:p>
            <a:pPr marL="571500" indent="-571500">
              <a:buFont typeface="Arial" panose="020B0604020202020204" pitchFamily="34" charset="0"/>
              <a:buChar char="•"/>
            </a:pPr>
            <a:r>
              <a:rPr lang="en-US" sz="3200" dirty="0"/>
              <a:t>Survey at faculty meeting to allow for questions</a:t>
            </a:r>
          </a:p>
          <a:p>
            <a:pPr marL="571500" indent="-571500">
              <a:buFont typeface="Arial" panose="020B0604020202020204" pitchFamily="34" charset="0"/>
              <a:buChar char="•"/>
            </a:pPr>
            <a:r>
              <a:rPr lang="en-US" sz="3200" dirty="0"/>
              <a:t>Incorporating more schools</a:t>
            </a:r>
          </a:p>
          <a:p>
            <a:pPr marL="571500" indent="-571500">
              <a:buFont typeface="Arial" panose="020B0604020202020204" pitchFamily="34" charset="0"/>
              <a:buChar char="•"/>
            </a:pPr>
            <a:r>
              <a:rPr lang="en-US" sz="3200" dirty="0"/>
              <a:t>Create on standard sensory room equipment </a:t>
            </a:r>
          </a:p>
          <a:p>
            <a:pPr marL="571500" indent="-571500">
              <a:buFont typeface="Arial" panose="020B0604020202020204" pitchFamily="34" charset="0"/>
              <a:buChar char="•"/>
            </a:pPr>
            <a:r>
              <a:rPr lang="en-US" sz="3200" dirty="0"/>
              <a:t>Create video modules with other healthcare professions</a:t>
            </a:r>
          </a:p>
        </p:txBody>
      </p:sp>
      <p:sp>
        <p:nvSpPr>
          <p:cNvPr id="11" name="TextBox 10">
            <a:extLst>
              <a:ext uri="{FF2B5EF4-FFF2-40B4-BE49-F238E27FC236}">
                <a16:creationId xmlns:a16="http://schemas.microsoft.com/office/drawing/2014/main" id="{A3D01A7A-959C-0FEA-FC53-61BAF3365259}"/>
              </a:ext>
            </a:extLst>
          </p:cNvPr>
          <p:cNvSpPr txBox="1"/>
          <p:nvPr/>
        </p:nvSpPr>
        <p:spPr>
          <a:xfrm>
            <a:off x="29424311" y="13445399"/>
            <a:ext cx="13885863" cy="2954655"/>
          </a:xfrm>
          <a:prstGeom prst="rect">
            <a:avLst/>
          </a:prstGeom>
          <a:noFill/>
        </p:spPr>
        <p:txBody>
          <a:bodyPr wrap="square" rtlCol="0">
            <a:spAutoFit/>
          </a:bodyPr>
          <a:lstStyle/>
          <a:p>
            <a:r>
              <a:rPr lang="en-US" sz="3000" b="1" u="sng" dirty="0"/>
              <a:t>LIMITATIONS:</a:t>
            </a:r>
            <a:endParaRPr lang="en-US" sz="3000" dirty="0"/>
          </a:p>
          <a:p>
            <a:pPr marL="571500" indent="-571500">
              <a:buFont typeface="Arial" panose="020B0604020202020204" pitchFamily="34" charset="0"/>
              <a:buChar char="•"/>
            </a:pPr>
            <a:r>
              <a:rPr lang="en-US" sz="3000" dirty="0"/>
              <a:t>Small sample size</a:t>
            </a:r>
          </a:p>
          <a:p>
            <a:pPr marL="571500" indent="-571500">
              <a:buFont typeface="Arial" panose="020B0604020202020204" pitchFamily="34" charset="0"/>
              <a:buChar char="•"/>
            </a:pPr>
            <a:r>
              <a:rPr lang="en-US" sz="3000" dirty="0"/>
              <a:t>Limited budget for purchasing equipment</a:t>
            </a:r>
          </a:p>
          <a:p>
            <a:pPr marL="571500" indent="-571500">
              <a:buFont typeface="Arial" panose="020B0604020202020204" pitchFamily="34" charset="0"/>
              <a:buChar char="•"/>
            </a:pPr>
            <a:r>
              <a:rPr lang="en-US" sz="3000" dirty="0"/>
              <a:t>Small room space</a:t>
            </a:r>
          </a:p>
          <a:p>
            <a:pPr marL="571500" indent="-571500">
              <a:buFont typeface="Arial" panose="020B0604020202020204" pitchFamily="34" charset="0"/>
              <a:buChar char="•"/>
            </a:pPr>
            <a:r>
              <a:rPr lang="en-US" sz="3000" dirty="0"/>
              <a:t>Location of sensory room</a:t>
            </a:r>
          </a:p>
          <a:p>
            <a:pPr marL="571500" indent="-571500">
              <a:buFont typeface="Arial" panose="020B0604020202020204" pitchFamily="34" charset="0"/>
              <a:buChar char="•"/>
            </a:pPr>
            <a:endParaRPr lang="en-US" sz="3600" dirty="0"/>
          </a:p>
        </p:txBody>
      </p:sp>
      <p:sp>
        <p:nvSpPr>
          <p:cNvPr id="12" name="TextBox 11">
            <a:extLst>
              <a:ext uri="{FF2B5EF4-FFF2-40B4-BE49-F238E27FC236}">
                <a16:creationId xmlns:a16="http://schemas.microsoft.com/office/drawing/2014/main" id="{D2C7EFD6-542C-A05A-2850-5279FA4361A5}"/>
              </a:ext>
            </a:extLst>
          </p:cNvPr>
          <p:cNvSpPr txBox="1"/>
          <p:nvPr/>
        </p:nvSpPr>
        <p:spPr>
          <a:xfrm>
            <a:off x="29565600" y="7989888"/>
            <a:ext cx="14567464" cy="5724644"/>
          </a:xfrm>
          <a:prstGeom prst="rect">
            <a:avLst/>
          </a:prstGeom>
          <a:noFill/>
        </p:spPr>
        <p:txBody>
          <a:bodyPr wrap="square" rtlCol="0">
            <a:spAutoFit/>
          </a:bodyPr>
          <a:lstStyle/>
          <a:p>
            <a:r>
              <a:rPr lang="en-US" sz="3000" b="1" u="sng" dirty="0"/>
              <a:t>SURVEY RESPONSES</a:t>
            </a:r>
          </a:p>
          <a:p>
            <a:r>
              <a:rPr lang="en-US" sz="3000" b="1" u="sng" dirty="0"/>
              <a:t>Pre- survey</a:t>
            </a:r>
          </a:p>
          <a:p>
            <a:pPr marL="571500" indent="-571500">
              <a:buFont typeface="Arial" panose="020B0604020202020204" pitchFamily="34" charset="0"/>
              <a:buChar char="•"/>
            </a:pPr>
            <a:r>
              <a:rPr lang="en-US" sz="3000" dirty="0"/>
              <a:t>Common diagnoses: Autism Spectrum Disorder, Specific Learning Disability, Attention deficit hyperactivity disorder (ADHD), developmental delay, Specific language disorder</a:t>
            </a:r>
          </a:p>
          <a:p>
            <a:pPr marL="571500" indent="-571500">
              <a:buFont typeface="Arial" panose="020B0604020202020204" pitchFamily="34" charset="0"/>
              <a:buChar char="•"/>
            </a:pPr>
            <a:r>
              <a:rPr lang="en-US" sz="3000" dirty="0"/>
              <a:t>Equipment needs: swing, LED lights, bean bag, sound machine, rug/floor tiles, and bubble tubes</a:t>
            </a:r>
          </a:p>
          <a:p>
            <a:r>
              <a:rPr lang="en-US" sz="3000" b="1" u="sng" dirty="0"/>
              <a:t>Post-Survey</a:t>
            </a:r>
          </a:p>
          <a:p>
            <a:pPr marL="571500" indent="-571500">
              <a:buFont typeface="Arial" panose="020B0604020202020204" pitchFamily="34" charset="0"/>
              <a:buChar char="•"/>
            </a:pPr>
            <a:r>
              <a:rPr lang="en-US" sz="3000" dirty="0"/>
              <a:t>Most respondents reported feeling extremely comfortable after completing video modules</a:t>
            </a:r>
          </a:p>
          <a:p>
            <a:pPr marL="571500" indent="-571500">
              <a:buFont typeface="Arial" panose="020B0604020202020204" pitchFamily="34" charset="0"/>
              <a:buChar char="•"/>
            </a:pPr>
            <a:r>
              <a:rPr lang="en-US" sz="3000" dirty="0"/>
              <a:t>Most respondents reported that the video modules were extremely helpful</a:t>
            </a:r>
          </a:p>
          <a:p>
            <a:pPr marL="571500" indent="-571500">
              <a:buFont typeface="Arial" panose="020B0604020202020204" pitchFamily="34" charset="0"/>
              <a:buChar char="•"/>
            </a:pPr>
            <a:endParaRPr lang="en-US" sz="3600" b="1" u="sng" dirty="0"/>
          </a:p>
        </p:txBody>
      </p:sp>
      <p:graphicFrame>
        <p:nvGraphicFramePr>
          <p:cNvPr id="14" name="Chart 13">
            <a:extLst>
              <a:ext uri="{FF2B5EF4-FFF2-40B4-BE49-F238E27FC236}">
                <a16:creationId xmlns:a16="http://schemas.microsoft.com/office/drawing/2014/main" id="{787E8412-837A-2532-DCD6-9DA180D93AD0}"/>
              </a:ext>
            </a:extLst>
          </p:cNvPr>
          <p:cNvGraphicFramePr/>
          <p:nvPr>
            <p:extLst>
              <p:ext uri="{D42A27DB-BD31-4B8C-83A1-F6EECF244321}">
                <p14:modId xmlns:p14="http://schemas.microsoft.com/office/powerpoint/2010/main" val="555701841"/>
              </p:ext>
            </p:extLst>
          </p:nvPr>
        </p:nvGraphicFramePr>
        <p:xfrm>
          <a:off x="15822811" y="16459200"/>
          <a:ext cx="12386865" cy="5374276"/>
        </p:xfrm>
        <a:graphic>
          <a:graphicData uri="http://schemas.openxmlformats.org/drawingml/2006/chart">
            <c:chart xmlns:c="http://schemas.openxmlformats.org/drawingml/2006/chart" xmlns:r="http://schemas.openxmlformats.org/officeDocument/2006/relationships" r:id="rId4"/>
          </a:graphicData>
        </a:graphic>
      </p:graphicFrame>
      <p:sp>
        <p:nvSpPr>
          <p:cNvPr id="21" name="TextBox 20">
            <a:extLst>
              <a:ext uri="{FF2B5EF4-FFF2-40B4-BE49-F238E27FC236}">
                <a16:creationId xmlns:a16="http://schemas.microsoft.com/office/drawing/2014/main" id="{6C428276-33C2-2426-6BE0-23B369D8C21C}"/>
              </a:ext>
            </a:extLst>
          </p:cNvPr>
          <p:cNvSpPr txBox="1"/>
          <p:nvPr/>
        </p:nvSpPr>
        <p:spPr>
          <a:xfrm>
            <a:off x="16078200" y="24169402"/>
            <a:ext cx="12420600" cy="5755422"/>
          </a:xfrm>
          <a:prstGeom prst="rect">
            <a:avLst/>
          </a:prstGeom>
          <a:noFill/>
        </p:spPr>
        <p:txBody>
          <a:bodyPr wrap="square" rtlCol="0">
            <a:spAutoFit/>
          </a:bodyPr>
          <a:lstStyle/>
          <a:p>
            <a:pPr algn="ctr"/>
            <a:r>
              <a:rPr lang="en-US" sz="4000" dirty="0"/>
              <a:t>Post-Survey</a:t>
            </a:r>
          </a:p>
          <a:p>
            <a:pPr marL="571500" indent="-571500" algn="ctr">
              <a:buFont typeface="Arial" panose="020B0604020202020204" pitchFamily="34" charset="0"/>
              <a:buChar char="•"/>
            </a:pPr>
            <a:r>
              <a:rPr lang="en-US" sz="4000" dirty="0"/>
              <a:t>11 teachers completed</a:t>
            </a:r>
          </a:p>
          <a:p>
            <a:pPr marL="571500" indent="-571500" algn="ctr">
              <a:buFont typeface="Arial" panose="020B0604020202020204" pitchFamily="34" charset="0"/>
              <a:buChar char="•"/>
            </a:pPr>
            <a:r>
              <a:rPr lang="en-US" sz="4000" dirty="0"/>
              <a:t>54.55% reported feeling extremely comfortable</a:t>
            </a:r>
          </a:p>
          <a:p>
            <a:pPr marL="571500" indent="-571500" algn="ctr">
              <a:buFont typeface="Arial" panose="020B0604020202020204" pitchFamily="34" charset="0"/>
              <a:buChar char="•"/>
            </a:pPr>
            <a:r>
              <a:rPr lang="en-US" sz="4000" dirty="0"/>
              <a:t>36.36% reported feeling most comfortable</a:t>
            </a:r>
          </a:p>
          <a:p>
            <a:pPr marL="571500" indent="-571500" algn="ctr">
              <a:buFont typeface="Arial" panose="020B0604020202020204" pitchFamily="34" charset="0"/>
              <a:buChar char="•"/>
            </a:pPr>
            <a:r>
              <a:rPr lang="en-US" sz="4000" dirty="0"/>
              <a:t>9.10% reported feeling very comfortable</a:t>
            </a:r>
          </a:p>
          <a:p>
            <a:pPr marL="571500" indent="-571500" algn="ctr">
              <a:buFont typeface="Arial" panose="020B0604020202020204" pitchFamily="34" charset="0"/>
              <a:buChar char="•"/>
            </a:pPr>
            <a:r>
              <a:rPr lang="en-US" sz="4000" dirty="0"/>
              <a:t>81.22% reported the videos were extremely helpful</a:t>
            </a:r>
          </a:p>
          <a:p>
            <a:pPr marL="571500" indent="-571500" algn="ctr">
              <a:buFont typeface="Arial" panose="020B0604020202020204" pitchFamily="34" charset="0"/>
              <a:buChar char="•"/>
            </a:pPr>
            <a:r>
              <a:rPr lang="en-US" sz="4000" dirty="0"/>
              <a:t>18.18% reported the videos were most helpful</a:t>
            </a:r>
          </a:p>
          <a:p>
            <a:pPr algn="ctr"/>
            <a:r>
              <a:rPr lang="en-US" sz="2400" kern="100" dirty="0">
                <a:effectLst/>
                <a:latin typeface="Times New Roman" panose="02020603050405020304" pitchFamily="18" charset="0"/>
                <a:ea typeface="Calibri" panose="020F0502020204030204" pitchFamily="34" charset="0"/>
                <a:cs typeface="Times New Roman" panose="02020603050405020304" pitchFamily="18" charset="0"/>
              </a:rPr>
              <a:t>All respondents reported that there was no additional equipment needed for the sensory room and no additional information needed to know about sensory rooms. </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algn="ctr"/>
            <a:endParaRPr lang="en-US" sz="4000" dirty="0"/>
          </a:p>
        </p:txBody>
      </p:sp>
      <p:sp>
        <p:nvSpPr>
          <p:cNvPr id="22" name="TextBox 21">
            <a:extLst>
              <a:ext uri="{FF2B5EF4-FFF2-40B4-BE49-F238E27FC236}">
                <a16:creationId xmlns:a16="http://schemas.microsoft.com/office/drawing/2014/main" id="{F45CAB54-1357-C750-BA47-0C434B406799}"/>
              </a:ext>
            </a:extLst>
          </p:cNvPr>
          <p:cNvSpPr txBox="1"/>
          <p:nvPr/>
        </p:nvSpPr>
        <p:spPr>
          <a:xfrm>
            <a:off x="16078200" y="22250400"/>
            <a:ext cx="12131476" cy="1015663"/>
          </a:xfrm>
          <a:prstGeom prst="rect">
            <a:avLst/>
          </a:prstGeom>
          <a:noFill/>
        </p:spPr>
        <p:txBody>
          <a:bodyPr wrap="square" rtlCol="0">
            <a:spAutoFit/>
          </a:bodyPr>
          <a:lstStyle/>
          <a:p>
            <a:r>
              <a:rPr lang="en-US" sz="2000" dirty="0"/>
              <a:t>This information was used to ‘build” and implement a sensory room. Video modules were then created </a:t>
            </a:r>
            <a:r>
              <a:rPr lang="en-US" sz="2000" dirty="0">
                <a:effectLst/>
                <a:latin typeface="Times New Roman" panose="02020603050405020304" pitchFamily="18" charset="0"/>
                <a:ea typeface="Calibri" panose="020F0502020204030204" pitchFamily="34" charset="0"/>
              </a:rPr>
              <a:t>to provide training on how to appropriately use the sensory room. After completion of the video modules, participants were then asked to complete a post-survey on the effectiveness of the video modules. </a:t>
            </a:r>
            <a:endParaRPr lang="en-US" sz="2000" dirty="0"/>
          </a:p>
        </p:txBody>
      </p:sp>
    </p:spTree>
  </p:cSld>
  <p:clrMapOvr>
    <a:masterClrMapping/>
  </p:clrMapOvr>
</p:sld>
</file>

<file path=ppt/theme/theme1.xml><?xml version="1.0" encoding="utf-8"?>
<a:theme xmlns:a="http://schemas.openxmlformats.org/drawingml/2006/main" name="Watermar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10102</TotalTime>
  <Words>770</Words>
  <Application>Microsoft Macintosh PowerPoint</Application>
  <PresentationFormat>Custom</PresentationFormat>
  <Paragraphs>74</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Watermark</vt:lpstr>
      <vt:lpstr>The Influence of a Sensory Room on School-Aged Children’s Focus, Mental Health, and Engagement in the Classroom  Hannah Higgins, OTS; K. Megan Carpenter, OTD, OTR/L Department of Occupational Therapy  |  University of Alabama at Birmingham Michelle Coppedge, M.ED|  Thorsby High School</vt:lpstr>
    </vt:vector>
  </TitlesOfParts>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Templates</dc:title>
  <dc:subject>The University of Alabama at Birmingham</dc:subject>
  <dc:creator>UAB Public Relations &amp; Marketing</dc:creator>
  <cp:lastModifiedBy>Higgins, Hannah Lillie</cp:lastModifiedBy>
  <cp:revision>211</cp:revision>
  <dcterms:created xsi:type="dcterms:W3CDTF">2012-03-16T13:05:22Z</dcterms:created>
  <dcterms:modified xsi:type="dcterms:W3CDTF">2023-12-01T00:24:51Z</dcterms:modified>
</cp:coreProperties>
</file>