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48"/>
    <p:restoredTop sz="94692"/>
  </p:normalViewPr>
  <p:slideViewPr>
    <p:cSldViewPr snapToObjects="1" showGuides="1">
      <p:cViewPr>
        <p:scale>
          <a:sx n="81" d="100"/>
          <a:sy n="81" d="100"/>
        </p:scale>
        <p:origin x="-4560" y="-795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Comfortability</c:v>
                </c:pt>
              </c:strCache>
            </c:strRef>
          </c:tx>
          <c:spPr>
            <a:solidFill>
              <a:schemeClr val="accent1"/>
            </a:solidFill>
            <a:ln>
              <a:noFill/>
            </a:ln>
            <a:effectLst/>
          </c:spPr>
          <c:invertIfNegative val="0"/>
          <c:cat>
            <c:numRef>
              <c:f>Sheet1!$A$2:$A$9</c:f>
              <c:numCache>
                <c:formatCode>General</c:formatCode>
                <c:ptCount val="8"/>
                <c:pt idx="0">
                  <c:v>1</c:v>
                </c:pt>
                <c:pt idx="1">
                  <c:v>2</c:v>
                </c:pt>
                <c:pt idx="2">
                  <c:v>3</c:v>
                </c:pt>
                <c:pt idx="3">
                  <c:v>4</c:v>
                </c:pt>
                <c:pt idx="4">
                  <c:v>5</c:v>
                </c:pt>
                <c:pt idx="5">
                  <c:v>8</c:v>
                </c:pt>
                <c:pt idx="6">
                  <c:v>9</c:v>
                </c:pt>
                <c:pt idx="7">
                  <c:v>10</c:v>
                </c:pt>
              </c:numCache>
            </c:numRef>
          </c:cat>
          <c:val>
            <c:numRef>
              <c:f>Sheet1!$B$2:$B$9</c:f>
              <c:numCache>
                <c:formatCode>General</c:formatCode>
                <c:ptCount val="8"/>
                <c:pt idx="0">
                  <c:v>0.23080000000000001</c:v>
                </c:pt>
                <c:pt idx="1">
                  <c:v>7.6899999999999996E-2</c:v>
                </c:pt>
                <c:pt idx="2">
                  <c:v>0.15379999999999999</c:v>
                </c:pt>
                <c:pt idx="3">
                  <c:v>7.6899999999999996E-2</c:v>
                </c:pt>
                <c:pt idx="4">
                  <c:v>7.6899999999999996E-2</c:v>
                </c:pt>
                <c:pt idx="6">
                  <c:v>7.6899999999999996E-2</c:v>
                </c:pt>
                <c:pt idx="7">
                  <c:v>0.30769999999999997</c:v>
                </c:pt>
              </c:numCache>
            </c:numRef>
          </c:val>
          <c:extLst>
            <c:ext xmlns:c16="http://schemas.microsoft.com/office/drawing/2014/chart" uri="{C3380CC4-5D6E-409C-BE32-E72D297353CC}">
              <c16:uniqueId val="{00000000-5E84-534B-879E-6B78548B18FF}"/>
            </c:ext>
          </c:extLst>
        </c:ser>
        <c:ser>
          <c:idx val="1"/>
          <c:order val="1"/>
          <c:tx>
            <c:strRef>
              <c:f>Sheet1!$C$1</c:f>
              <c:strCache>
                <c:ptCount val="1"/>
                <c:pt idx="0">
                  <c:v>Knowledge</c:v>
                </c:pt>
              </c:strCache>
            </c:strRef>
          </c:tx>
          <c:spPr>
            <a:solidFill>
              <a:schemeClr val="accent2"/>
            </a:solidFill>
            <a:ln>
              <a:noFill/>
            </a:ln>
            <a:effectLst/>
          </c:spPr>
          <c:invertIfNegative val="0"/>
          <c:cat>
            <c:numRef>
              <c:f>Sheet1!$A$2:$A$9</c:f>
              <c:numCache>
                <c:formatCode>General</c:formatCode>
                <c:ptCount val="8"/>
                <c:pt idx="0">
                  <c:v>1</c:v>
                </c:pt>
                <c:pt idx="1">
                  <c:v>2</c:v>
                </c:pt>
                <c:pt idx="2">
                  <c:v>3</c:v>
                </c:pt>
                <c:pt idx="3">
                  <c:v>4</c:v>
                </c:pt>
                <c:pt idx="4">
                  <c:v>5</c:v>
                </c:pt>
                <c:pt idx="5">
                  <c:v>8</c:v>
                </c:pt>
                <c:pt idx="6">
                  <c:v>9</c:v>
                </c:pt>
                <c:pt idx="7">
                  <c:v>10</c:v>
                </c:pt>
              </c:numCache>
            </c:numRef>
          </c:cat>
          <c:val>
            <c:numRef>
              <c:f>Sheet1!$C$2:$C$9</c:f>
              <c:numCache>
                <c:formatCode>General</c:formatCode>
                <c:ptCount val="8"/>
                <c:pt idx="0">
                  <c:v>0.308</c:v>
                </c:pt>
                <c:pt idx="3">
                  <c:v>0.15379999999999999</c:v>
                </c:pt>
                <c:pt idx="4">
                  <c:v>0.15379999999999999</c:v>
                </c:pt>
                <c:pt idx="5">
                  <c:v>7.6899999999999996E-2</c:v>
                </c:pt>
                <c:pt idx="7">
                  <c:v>0.30769999999999997</c:v>
                </c:pt>
              </c:numCache>
            </c:numRef>
          </c:val>
          <c:extLst>
            <c:ext xmlns:c16="http://schemas.microsoft.com/office/drawing/2014/chart" uri="{C3380CC4-5D6E-409C-BE32-E72D297353CC}">
              <c16:uniqueId val="{00000001-5E84-534B-879E-6B78548B18FF}"/>
            </c:ext>
          </c:extLst>
        </c:ser>
        <c:dLbls>
          <c:showLegendKey val="0"/>
          <c:showVal val="0"/>
          <c:showCatName val="0"/>
          <c:showSerName val="0"/>
          <c:showPercent val="0"/>
          <c:showBubbleSize val="0"/>
        </c:dLbls>
        <c:gapWidth val="150"/>
        <c:axId val="1637864704"/>
        <c:axId val="1890546736"/>
      </c:barChart>
      <c:catAx>
        <c:axId val="163786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546736"/>
        <c:crosses val="autoZero"/>
        <c:auto val="1"/>
        <c:lblAlgn val="ctr"/>
        <c:lblOffset val="100"/>
        <c:noMultiLvlLbl val="0"/>
      </c:catAx>
      <c:valAx>
        <c:axId val="1890546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864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11/30/23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7/s10803-015-2693-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4992686"/>
          </a:xfrm>
        </p:spPr>
        <p:txBody>
          <a:bodyPr/>
          <a:lstStyle/>
          <a:p>
            <a:pPr algn="ctr"/>
            <a:r>
              <a:rPr lang="en-US" sz="8800" dirty="0">
                <a:effectLst/>
                <a:latin typeface="Arial" panose="020B0604020202020204" pitchFamily="34" charset="0"/>
                <a:ea typeface="Calibri" panose="020F0502020204030204" pitchFamily="34" charset="0"/>
                <a:cs typeface="Arial" panose="020B0604020202020204" pitchFamily="34" charset="0"/>
              </a:rPr>
              <a:t>The Influence of a Sensory Room on School-Aged Children’s Focus, Mental Health, and Engagement in the Classroom</a:t>
            </a:r>
            <a:r>
              <a:rPr lang="en-US" sz="8800" dirty="0">
                <a:effectLst/>
                <a:latin typeface="Arial" panose="020B0604020202020204" pitchFamily="34" charset="0"/>
                <a:cs typeface="Arial" panose="020B0604020202020204" pitchFamily="34" charset="0"/>
              </a:rPr>
              <a:t> </a:t>
            </a:r>
            <a:br>
              <a:rPr lang="en-US" altLang="en-US" sz="88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Hannah Higgins, OTS; K. Megan Carpenter, OTD, OTR/L</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Michelle Coppedge, M.ED|  Thorsby High School</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a:t>
            </a:r>
          </a:p>
        </p:txBody>
      </p:sp>
      <p:sp>
        <p:nvSpPr>
          <p:cNvPr id="17" name="Rectangle 16">
            <a:extLst>
              <a:ext uri="{FF2B5EF4-FFF2-40B4-BE49-F238E27FC236}">
                <a16:creationId xmlns:a16="http://schemas.microsoft.com/office/drawing/2014/main" id="{7050EB1D-3AB3-0F56-BA7D-BAC9C9557480}"/>
              </a:ext>
            </a:extLst>
          </p:cNvPr>
          <p:cNvSpPr/>
          <p:nvPr/>
        </p:nvSpPr>
        <p:spPr>
          <a:xfrm>
            <a:off x="29489399" y="22840065"/>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8005988"/>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589231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4" name="TextBox 3">
            <a:extLst>
              <a:ext uri="{FF2B5EF4-FFF2-40B4-BE49-F238E27FC236}">
                <a16:creationId xmlns:a16="http://schemas.microsoft.com/office/drawing/2014/main" id="{36242670-D356-CD87-78E1-D89B03F33F4E}"/>
              </a:ext>
            </a:extLst>
          </p:cNvPr>
          <p:cNvSpPr txBox="1"/>
          <p:nvPr/>
        </p:nvSpPr>
        <p:spPr>
          <a:xfrm>
            <a:off x="15002668" y="8126253"/>
            <a:ext cx="13885863" cy="9848850"/>
          </a:xfrm>
          <a:prstGeom prst="rect">
            <a:avLst/>
          </a:prstGeom>
          <a:noFill/>
        </p:spPr>
        <p:txBody>
          <a:bodyPr wrap="square" rtlCol="0">
            <a:spAutoFit/>
          </a:bodyPr>
          <a:lstStyle/>
          <a:p>
            <a:pPr algn="ctr"/>
            <a:r>
              <a:rPr lang="en-US" sz="4400" dirty="0"/>
              <a:t>PARTICIPANTS:</a:t>
            </a:r>
          </a:p>
          <a:p>
            <a:pPr marL="685800" indent="-685800" algn="ctr">
              <a:buFont typeface="Arial" panose="020B0604020202020204" pitchFamily="34" charset="0"/>
              <a:buChar char="•"/>
            </a:pPr>
            <a:r>
              <a:rPr lang="en-US" sz="4400" dirty="0"/>
              <a:t>92% Female</a:t>
            </a:r>
          </a:p>
          <a:p>
            <a:pPr marL="685800" indent="-685800" algn="ctr">
              <a:buFont typeface="Arial" panose="020B0604020202020204" pitchFamily="34" charset="0"/>
              <a:buChar char="•"/>
            </a:pPr>
            <a:r>
              <a:rPr lang="en-US" sz="4400" dirty="0"/>
              <a:t>8% Male</a:t>
            </a:r>
          </a:p>
          <a:p>
            <a:pPr algn="ctr"/>
            <a:endParaRPr lang="en-US" sz="4400" dirty="0"/>
          </a:p>
          <a:p>
            <a:pPr marL="2722563" lvl="1" indent="-685800">
              <a:buFont typeface="Arial" panose="020B0604020202020204" pitchFamily="34" charset="0"/>
              <a:buChar char="•"/>
            </a:pPr>
            <a:r>
              <a:rPr lang="en-US" sz="4400" dirty="0"/>
              <a:t>46.2% aged 46 years or older</a:t>
            </a:r>
          </a:p>
          <a:p>
            <a:pPr marL="2722563" lvl="1" indent="-685800">
              <a:buFont typeface="Arial" panose="020B0604020202020204" pitchFamily="34" charset="0"/>
              <a:buChar char="•"/>
            </a:pPr>
            <a:r>
              <a:rPr lang="en-US" sz="4400" dirty="0"/>
              <a:t>38.5% aged 36 – 45 years</a:t>
            </a:r>
          </a:p>
          <a:p>
            <a:pPr marL="2722563" lvl="1" indent="-685800">
              <a:buFont typeface="Arial" panose="020B0604020202020204" pitchFamily="34" charset="0"/>
              <a:buChar char="•"/>
            </a:pPr>
            <a:r>
              <a:rPr lang="en-US" sz="4400" dirty="0"/>
              <a:t>15.4% aged 26 – 35 years</a:t>
            </a:r>
          </a:p>
          <a:p>
            <a:pPr lvl="1" indent="0"/>
            <a:endParaRPr lang="en-US" sz="4400" dirty="0"/>
          </a:p>
          <a:p>
            <a:pPr marL="685800" indent="-685800">
              <a:buFont typeface="Arial" panose="020B0604020202020204" pitchFamily="34" charset="0"/>
              <a:buChar char="•"/>
            </a:pPr>
            <a:r>
              <a:rPr lang="en-US" sz="4400" dirty="0"/>
              <a:t>53.9% had not previously used a sensory room</a:t>
            </a:r>
          </a:p>
          <a:p>
            <a:pPr marL="685800" indent="-685800">
              <a:buFont typeface="Arial" panose="020B0604020202020204" pitchFamily="34" charset="0"/>
              <a:buChar char="•"/>
            </a:pPr>
            <a:r>
              <a:rPr lang="en-US" sz="4400" dirty="0"/>
              <a:t>46.2 % had previously used a sensory room</a:t>
            </a:r>
          </a:p>
          <a:p>
            <a:pPr marL="685800" indent="-685800">
              <a:buFont typeface="Arial" panose="020B0604020202020204" pitchFamily="34" charset="0"/>
              <a:buChar char="•"/>
            </a:pPr>
            <a:endParaRPr lang="en-US" sz="4400" dirty="0"/>
          </a:p>
          <a:p>
            <a:pPr algn="ctr"/>
            <a:r>
              <a:rPr lang="en-US" sz="4400" dirty="0"/>
              <a:t>Pre-Survey Perspectives:</a:t>
            </a:r>
          </a:p>
          <a:p>
            <a:pPr algn="ctr"/>
            <a:r>
              <a:rPr lang="en-US" kern="100" dirty="0">
                <a:latin typeface="Calibri" panose="020F0502020204030204" pitchFamily="34" charset="0"/>
                <a:ea typeface="Calibri" panose="020F0502020204030204" pitchFamily="34" charset="0"/>
                <a:cs typeface="Times New Roman" panose="02020603050405020304" pitchFamily="18" charset="0"/>
              </a:rPr>
              <a:t>Respondents rated their comfortability and knowledge of using a sensory room on a 1 out of 10 scale. 1 being the least and 10 being the most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400" dirty="0"/>
          </a:p>
          <a:p>
            <a:pPr marL="571500" indent="-571500" algn="ctr">
              <a:buFont typeface="Arial" panose="020B0604020202020204" pitchFamily="34" charset="0"/>
              <a:buChar char="•"/>
            </a:pPr>
            <a:endParaRPr lang="en-US" sz="4400" dirty="0"/>
          </a:p>
        </p:txBody>
      </p:sp>
      <p:sp>
        <p:nvSpPr>
          <p:cNvPr id="5" name="TextBox 4">
            <a:extLst>
              <a:ext uri="{FF2B5EF4-FFF2-40B4-BE49-F238E27FC236}">
                <a16:creationId xmlns:a16="http://schemas.microsoft.com/office/drawing/2014/main" id="{D5D99952-799F-9AF1-E49F-1D8F39C16364}"/>
              </a:ext>
            </a:extLst>
          </p:cNvPr>
          <p:cNvSpPr txBox="1"/>
          <p:nvPr/>
        </p:nvSpPr>
        <p:spPr>
          <a:xfrm>
            <a:off x="581025" y="20404138"/>
            <a:ext cx="14430375" cy="951029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mn-lt"/>
              </a:rPr>
              <a:t>Project funded through a donation to Thorsby High School</a:t>
            </a:r>
          </a:p>
          <a:p>
            <a:pPr marL="571500" indent="-571500">
              <a:buFont typeface="Arial" panose="020B0604020202020204" pitchFamily="34" charset="0"/>
              <a:buChar char="•"/>
            </a:pPr>
            <a:r>
              <a:rPr lang="en-US" sz="3600" dirty="0">
                <a:latin typeface="+mn-lt"/>
              </a:rPr>
              <a:t>Collaboration between Chilton County special education director, Thorsby High School principal, special education teachers, and occupational therapy student </a:t>
            </a:r>
          </a:p>
          <a:p>
            <a:pPr marL="571500" indent="-571500">
              <a:buFont typeface="Arial" panose="020B0604020202020204" pitchFamily="34" charset="0"/>
              <a:buChar char="•"/>
            </a:pPr>
            <a:r>
              <a:rPr lang="en-US" sz="3600" dirty="0">
                <a:latin typeface="+mn-lt"/>
              </a:rPr>
              <a:t>Participants</a:t>
            </a:r>
          </a:p>
          <a:p>
            <a:pPr marL="2608263" lvl="1" indent="-571500">
              <a:buFont typeface="Arial" panose="020B0604020202020204" pitchFamily="34" charset="0"/>
              <a:buChar char="•"/>
            </a:pPr>
            <a:r>
              <a:rPr lang="en-US" sz="3600" dirty="0">
                <a:latin typeface="+mn-lt"/>
              </a:rPr>
              <a:t>Teachers at Thorsby High School (K-12)</a:t>
            </a:r>
          </a:p>
          <a:p>
            <a:pPr marL="571500" indent="-571500">
              <a:buFont typeface="Arial" panose="020B0604020202020204" pitchFamily="34" charset="0"/>
              <a:buChar char="•"/>
            </a:pPr>
            <a:r>
              <a:rPr lang="en-US" sz="3600" u="sng" dirty="0">
                <a:latin typeface="+mn-lt"/>
              </a:rPr>
              <a:t>Initial survey</a:t>
            </a:r>
          </a:p>
          <a:p>
            <a:pPr marL="2608263" lvl="1" indent="-571500">
              <a:buFont typeface="Arial" panose="020B0604020202020204" pitchFamily="34" charset="0"/>
              <a:buChar char="•"/>
            </a:pPr>
            <a:r>
              <a:rPr lang="en-US" sz="3600" dirty="0">
                <a:latin typeface="+mn-lt"/>
              </a:rPr>
              <a:t>Determine sensory room needs</a:t>
            </a:r>
          </a:p>
          <a:p>
            <a:pPr marL="2608263" lvl="1" indent="-571500">
              <a:buFont typeface="Arial" panose="020B0604020202020204" pitchFamily="34" charset="0"/>
              <a:buChar char="•"/>
            </a:pPr>
            <a:r>
              <a:rPr lang="en-US" sz="3600" dirty="0">
                <a:latin typeface="+mn-lt"/>
              </a:rPr>
              <a:t>Comfortability using a sensory room </a:t>
            </a:r>
          </a:p>
          <a:p>
            <a:pPr marL="2608263" lvl="1" indent="-571500">
              <a:buFont typeface="Arial" panose="020B0604020202020204" pitchFamily="34" charset="0"/>
              <a:buChar char="•"/>
            </a:pPr>
            <a:r>
              <a:rPr lang="en-US" sz="3600" dirty="0">
                <a:latin typeface="+mn-lt"/>
              </a:rPr>
              <a:t>Knowledge of a sensory room</a:t>
            </a:r>
            <a:r>
              <a:rPr lang="en-US" sz="3600" dirty="0">
                <a:effectLst/>
                <a:latin typeface="+mn-lt"/>
                <a:ea typeface="Calibri" panose="020F0502020204030204" pitchFamily="34" charset="0"/>
              </a:rPr>
              <a:t> </a:t>
            </a:r>
          </a:p>
          <a:p>
            <a:pPr marL="571500" indent="-571500">
              <a:buFont typeface="Arial" panose="020B0604020202020204" pitchFamily="34" charset="0"/>
              <a:buChar char="•"/>
            </a:pPr>
            <a:r>
              <a:rPr lang="en-US" sz="3600" dirty="0">
                <a:effectLst/>
                <a:latin typeface="+mn-lt"/>
                <a:ea typeface="Calibri" panose="020F0502020204030204" pitchFamily="34" charset="0"/>
              </a:rPr>
              <a:t>Once the sensory room </a:t>
            </a:r>
            <a:r>
              <a:rPr lang="en-US" sz="3600" dirty="0">
                <a:latin typeface="+mn-lt"/>
                <a:ea typeface="Calibri" panose="020F0502020204030204" pitchFamily="34" charset="0"/>
              </a:rPr>
              <a:t>was </a:t>
            </a:r>
            <a:r>
              <a:rPr lang="en-US" sz="3600" dirty="0">
                <a:effectLst/>
                <a:latin typeface="+mn-lt"/>
                <a:ea typeface="Calibri" panose="020F0502020204030204" pitchFamily="34" charset="0"/>
              </a:rPr>
              <a:t>completed, video modules were made and distributed to teachers to use as basic training on how to use the sensory room with children in the school. Once teachers watched the video modules, they completed a post-survey. </a:t>
            </a:r>
          </a:p>
          <a:p>
            <a:pPr marL="571500" indent="-571500">
              <a:buFont typeface="Arial" panose="020B0604020202020204" pitchFamily="34" charset="0"/>
              <a:buChar char="•"/>
            </a:pPr>
            <a:r>
              <a:rPr lang="en-US" sz="3600" u="sng" dirty="0">
                <a:latin typeface="+mn-lt"/>
                <a:ea typeface="Calibri" panose="020F0502020204030204" pitchFamily="34" charset="0"/>
              </a:rPr>
              <a:t>Post-Survey</a:t>
            </a:r>
          </a:p>
          <a:p>
            <a:pPr marL="2608263" lvl="1" indent="-571500">
              <a:buFont typeface="Arial" panose="020B0604020202020204" pitchFamily="34" charset="0"/>
              <a:buChar char="•"/>
            </a:pPr>
            <a:r>
              <a:rPr lang="en-US" sz="3600" dirty="0">
                <a:latin typeface="+mn-lt"/>
                <a:ea typeface="Calibri" panose="020F0502020204030204" pitchFamily="34" charset="0"/>
              </a:rPr>
              <a:t>E</a:t>
            </a:r>
            <a:r>
              <a:rPr lang="en-US" sz="3600" dirty="0">
                <a:effectLst/>
                <a:latin typeface="+mn-lt"/>
                <a:ea typeface="Calibri" panose="020F0502020204030204" pitchFamily="34" charset="0"/>
              </a:rPr>
              <a:t>valuate the effectiveness of the video modules. </a:t>
            </a:r>
          </a:p>
          <a:p>
            <a:pPr marL="2608263" lvl="1" indent="-571500">
              <a:buFont typeface="Arial" panose="020B0604020202020204" pitchFamily="34" charset="0"/>
              <a:buChar char="•"/>
            </a:pPr>
            <a:r>
              <a:rPr lang="en-US" sz="3600" dirty="0">
                <a:latin typeface="+mn-lt"/>
              </a:rPr>
              <a:t>Determine additional equipment needs</a:t>
            </a:r>
          </a:p>
        </p:txBody>
      </p:sp>
      <p:sp>
        <p:nvSpPr>
          <p:cNvPr id="6" name="TextBox 5">
            <a:extLst>
              <a:ext uri="{FF2B5EF4-FFF2-40B4-BE49-F238E27FC236}">
                <a16:creationId xmlns:a16="http://schemas.microsoft.com/office/drawing/2014/main" id="{DFAECD46-C598-D87E-16F9-31BC8550FB4A}"/>
              </a:ext>
            </a:extLst>
          </p:cNvPr>
          <p:cNvSpPr txBox="1"/>
          <p:nvPr/>
        </p:nvSpPr>
        <p:spPr>
          <a:xfrm>
            <a:off x="581025" y="8458200"/>
            <a:ext cx="13885863" cy="10002738"/>
          </a:xfrm>
          <a:prstGeom prst="rect">
            <a:avLst/>
          </a:prstGeom>
          <a:noFill/>
        </p:spPr>
        <p:txBody>
          <a:bodyPr wrap="square" rtlCol="0">
            <a:spAutoFit/>
          </a:bodyPr>
          <a:lstStyle/>
          <a:p>
            <a:pPr marL="571500" indent="-571500">
              <a:buFont typeface="Arial" panose="020B0604020202020204" pitchFamily="34" charset="0"/>
              <a:buChar char="•"/>
            </a:pPr>
            <a:r>
              <a:rPr lang="en-US" sz="4000" dirty="0"/>
              <a:t>Sensory processing disorders impact 5 to 16 percent of school-aged children.</a:t>
            </a:r>
          </a:p>
          <a:p>
            <a:pPr marL="571500" indent="-571500">
              <a:buFont typeface="Arial" panose="020B0604020202020204" pitchFamily="34" charset="0"/>
              <a:buChar char="•"/>
            </a:pPr>
            <a:r>
              <a:rPr lang="en-US" sz="4000" dirty="0"/>
              <a:t>The performance of a child in the classroom may suffer because of sensory challenges and increase negative behaviors. </a:t>
            </a:r>
          </a:p>
          <a:p>
            <a:pPr marL="571500" indent="-571500">
              <a:buFont typeface="Arial" panose="020B0604020202020204" pitchFamily="34" charset="0"/>
              <a:buChar char="•"/>
            </a:pPr>
            <a:r>
              <a:rPr lang="en-US" sz="4000" dirty="0"/>
              <a:t>Understanding the advantages of sensory rooms and how they can effect a child’s behavior in the classroom is important to help practitioners make treatment plans.</a:t>
            </a:r>
          </a:p>
          <a:p>
            <a:pPr marL="571500" indent="-571500">
              <a:buFont typeface="Arial" panose="020B0604020202020204" pitchFamily="34" charset="0"/>
              <a:buChar char="•"/>
            </a:pPr>
            <a:r>
              <a:rPr lang="en-US" sz="4000" dirty="0"/>
              <a:t>Previous research shows the most affected sensory areas are auditory, tactile, olfactory and visual. </a:t>
            </a:r>
          </a:p>
          <a:p>
            <a:pPr marL="571500" indent="-571500">
              <a:buFont typeface="Arial" panose="020B0604020202020204" pitchFamily="34" charset="0"/>
              <a:buChar char="•"/>
            </a:pPr>
            <a:r>
              <a:rPr lang="en-US" sz="4000" dirty="0"/>
              <a:t>Previous research shows positive effects after using a sensory room:</a:t>
            </a:r>
          </a:p>
          <a:p>
            <a:pPr marL="2608263" lvl="1" indent="-571500">
              <a:buFont typeface="Arial" panose="020B0604020202020204" pitchFamily="34" charset="0"/>
              <a:buChar char="•"/>
            </a:pPr>
            <a:r>
              <a:rPr lang="en-US" sz="4000" dirty="0"/>
              <a:t>Behavior benefits</a:t>
            </a:r>
          </a:p>
          <a:p>
            <a:pPr marL="2608263" lvl="1" indent="-571500">
              <a:buFont typeface="Arial" panose="020B0604020202020204" pitchFamily="34" charset="0"/>
              <a:buChar char="•"/>
            </a:pPr>
            <a:r>
              <a:rPr lang="en-US" sz="4000" dirty="0"/>
              <a:t>Increase attention</a:t>
            </a:r>
          </a:p>
          <a:p>
            <a:pPr marL="2608263" lvl="1" indent="-571500">
              <a:buFont typeface="Arial" panose="020B0604020202020204" pitchFamily="34" charset="0"/>
              <a:buChar char="•"/>
            </a:pPr>
            <a:r>
              <a:rPr lang="en-US" sz="4000" dirty="0"/>
              <a:t>Increase mood</a:t>
            </a:r>
          </a:p>
          <a:p>
            <a:pPr marL="571500" indent="-571500">
              <a:buFont typeface="Arial" panose="020B0604020202020204" pitchFamily="34" charset="0"/>
              <a:buChar char="•"/>
            </a:pPr>
            <a:endParaRPr lang="en-US" sz="4400" dirty="0"/>
          </a:p>
        </p:txBody>
      </p:sp>
      <p:sp>
        <p:nvSpPr>
          <p:cNvPr id="7" name="TextBox 6">
            <a:extLst>
              <a:ext uri="{FF2B5EF4-FFF2-40B4-BE49-F238E27FC236}">
                <a16:creationId xmlns:a16="http://schemas.microsoft.com/office/drawing/2014/main" id="{716DCE16-CAF8-6B0D-A3F0-692E3C257AD9}"/>
              </a:ext>
            </a:extLst>
          </p:cNvPr>
          <p:cNvSpPr txBox="1"/>
          <p:nvPr/>
        </p:nvSpPr>
        <p:spPr>
          <a:xfrm>
            <a:off x="29404468" y="24558198"/>
            <a:ext cx="14208125" cy="4093428"/>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Bunim, J. (2013). Breakthrough Study Reveals Biological Basis for Sensory Processing Disorders in Kids | UC San Francisco. https://</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www.ucsf.edu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/news/2013/07/107316/breakthrough-study-reveals-biological-basis-sensory-processing-disorders-kids </a:t>
            </a:r>
          </a:p>
          <a:p>
            <a:pPr marL="457200" indent="-457200">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Howe, F. E., &amp; Stagg, S. D. (2016). How Sensory Experiences Affect Adolescents with an Autistic Spectrum Condition within the Classroom.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Journal of Autism and Developmental Disorders</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1656–1668. </a:t>
            </a:r>
            <a:r>
              <a:rPr lang="en-US" sz="24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https://doi.org/10.1007/s10803-015-2693-1</a:t>
            </a:r>
            <a:endPar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Unwin, K. L., Powell, G., &amp; Jones, C. R. (2021). A sequential mixed-methods approach to exploring the experiences of practitioners who have worked in multi-sensory environments with autistic children.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Research in Developmental Disabilities</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118</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1-12. https://</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doi.org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/10.1016/j.ridd.2021.104061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p>
        </p:txBody>
      </p:sp>
      <p:sp>
        <p:nvSpPr>
          <p:cNvPr id="8" name="TextBox 7">
            <a:extLst>
              <a:ext uri="{FF2B5EF4-FFF2-40B4-BE49-F238E27FC236}">
                <a16:creationId xmlns:a16="http://schemas.microsoft.com/office/drawing/2014/main" id="{63CD5304-52D2-4F9A-2205-97F333020C47}"/>
              </a:ext>
            </a:extLst>
          </p:cNvPr>
          <p:cNvSpPr txBox="1"/>
          <p:nvPr/>
        </p:nvSpPr>
        <p:spPr>
          <a:xfrm>
            <a:off x="29565600" y="29268968"/>
            <a:ext cx="13885863" cy="646331"/>
          </a:xfrm>
          <a:prstGeom prst="rect">
            <a:avLst/>
          </a:prstGeom>
          <a:noFill/>
        </p:spPr>
        <p:txBody>
          <a:bodyPr wrap="square" rtlCol="0">
            <a:spAutoFit/>
          </a:bodyPr>
          <a:lstStyle/>
          <a:p>
            <a:r>
              <a:rPr lang="en-US" sz="3600" dirty="0"/>
              <a:t>Contact Info: Hannah Higgins: </a:t>
            </a:r>
            <a:r>
              <a:rPr lang="en-US" sz="3600" dirty="0" err="1"/>
              <a:t>wilsonhl@uab.edu</a:t>
            </a:r>
            <a:endParaRPr lang="en-US" sz="3600" dirty="0"/>
          </a:p>
        </p:txBody>
      </p:sp>
      <p:sp>
        <p:nvSpPr>
          <p:cNvPr id="10" name="TextBox 9">
            <a:extLst>
              <a:ext uri="{FF2B5EF4-FFF2-40B4-BE49-F238E27FC236}">
                <a16:creationId xmlns:a16="http://schemas.microsoft.com/office/drawing/2014/main" id="{23BF5708-4B8B-AF1E-C8DE-35ADBB60753B}"/>
              </a:ext>
            </a:extLst>
          </p:cNvPr>
          <p:cNvSpPr txBox="1"/>
          <p:nvPr/>
        </p:nvSpPr>
        <p:spPr>
          <a:xfrm>
            <a:off x="29565600" y="17665908"/>
            <a:ext cx="13563600" cy="5016758"/>
          </a:xfrm>
          <a:prstGeom prst="rect">
            <a:avLst/>
          </a:prstGeom>
          <a:noFill/>
        </p:spPr>
        <p:txBody>
          <a:bodyPr wrap="square" rtlCol="0">
            <a:spAutoFit/>
          </a:bodyPr>
          <a:lstStyle/>
          <a:p>
            <a:r>
              <a:rPr lang="en-US" sz="3200" b="1" u="sng" dirty="0"/>
              <a:t>IMPLICATIONS:</a:t>
            </a:r>
          </a:p>
          <a:p>
            <a:pPr marL="571500" indent="-571500">
              <a:buFont typeface="Arial" panose="020B0604020202020204" pitchFamily="34" charset="0"/>
              <a:buChar char="•"/>
            </a:pPr>
            <a:r>
              <a:rPr lang="en-US" sz="3200" dirty="0"/>
              <a:t>OT practitioners to enhance the knowledge of school faculty on use of sensory rooms. </a:t>
            </a:r>
          </a:p>
          <a:p>
            <a:pPr marL="571500" indent="-571500">
              <a:buFont typeface="Arial" panose="020B0604020202020204" pitchFamily="34" charset="0"/>
              <a:buChar char="•"/>
            </a:pPr>
            <a:r>
              <a:rPr lang="en-US" sz="3200" dirty="0"/>
              <a:t>Data supports use of video modules to educate school faculty on sensory rooms. </a:t>
            </a:r>
          </a:p>
          <a:p>
            <a:r>
              <a:rPr lang="en-US" sz="3200" b="1" u="sng" dirty="0"/>
              <a:t>FUTURE RESEARCH</a:t>
            </a:r>
            <a:r>
              <a:rPr lang="en-US" sz="3200" b="1" dirty="0"/>
              <a:t>:</a:t>
            </a:r>
          </a:p>
          <a:p>
            <a:pPr marL="571500" indent="-571500">
              <a:buFont typeface="Arial" panose="020B0604020202020204" pitchFamily="34" charset="0"/>
              <a:buChar char="•"/>
            </a:pPr>
            <a:r>
              <a:rPr lang="en-US" sz="3200" dirty="0"/>
              <a:t>Survey at faculty meeting to allow for questions</a:t>
            </a:r>
          </a:p>
          <a:p>
            <a:pPr marL="571500" indent="-571500">
              <a:buFont typeface="Arial" panose="020B0604020202020204" pitchFamily="34" charset="0"/>
              <a:buChar char="•"/>
            </a:pPr>
            <a:r>
              <a:rPr lang="en-US" sz="3200" dirty="0"/>
              <a:t>Incorporating more schools</a:t>
            </a:r>
          </a:p>
          <a:p>
            <a:pPr marL="571500" indent="-571500">
              <a:buFont typeface="Arial" panose="020B0604020202020204" pitchFamily="34" charset="0"/>
              <a:buChar char="•"/>
            </a:pPr>
            <a:r>
              <a:rPr lang="en-US" sz="3200" dirty="0"/>
              <a:t>Create on standard sensory room equipment </a:t>
            </a:r>
          </a:p>
          <a:p>
            <a:pPr marL="571500" indent="-571500">
              <a:buFont typeface="Arial" panose="020B0604020202020204" pitchFamily="34" charset="0"/>
              <a:buChar char="•"/>
            </a:pPr>
            <a:r>
              <a:rPr lang="en-US" sz="3200" dirty="0"/>
              <a:t>Create video modules with other healthcare professions</a:t>
            </a:r>
          </a:p>
        </p:txBody>
      </p:sp>
      <p:sp>
        <p:nvSpPr>
          <p:cNvPr id="11" name="TextBox 10">
            <a:extLst>
              <a:ext uri="{FF2B5EF4-FFF2-40B4-BE49-F238E27FC236}">
                <a16:creationId xmlns:a16="http://schemas.microsoft.com/office/drawing/2014/main" id="{A3D01A7A-959C-0FEA-FC53-61BAF3365259}"/>
              </a:ext>
            </a:extLst>
          </p:cNvPr>
          <p:cNvSpPr txBox="1"/>
          <p:nvPr/>
        </p:nvSpPr>
        <p:spPr>
          <a:xfrm>
            <a:off x="29424311" y="13445399"/>
            <a:ext cx="13885863" cy="2954655"/>
          </a:xfrm>
          <a:prstGeom prst="rect">
            <a:avLst/>
          </a:prstGeom>
          <a:noFill/>
        </p:spPr>
        <p:txBody>
          <a:bodyPr wrap="square" rtlCol="0">
            <a:spAutoFit/>
          </a:bodyPr>
          <a:lstStyle/>
          <a:p>
            <a:r>
              <a:rPr lang="en-US" sz="3000" b="1" u="sng" dirty="0"/>
              <a:t>LIMITATIONS:</a:t>
            </a:r>
            <a:endParaRPr lang="en-US" sz="3000" dirty="0"/>
          </a:p>
          <a:p>
            <a:pPr marL="571500" indent="-571500">
              <a:buFont typeface="Arial" panose="020B0604020202020204" pitchFamily="34" charset="0"/>
              <a:buChar char="•"/>
            </a:pPr>
            <a:r>
              <a:rPr lang="en-US" sz="3000" dirty="0"/>
              <a:t>Small sample size</a:t>
            </a:r>
          </a:p>
          <a:p>
            <a:pPr marL="571500" indent="-571500">
              <a:buFont typeface="Arial" panose="020B0604020202020204" pitchFamily="34" charset="0"/>
              <a:buChar char="•"/>
            </a:pPr>
            <a:r>
              <a:rPr lang="en-US" sz="3000" dirty="0"/>
              <a:t>Limited budget for purchasing equipment</a:t>
            </a:r>
          </a:p>
          <a:p>
            <a:pPr marL="571500" indent="-571500">
              <a:buFont typeface="Arial" panose="020B0604020202020204" pitchFamily="34" charset="0"/>
              <a:buChar char="•"/>
            </a:pPr>
            <a:r>
              <a:rPr lang="en-US" sz="3000" dirty="0"/>
              <a:t>Small room space</a:t>
            </a:r>
          </a:p>
          <a:p>
            <a:pPr marL="571500" indent="-571500">
              <a:buFont typeface="Arial" panose="020B0604020202020204" pitchFamily="34" charset="0"/>
              <a:buChar char="•"/>
            </a:pPr>
            <a:r>
              <a:rPr lang="en-US" sz="3000" dirty="0"/>
              <a:t>Location of sensory room</a:t>
            </a:r>
          </a:p>
          <a:p>
            <a:pPr marL="571500" indent="-571500">
              <a:buFont typeface="Arial" panose="020B0604020202020204" pitchFamily="34" charset="0"/>
              <a:buChar char="•"/>
            </a:pPr>
            <a:endParaRPr lang="en-US" sz="3600" dirty="0"/>
          </a:p>
        </p:txBody>
      </p:sp>
      <p:sp>
        <p:nvSpPr>
          <p:cNvPr id="12" name="TextBox 11">
            <a:extLst>
              <a:ext uri="{FF2B5EF4-FFF2-40B4-BE49-F238E27FC236}">
                <a16:creationId xmlns:a16="http://schemas.microsoft.com/office/drawing/2014/main" id="{D2C7EFD6-542C-A05A-2850-5279FA4361A5}"/>
              </a:ext>
            </a:extLst>
          </p:cNvPr>
          <p:cNvSpPr txBox="1"/>
          <p:nvPr/>
        </p:nvSpPr>
        <p:spPr>
          <a:xfrm>
            <a:off x="29565600" y="7989888"/>
            <a:ext cx="14567464" cy="5724644"/>
          </a:xfrm>
          <a:prstGeom prst="rect">
            <a:avLst/>
          </a:prstGeom>
          <a:noFill/>
        </p:spPr>
        <p:txBody>
          <a:bodyPr wrap="square" rtlCol="0">
            <a:spAutoFit/>
          </a:bodyPr>
          <a:lstStyle/>
          <a:p>
            <a:r>
              <a:rPr lang="en-US" sz="3000" b="1" u="sng" dirty="0"/>
              <a:t>SURVEY RESPONSES</a:t>
            </a:r>
          </a:p>
          <a:p>
            <a:r>
              <a:rPr lang="en-US" sz="3000" b="1" u="sng" dirty="0"/>
              <a:t>Pre- survey</a:t>
            </a:r>
          </a:p>
          <a:p>
            <a:pPr marL="571500" indent="-571500">
              <a:buFont typeface="Arial" panose="020B0604020202020204" pitchFamily="34" charset="0"/>
              <a:buChar char="•"/>
            </a:pPr>
            <a:r>
              <a:rPr lang="en-US" sz="3000" dirty="0"/>
              <a:t>Common diagnoses: Autism Spectrum Disorder, Specific Learning Disability, Attention deficit hyperactivity disorder (ADHD), developmental delay, Specific language disorder</a:t>
            </a:r>
          </a:p>
          <a:p>
            <a:pPr marL="571500" indent="-571500">
              <a:buFont typeface="Arial" panose="020B0604020202020204" pitchFamily="34" charset="0"/>
              <a:buChar char="•"/>
            </a:pPr>
            <a:r>
              <a:rPr lang="en-US" sz="3000" dirty="0"/>
              <a:t>Equipment needs: swing, LED lights, bean bag, sound machine, rug/floor tiles, and bubble tubes</a:t>
            </a:r>
          </a:p>
          <a:p>
            <a:r>
              <a:rPr lang="en-US" sz="3000" b="1" u="sng" dirty="0"/>
              <a:t>Post-Survey</a:t>
            </a:r>
          </a:p>
          <a:p>
            <a:pPr marL="571500" indent="-571500">
              <a:buFont typeface="Arial" panose="020B0604020202020204" pitchFamily="34" charset="0"/>
              <a:buChar char="•"/>
            </a:pPr>
            <a:r>
              <a:rPr lang="en-US" sz="3000" dirty="0"/>
              <a:t>Most respondents reported feeling extremely comfortable after completing video modules</a:t>
            </a:r>
          </a:p>
          <a:p>
            <a:pPr marL="571500" indent="-571500">
              <a:buFont typeface="Arial" panose="020B0604020202020204" pitchFamily="34" charset="0"/>
              <a:buChar char="•"/>
            </a:pPr>
            <a:r>
              <a:rPr lang="en-US" sz="3000" dirty="0"/>
              <a:t>Most respondents reported that the video modules were extremely helpful</a:t>
            </a:r>
          </a:p>
          <a:p>
            <a:pPr marL="571500" indent="-571500">
              <a:buFont typeface="Arial" panose="020B0604020202020204" pitchFamily="34" charset="0"/>
              <a:buChar char="•"/>
            </a:pPr>
            <a:endParaRPr lang="en-US" sz="3600" b="1" u="sng" dirty="0"/>
          </a:p>
        </p:txBody>
      </p:sp>
      <p:graphicFrame>
        <p:nvGraphicFramePr>
          <p:cNvPr id="14" name="Chart 13">
            <a:extLst>
              <a:ext uri="{FF2B5EF4-FFF2-40B4-BE49-F238E27FC236}">
                <a16:creationId xmlns:a16="http://schemas.microsoft.com/office/drawing/2014/main" id="{787E8412-837A-2532-DCD6-9DA180D93AD0}"/>
              </a:ext>
            </a:extLst>
          </p:cNvPr>
          <p:cNvGraphicFramePr/>
          <p:nvPr>
            <p:extLst>
              <p:ext uri="{D42A27DB-BD31-4B8C-83A1-F6EECF244321}">
                <p14:modId xmlns:p14="http://schemas.microsoft.com/office/powerpoint/2010/main" val="555701841"/>
              </p:ext>
            </p:extLst>
          </p:nvPr>
        </p:nvGraphicFramePr>
        <p:xfrm>
          <a:off x="15822811" y="16459200"/>
          <a:ext cx="12386865" cy="5374276"/>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a:extLst>
              <a:ext uri="{FF2B5EF4-FFF2-40B4-BE49-F238E27FC236}">
                <a16:creationId xmlns:a16="http://schemas.microsoft.com/office/drawing/2014/main" id="{6C428276-33C2-2426-6BE0-23B369D8C21C}"/>
              </a:ext>
            </a:extLst>
          </p:cNvPr>
          <p:cNvSpPr txBox="1"/>
          <p:nvPr/>
        </p:nvSpPr>
        <p:spPr>
          <a:xfrm>
            <a:off x="16078200" y="24169402"/>
            <a:ext cx="12420600" cy="5755422"/>
          </a:xfrm>
          <a:prstGeom prst="rect">
            <a:avLst/>
          </a:prstGeom>
          <a:noFill/>
        </p:spPr>
        <p:txBody>
          <a:bodyPr wrap="square" rtlCol="0">
            <a:spAutoFit/>
          </a:bodyPr>
          <a:lstStyle/>
          <a:p>
            <a:pPr algn="ctr"/>
            <a:r>
              <a:rPr lang="en-US" sz="4000" dirty="0"/>
              <a:t>Post-Survey</a:t>
            </a:r>
          </a:p>
          <a:p>
            <a:pPr marL="571500" indent="-571500" algn="ctr">
              <a:buFont typeface="Arial" panose="020B0604020202020204" pitchFamily="34" charset="0"/>
              <a:buChar char="•"/>
            </a:pPr>
            <a:r>
              <a:rPr lang="en-US" sz="4000" dirty="0"/>
              <a:t>11 teachers completed</a:t>
            </a:r>
          </a:p>
          <a:p>
            <a:pPr marL="571500" indent="-571500" algn="ctr">
              <a:buFont typeface="Arial" panose="020B0604020202020204" pitchFamily="34" charset="0"/>
              <a:buChar char="•"/>
            </a:pPr>
            <a:r>
              <a:rPr lang="en-US" sz="4000" dirty="0"/>
              <a:t>54.55% reported feeling extremely comfortable</a:t>
            </a:r>
          </a:p>
          <a:p>
            <a:pPr marL="571500" indent="-571500" algn="ctr">
              <a:buFont typeface="Arial" panose="020B0604020202020204" pitchFamily="34" charset="0"/>
              <a:buChar char="•"/>
            </a:pPr>
            <a:r>
              <a:rPr lang="en-US" sz="4000" dirty="0"/>
              <a:t>36.36% reported feeling most comfortable</a:t>
            </a:r>
          </a:p>
          <a:p>
            <a:pPr marL="571500" indent="-571500" algn="ctr">
              <a:buFont typeface="Arial" panose="020B0604020202020204" pitchFamily="34" charset="0"/>
              <a:buChar char="•"/>
            </a:pPr>
            <a:r>
              <a:rPr lang="en-US" sz="4000" dirty="0"/>
              <a:t>9.10% reported feeling very comfortable</a:t>
            </a:r>
          </a:p>
          <a:p>
            <a:pPr marL="571500" indent="-571500" algn="ctr">
              <a:buFont typeface="Arial" panose="020B0604020202020204" pitchFamily="34" charset="0"/>
              <a:buChar char="•"/>
            </a:pPr>
            <a:r>
              <a:rPr lang="en-US" sz="4000" dirty="0"/>
              <a:t>81.22% reported the videos were extremely helpful</a:t>
            </a:r>
          </a:p>
          <a:p>
            <a:pPr marL="571500" indent="-571500" algn="ctr">
              <a:buFont typeface="Arial" panose="020B0604020202020204" pitchFamily="34" charset="0"/>
              <a:buChar char="•"/>
            </a:pPr>
            <a:r>
              <a:rPr lang="en-US" sz="4000" dirty="0"/>
              <a:t>18.18% reported the videos were most helpful</a:t>
            </a:r>
          </a:p>
          <a:p>
            <a:pPr algn="ct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All respondents reported that there was no additional equipment needed for the sensory room and no additional information needed to know about sensory rooms.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p>
        </p:txBody>
      </p:sp>
      <p:sp>
        <p:nvSpPr>
          <p:cNvPr id="22" name="TextBox 21">
            <a:extLst>
              <a:ext uri="{FF2B5EF4-FFF2-40B4-BE49-F238E27FC236}">
                <a16:creationId xmlns:a16="http://schemas.microsoft.com/office/drawing/2014/main" id="{F45CAB54-1357-C750-BA47-0C434B406799}"/>
              </a:ext>
            </a:extLst>
          </p:cNvPr>
          <p:cNvSpPr txBox="1"/>
          <p:nvPr/>
        </p:nvSpPr>
        <p:spPr>
          <a:xfrm>
            <a:off x="16078200" y="22250400"/>
            <a:ext cx="12131476" cy="1015663"/>
          </a:xfrm>
          <a:prstGeom prst="rect">
            <a:avLst/>
          </a:prstGeom>
          <a:noFill/>
        </p:spPr>
        <p:txBody>
          <a:bodyPr wrap="square" rtlCol="0">
            <a:spAutoFit/>
          </a:bodyPr>
          <a:lstStyle/>
          <a:p>
            <a:r>
              <a:rPr lang="en-US" sz="2000" dirty="0"/>
              <a:t>This information was used to ‘build” and implement a sensory room. Video modules were then created </a:t>
            </a:r>
            <a:r>
              <a:rPr lang="en-US" sz="2000" dirty="0">
                <a:effectLst/>
                <a:latin typeface="Times New Roman" panose="02020603050405020304" pitchFamily="18" charset="0"/>
                <a:ea typeface="Calibri" panose="020F0502020204030204" pitchFamily="34" charset="0"/>
              </a:rPr>
              <a:t>to provide training on how to appropriately use the sensory room. After completion of the video modules, participants were then asked to complete a post-survey on the effectiveness of the video modules. </a:t>
            </a:r>
            <a:endParaRPr lang="en-US" sz="2000"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10102</TotalTime>
  <Words>770</Words>
  <Application>Microsoft Macintosh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Influence of a Sensory Room on School-Aged Children’s Focus, Mental Health, and Engagement in the Classroom  Hannah Higgins, OTS; K. Megan Carpenter, OTD, OTR/L Department of Occupational Therapy  |  University of Alabama at Birmingham Michelle Coppedge, M.ED|  Thorsby High School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Higgins, Hannah Lillie</cp:lastModifiedBy>
  <cp:revision>211</cp:revision>
  <dcterms:created xsi:type="dcterms:W3CDTF">2012-03-16T13:05:22Z</dcterms:created>
  <dcterms:modified xsi:type="dcterms:W3CDTF">2023-12-01T00:24:51Z</dcterms:modified>
</cp:coreProperties>
</file>