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656"/>
    <p:restoredTop sz="94690"/>
  </p:normalViewPr>
  <p:slideViewPr>
    <p:cSldViewPr snapToObjects="1" showGuides="1">
      <p:cViewPr>
        <p:scale>
          <a:sx n="48" d="100"/>
          <a:sy n="48" d="100"/>
        </p:scale>
        <p:origin x="-1744" y="-103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t>WHOQOL-BREF Overall Mean Score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Sheet1!$B$1</c:f>
              <c:strCache>
                <c:ptCount val="1"/>
                <c:pt idx="0">
                  <c:v>Pre-Test</c:v>
                </c:pt>
              </c:strCache>
            </c:strRef>
          </c:tx>
          <c:spPr>
            <a:solidFill>
              <a:schemeClr val="accent1"/>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2-81C9-1644-9BC9-B7C563E97D21}"/>
              </c:ext>
            </c:extLst>
          </c:dPt>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Overall</c:v>
                </c:pt>
              </c:strCache>
            </c:strRef>
          </c:cat>
          <c:val>
            <c:numRef>
              <c:f>Sheet1!$B$2</c:f>
              <c:numCache>
                <c:formatCode>General</c:formatCode>
                <c:ptCount val="1"/>
                <c:pt idx="0">
                  <c:v>87.3</c:v>
                </c:pt>
              </c:numCache>
            </c:numRef>
          </c:val>
          <c:extLst>
            <c:ext xmlns:c16="http://schemas.microsoft.com/office/drawing/2014/chart" uri="{C3380CC4-5D6E-409C-BE32-E72D297353CC}">
              <c16:uniqueId val="{00000000-81C9-1644-9BC9-B7C563E97D21}"/>
            </c:ext>
          </c:extLst>
        </c:ser>
        <c:ser>
          <c:idx val="1"/>
          <c:order val="1"/>
          <c:tx>
            <c:strRef>
              <c:f>Sheet1!$C$1</c:f>
              <c:strCache>
                <c:ptCount val="1"/>
                <c:pt idx="0">
                  <c:v>Post-Test</c:v>
                </c:pt>
              </c:strCache>
            </c:strRef>
          </c:tx>
          <c:spPr>
            <a:solidFill>
              <a:srgbClr val="FF000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Overall</c:v>
                </c:pt>
              </c:strCache>
            </c:strRef>
          </c:cat>
          <c:val>
            <c:numRef>
              <c:f>Sheet1!$C$2</c:f>
              <c:numCache>
                <c:formatCode>General</c:formatCode>
                <c:ptCount val="1"/>
                <c:pt idx="0">
                  <c:v>107.3</c:v>
                </c:pt>
              </c:numCache>
            </c:numRef>
          </c:val>
          <c:extLst>
            <c:ext xmlns:c16="http://schemas.microsoft.com/office/drawing/2014/chart" uri="{C3380CC4-5D6E-409C-BE32-E72D297353CC}">
              <c16:uniqueId val="{00000001-81C9-1644-9BC9-B7C563E97D21}"/>
            </c:ext>
          </c:extLst>
        </c:ser>
        <c:dLbls>
          <c:dLblPos val="outEnd"/>
          <c:showLegendKey val="0"/>
          <c:showVal val="1"/>
          <c:showCatName val="0"/>
          <c:showSerName val="0"/>
          <c:showPercent val="0"/>
          <c:showBubbleSize val="0"/>
        </c:dLbls>
        <c:gapWidth val="219"/>
        <c:overlap val="-27"/>
        <c:axId val="265992400"/>
        <c:axId val="265994672"/>
      </c:barChart>
      <c:catAx>
        <c:axId val="265992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65994672"/>
        <c:crosses val="autoZero"/>
        <c:auto val="1"/>
        <c:lblAlgn val="ctr"/>
        <c:lblOffset val="100"/>
        <c:noMultiLvlLbl val="0"/>
      </c:catAx>
      <c:valAx>
        <c:axId val="2659946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65992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t>WHOQOL-BREF Domain Mean Scores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Sheet1!$B$1</c:f>
              <c:strCache>
                <c:ptCount val="1"/>
                <c:pt idx="0">
                  <c:v>Pre-Test</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Domain 1</c:v>
                </c:pt>
                <c:pt idx="1">
                  <c:v>Domain 2</c:v>
                </c:pt>
                <c:pt idx="2">
                  <c:v>Domain 3</c:v>
                </c:pt>
                <c:pt idx="3">
                  <c:v>Domain 4</c:v>
                </c:pt>
              </c:strCache>
            </c:strRef>
          </c:cat>
          <c:val>
            <c:numRef>
              <c:f>Sheet1!$B$2:$B$5</c:f>
              <c:numCache>
                <c:formatCode>General</c:formatCode>
                <c:ptCount val="4"/>
                <c:pt idx="0">
                  <c:v>13.1</c:v>
                </c:pt>
                <c:pt idx="1">
                  <c:v>13.8</c:v>
                </c:pt>
                <c:pt idx="2">
                  <c:v>11.7</c:v>
                </c:pt>
                <c:pt idx="3">
                  <c:v>14.1</c:v>
                </c:pt>
              </c:numCache>
            </c:numRef>
          </c:val>
          <c:extLst>
            <c:ext xmlns:c16="http://schemas.microsoft.com/office/drawing/2014/chart" uri="{C3380CC4-5D6E-409C-BE32-E72D297353CC}">
              <c16:uniqueId val="{00000000-689A-B245-900D-AA2A5D365884}"/>
            </c:ext>
          </c:extLst>
        </c:ser>
        <c:ser>
          <c:idx val="1"/>
          <c:order val="1"/>
          <c:tx>
            <c:strRef>
              <c:f>Sheet1!$C$1</c:f>
              <c:strCache>
                <c:ptCount val="1"/>
                <c:pt idx="0">
                  <c:v>Post-Test</c:v>
                </c:pt>
              </c:strCache>
            </c:strRef>
          </c:tx>
          <c:spPr>
            <a:solidFill>
              <a:srgbClr val="FF000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Domain 1</c:v>
                </c:pt>
                <c:pt idx="1">
                  <c:v>Domain 2</c:v>
                </c:pt>
                <c:pt idx="2">
                  <c:v>Domain 3</c:v>
                </c:pt>
                <c:pt idx="3">
                  <c:v>Domain 4</c:v>
                </c:pt>
              </c:strCache>
            </c:strRef>
          </c:cat>
          <c:val>
            <c:numRef>
              <c:f>Sheet1!$C$2:$C$5</c:f>
              <c:numCache>
                <c:formatCode>General</c:formatCode>
                <c:ptCount val="4"/>
                <c:pt idx="0">
                  <c:v>16.5</c:v>
                </c:pt>
                <c:pt idx="1">
                  <c:v>16.5</c:v>
                </c:pt>
                <c:pt idx="2">
                  <c:v>15.3</c:v>
                </c:pt>
                <c:pt idx="3">
                  <c:v>16.399999999999999</c:v>
                </c:pt>
              </c:numCache>
            </c:numRef>
          </c:val>
          <c:extLst>
            <c:ext xmlns:c16="http://schemas.microsoft.com/office/drawing/2014/chart" uri="{C3380CC4-5D6E-409C-BE32-E72D297353CC}">
              <c16:uniqueId val="{00000001-689A-B245-900D-AA2A5D365884}"/>
            </c:ext>
          </c:extLst>
        </c:ser>
        <c:dLbls>
          <c:dLblPos val="outEnd"/>
          <c:showLegendKey val="0"/>
          <c:showVal val="1"/>
          <c:showCatName val="0"/>
          <c:showSerName val="0"/>
          <c:showPercent val="0"/>
          <c:showBubbleSize val="0"/>
        </c:dLbls>
        <c:gapWidth val="219"/>
        <c:overlap val="-27"/>
        <c:axId val="2090893583"/>
        <c:axId val="2124859503"/>
      </c:barChart>
      <c:catAx>
        <c:axId val="2090893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124859503"/>
        <c:crosses val="autoZero"/>
        <c:auto val="1"/>
        <c:lblAlgn val="ctr"/>
        <c:lblOffset val="100"/>
        <c:noMultiLvlLbl val="0"/>
      </c:catAx>
      <c:valAx>
        <c:axId val="212485950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0908935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12/4/23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mailto:ekjackso@uab.edu"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8000" dirty="0">
                <a:latin typeface="Arial" panose="020B0604020202020204" pitchFamily="34" charset="0"/>
                <a:cs typeface="Arial" panose="020B0604020202020204" pitchFamily="34" charset="0"/>
              </a:rPr>
              <a:t>The Implementation of the Occupation of Play within Skilled Nursing Facilities </a:t>
            </a:r>
            <a:br>
              <a:rPr lang="en-US" altLang="en-US" sz="11500" dirty="0">
                <a:latin typeface="Arial" panose="020B0604020202020204" pitchFamily="34" charset="0"/>
                <a:cs typeface="Arial" panose="020B0604020202020204" pitchFamily="34" charset="0"/>
              </a:rPr>
            </a:br>
            <a:r>
              <a:rPr lang="en-US" altLang="en-US" sz="5500" dirty="0">
                <a:latin typeface="Arial" panose="020B0604020202020204" pitchFamily="34" charset="0"/>
                <a:cs typeface="Arial" panose="020B0604020202020204" pitchFamily="34" charset="0"/>
              </a:rPr>
              <a:t>Katie Jackson, OTS; Jason Vice, PhD, OTR/L, SCLV</a:t>
            </a:r>
            <a:br>
              <a:rPr lang="en-US" altLang="en-US" sz="5500" dirty="0">
                <a:latin typeface="Arial" panose="020B0604020202020204" pitchFamily="34" charset="0"/>
                <a:cs typeface="Arial" panose="020B0604020202020204" pitchFamily="34" charset="0"/>
              </a:rPr>
            </a:br>
            <a:r>
              <a:rPr lang="en-US" altLang="en-US" sz="5500" dirty="0">
                <a:latin typeface="Arial" panose="020B0604020202020204" pitchFamily="34" charset="0"/>
                <a:cs typeface="Arial" panose="020B0604020202020204" pitchFamily="34" charset="0"/>
              </a:rPr>
              <a:t>Department of Occupational Therapy  |  University of Alabama at Birmingham</a:t>
            </a:r>
            <a:br>
              <a:rPr lang="en-US" altLang="en-US" sz="5500" dirty="0">
                <a:latin typeface="Arial" panose="020B0604020202020204" pitchFamily="34" charset="0"/>
                <a:cs typeface="Arial" panose="020B0604020202020204" pitchFamily="34" charset="0"/>
              </a:rPr>
            </a:br>
            <a:r>
              <a:rPr lang="en-US" altLang="en-US" sz="5500" dirty="0">
                <a:latin typeface="Arial" panose="020B0604020202020204" pitchFamily="34" charset="0"/>
                <a:cs typeface="Arial" panose="020B0604020202020204" pitchFamily="34" charset="0"/>
              </a:rPr>
              <a:t>Raven Green, MSOT, OTR/L  |  Aspire Physical and Recovery Center at Cahaba River</a:t>
            </a:r>
            <a:endParaRPr lang="en-US" altLang="en-US" sz="55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91093" y="13574885"/>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87248" y="5984429"/>
            <a:ext cx="137334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434848" y="21222041"/>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78868" y="5984429"/>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(continued) </a:t>
            </a:r>
          </a:p>
        </p:txBody>
      </p:sp>
      <p:sp>
        <p:nvSpPr>
          <p:cNvPr id="20" name="Rectangle 19">
            <a:extLst>
              <a:ext uri="{FF2B5EF4-FFF2-40B4-BE49-F238E27FC236}">
                <a16:creationId xmlns:a16="http://schemas.microsoft.com/office/drawing/2014/main" id="{7FD6ABF4-D62C-8E92-E1BD-3778A7F41BE4}"/>
              </a:ext>
            </a:extLst>
          </p:cNvPr>
          <p:cNvSpPr/>
          <p:nvPr/>
        </p:nvSpPr>
        <p:spPr>
          <a:xfrm>
            <a:off x="29489110" y="25546258"/>
            <a:ext cx="13885863" cy="1230311"/>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637858" y="5985859"/>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355258" y="16361367"/>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4980538" y="25088503"/>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4" name="TextBox 3">
            <a:extLst>
              <a:ext uri="{FF2B5EF4-FFF2-40B4-BE49-F238E27FC236}">
                <a16:creationId xmlns:a16="http://schemas.microsoft.com/office/drawing/2014/main" id="{DD03DB83-CF28-E277-A480-DCC41AFB9D81}"/>
              </a:ext>
            </a:extLst>
          </p:cNvPr>
          <p:cNvSpPr txBox="1"/>
          <p:nvPr/>
        </p:nvSpPr>
        <p:spPr>
          <a:xfrm>
            <a:off x="29694116" y="27142448"/>
            <a:ext cx="13367326" cy="2215991"/>
          </a:xfrm>
          <a:prstGeom prst="rect">
            <a:avLst/>
          </a:prstGeom>
          <a:noFill/>
        </p:spPr>
        <p:txBody>
          <a:bodyPr wrap="square" rtlCol="0">
            <a:spAutoFit/>
          </a:bodyPr>
          <a:lstStyle/>
          <a:p>
            <a:pPr algn="just"/>
            <a:r>
              <a:rPr lang="en-US" sz="2300" dirty="0">
                <a:cs typeface="Arial" panose="020B0604020202020204" pitchFamily="34" charset="0"/>
              </a:rPr>
              <a:t>Special thanks to Raven Green, my site mentor, and the rest of the  therapy staff at Aspire Physical Recovery Center at Cahaba River for their warm support. Gratitude to Dr. Jason Vice for guidance throughout this project. The success of this endeavor is a result of the collaborative efforts of all involved.</a:t>
            </a:r>
          </a:p>
          <a:p>
            <a:endParaRPr lang="en-US" sz="2300" dirty="0">
              <a:cs typeface="Arial" panose="020B0604020202020204" pitchFamily="34" charset="0"/>
            </a:endParaRPr>
          </a:p>
          <a:p>
            <a:r>
              <a:rPr lang="en-US" sz="2300" dirty="0">
                <a:cs typeface="Arial" panose="020B0604020202020204" pitchFamily="34" charset="0"/>
              </a:rPr>
              <a:t>For inquiries, please contact Katie Jackson at </a:t>
            </a:r>
            <a:r>
              <a:rPr lang="en-US" sz="2300" dirty="0">
                <a:cs typeface="Arial" panose="020B0604020202020204" pitchFamily="34" charset="0"/>
                <a:hlinkClick r:id="rId3"/>
              </a:rPr>
              <a:t>ekjackso@uab.edu</a:t>
            </a:r>
            <a:r>
              <a:rPr lang="en-US" sz="2300" dirty="0">
                <a:cs typeface="Arial" panose="020B0604020202020204" pitchFamily="34" charset="0"/>
              </a:rPr>
              <a:t>. </a:t>
            </a:r>
            <a:endParaRPr lang="en-US" sz="2800" dirty="0"/>
          </a:p>
        </p:txBody>
      </p:sp>
      <p:sp>
        <p:nvSpPr>
          <p:cNvPr id="5" name="TextBox 4">
            <a:extLst>
              <a:ext uri="{FF2B5EF4-FFF2-40B4-BE49-F238E27FC236}">
                <a16:creationId xmlns:a16="http://schemas.microsoft.com/office/drawing/2014/main" id="{F1092A4D-1E63-4139-5D0C-D97691BC43E4}"/>
              </a:ext>
            </a:extLst>
          </p:cNvPr>
          <p:cNvSpPr txBox="1"/>
          <p:nvPr/>
        </p:nvSpPr>
        <p:spPr>
          <a:xfrm>
            <a:off x="637858" y="7833837"/>
            <a:ext cx="13792335" cy="8094524"/>
          </a:xfrm>
          <a:prstGeom prst="rect">
            <a:avLst/>
          </a:prstGeom>
          <a:noFill/>
        </p:spPr>
        <p:txBody>
          <a:bodyPr wrap="square" rtlCol="0">
            <a:spAutoFit/>
          </a:bodyPr>
          <a:lstStyle/>
          <a:p>
            <a:pPr algn="just"/>
            <a:r>
              <a:rPr lang="en-US" sz="2400" dirty="0">
                <a:cs typeface="Arial" panose="020B0604020202020204" pitchFamily="34" charset="0"/>
              </a:rPr>
              <a:t>Current data reveals prevalent mental health issues, notably depression, in older adults in skilled nursing facilities (SNFs) (Stickle &amp; </a:t>
            </a:r>
            <a:r>
              <a:rPr lang="en-US" sz="2400" dirty="0" err="1">
                <a:cs typeface="Arial" panose="020B0604020202020204" pitchFamily="34" charset="0"/>
              </a:rPr>
              <a:t>Onedera</a:t>
            </a:r>
            <a:r>
              <a:rPr lang="en-US" sz="2400" dirty="0">
                <a:cs typeface="Arial" panose="020B0604020202020204" pitchFamily="34" charset="0"/>
              </a:rPr>
              <a:t>, 2006; Fuss, 2010). This links closely to a lack of meaningful activities in these facilities (Morley et al., 2014). Despite attempts to provide recreational opportunities, research consistently shows their inadequacy, marked by inconsistent participation and poor emotional resonance (</a:t>
            </a:r>
            <a:r>
              <a:rPr lang="en-US" sz="2400" dirty="0" err="1">
                <a:cs typeface="Arial" panose="020B0604020202020204" pitchFamily="34" charset="0"/>
              </a:rPr>
              <a:t>Mansbach</a:t>
            </a:r>
            <a:r>
              <a:rPr lang="en-US" sz="2400" dirty="0">
                <a:cs typeface="Arial" panose="020B0604020202020204" pitchFamily="34" charset="0"/>
              </a:rPr>
              <a:t> et al., 2014). While play therapy has succeeded in addressing challenges in children (Bratton, 2000), its potential for older adults remains underexplored, necessitating additional research (Fuss, 2010; Ballard et al., 2001; Brooker et al., 2007). </a:t>
            </a:r>
          </a:p>
          <a:p>
            <a:pPr marL="457200" indent="-457200" algn="just">
              <a:buFont typeface="Arial" panose="020B0604020202020204" pitchFamily="34" charset="0"/>
              <a:buChar char="•"/>
            </a:pPr>
            <a:endParaRPr lang="en-US" sz="2400" dirty="0">
              <a:cs typeface="Arial" panose="020B0604020202020204" pitchFamily="34" charset="0"/>
            </a:endParaRPr>
          </a:p>
          <a:p>
            <a:pPr algn="just"/>
            <a:r>
              <a:rPr lang="en-US" sz="2400" dirty="0">
                <a:cs typeface="Arial" panose="020B0604020202020204" pitchFamily="34" charset="0"/>
              </a:rPr>
              <a:t>This capstone project aims to explore how play, as a meaningful activity, enhances the overall quality of life (QoL) for nursing home residents. The findings contribute to existing knowledge by demonstrating the effectiveness of play therapy in improving QoL, reducing geriatric depression symptoms, and fostering increased social participation. This supports and extends previous research while holding promise for guiding future endeavors in play therapy for older populations.</a:t>
            </a:r>
          </a:p>
          <a:p>
            <a:pPr marL="457200" indent="-457200">
              <a:buFont typeface="Arial" panose="020B0604020202020204" pitchFamily="34" charset="0"/>
              <a:buChar char="•"/>
            </a:pPr>
            <a:endParaRPr lang="en-US" sz="2300" dirty="0">
              <a:cs typeface="Arial" panose="020B0604020202020204" pitchFamily="34" charset="0"/>
            </a:endParaRPr>
          </a:p>
          <a:p>
            <a:pPr marL="457200" indent="-457200">
              <a:buFont typeface="Arial" panose="020B0604020202020204" pitchFamily="34" charset="0"/>
              <a:buChar char="•"/>
            </a:pPr>
            <a:endParaRPr lang="en-US" sz="2300" dirty="0">
              <a:cs typeface="Arial" panose="020B0604020202020204" pitchFamily="34" charset="0"/>
            </a:endParaRPr>
          </a:p>
          <a:p>
            <a:pPr marL="457200" indent="-457200">
              <a:buFont typeface="Arial" panose="020B0604020202020204" pitchFamily="34" charset="0"/>
              <a:buChar char="•"/>
            </a:pPr>
            <a:endParaRPr lang="en-US" sz="2300" dirty="0">
              <a:cs typeface="Arial" panose="020B0604020202020204" pitchFamily="34" charset="0"/>
            </a:endParaRPr>
          </a:p>
          <a:p>
            <a:pPr marL="457200" indent="-457200">
              <a:buFont typeface="Arial" panose="020B0604020202020204" pitchFamily="34" charset="0"/>
              <a:buChar char="•"/>
            </a:pPr>
            <a:endParaRPr lang="en-US" sz="2300" dirty="0">
              <a:cs typeface="Arial" panose="020B0604020202020204" pitchFamily="34" charset="0"/>
            </a:endParaRPr>
          </a:p>
          <a:p>
            <a:pPr marL="457200" indent="-457200">
              <a:buFont typeface="Arial" panose="020B0604020202020204" pitchFamily="34" charset="0"/>
              <a:buChar char="•"/>
            </a:pPr>
            <a:endParaRPr lang="en-US" sz="2300" dirty="0">
              <a:cs typeface="Arial" panose="020B0604020202020204" pitchFamily="34" charset="0"/>
            </a:endParaRPr>
          </a:p>
          <a:p>
            <a:pPr marL="457200" indent="-457200">
              <a:buFont typeface="Arial" panose="020B0604020202020204" pitchFamily="34" charset="0"/>
              <a:buChar char="•"/>
            </a:pPr>
            <a:endParaRPr lang="en-US" sz="2300" dirty="0">
              <a:cs typeface="Arial" panose="020B0604020202020204" pitchFamily="34" charset="0"/>
            </a:endParaRPr>
          </a:p>
          <a:p>
            <a:endParaRPr lang="en-US" sz="2300" dirty="0">
              <a:cs typeface="Arial" panose="020B0604020202020204" pitchFamily="34" charset="0"/>
            </a:endParaRPr>
          </a:p>
          <a:p>
            <a:endParaRPr lang="en-US" sz="2300" dirty="0">
              <a:cs typeface="Arial" panose="020B0604020202020204" pitchFamily="34" charset="0"/>
            </a:endParaRPr>
          </a:p>
        </p:txBody>
      </p:sp>
      <p:sp>
        <p:nvSpPr>
          <p:cNvPr id="6" name="TextBox 5">
            <a:extLst>
              <a:ext uri="{FF2B5EF4-FFF2-40B4-BE49-F238E27FC236}">
                <a16:creationId xmlns:a16="http://schemas.microsoft.com/office/drawing/2014/main" id="{3DB6ACBB-78C6-479F-97EC-E8B8D14B9121}"/>
              </a:ext>
            </a:extLst>
          </p:cNvPr>
          <p:cNvSpPr txBox="1"/>
          <p:nvPr/>
        </p:nvSpPr>
        <p:spPr>
          <a:xfrm>
            <a:off x="602246" y="15290860"/>
            <a:ext cx="13624272" cy="10525958"/>
          </a:xfrm>
          <a:prstGeom prst="rect">
            <a:avLst/>
          </a:prstGeom>
          <a:noFill/>
        </p:spPr>
        <p:txBody>
          <a:bodyPr wrap="square" rtlCol="0">
            <a:spAutoFit/>
          </a:bodyPr>
          <a:lstStyle/>
          <a:p>
            <a:pPr marL="342900" indent="-342900" algn="just">
              <a:buFont typeface="Arial" panose="020B0604020202020204" pitchFamily="34" charset="0"/>
              <a:buChar char="•"/>
            </a:pPr>
            <a:r>
              <a:rPr lang="en-US" sz="2400" b="1" dirty="0">
                <a:cs typeface="Arial" panose="020B0604020202020204" pitchFamily="34" charset="0"/>
              </a:rPr>
              <a:t>Study design: </a:t>
            </a:r>
            <a:r>
              <a:rPr lang="en-US" sz="2400" dirty="0">
                <a:cs typeface="Arial" panose="020B0604020202020204" pitchFamily="34" charset="0"/>
              </a:rPr>
              <a:t>Mixed-methods design using pre-test/post-test self-report questionnaires, including a leisure interest assessment (LIA), World Health Organization Quality of Life scale (WHOQOL-BREF), Geriatric Depression Scale (short form) (GDS), and a post-test exit survey.</a:t>
            </a:r>
          </a:p>
          <a:p>
            <a:pPr algn="just"/>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Population: </a:t>
            </a:r>
            <a:r>
              <a:rPr lang="en-US" sz="2400" dirty="0">
                <a:cs typeface="Arial" panose="020B0604020202020204" pitchFamily="34" charset="0"/>
              </a:rPr>
              <a:t>Focused on long-term residents aged 18 to 90+, excluding individuals with dementia or Alzheimer's disease. </a:t>
            </a:r>
          </a:p>
          <a:p>
            <a:pPr marL="342900" indent="-342900" algn="just">
              <a:buFont typeface="Arial" panose="020B0604020202020204" pitchFamily="34" charset="0"/>
              <a:buChar char="•"/>
            </a:pPr>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Recruitment:</a:t>
            </a:r>
            <a:r>
              <a:rPr lang="en-US" sz="2400" dirty="0">
                <a:cs typeface="Arial" panose="020B0604020202020204" pitchFamily="34" charset="0"/>
              </a:rPr>
              <a:t> Direct subject approach and word-of-mouth referral. Gathered simple demographic information. Utilized convenience sampling for group-based interventions.</a:t>
            </a:r>
          </a:p>
          <a:p>
            <a:pPr marL="342900" indent="-342900" algn="just">
              <a:buFont typeface="Arial" panose="020B0604020202020204" pitchFamily="34" charset="0"/>
              <a:buChar char="•"/>
            </a:pPr>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Data Collection: </a:t>
            </a:r>
            <a:r>
              <a:rPr lang="en-US" sz="2400" dirty="0">
                <a:cs typeface="Arial" panose="020B0604020202020204" pitchFamily="34" charset="0"/>
              </a:rPr>
              <a:t>Pre-test LIA, WHOQOL-BREF, and GDS questionnaires. Post-test re-administration of WHOQOL-BREF and GDS. Qualitative data collected through an investigator-created post-test survey.</a:t>
            </a:r>
          </a:p>
          <a:p>
            <a:pPr marL="342900" indent="-342900" algn="just">
              <a:buFont typeface="Arial" panose="020B0604020202020204" pitchFamily="34" charset="0"/>
              <a:buChar char="•"/>
            </a:pPr>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Quantitative Assessments: </a:t>
            </a:r>
            <a:r>
              <a:rPr lang="en-US" sz="2400" dirty="0">
                <a:cs typeface="Arial" panose="020B0604020202020204" pitchFamily="34" charset="0"/>
              </a:rPr>
              <a:t>LIA guided individualized activities. GDS and WHOQOL-BREF provided quantitative data on depression levels and QoL. Post-test survey captured qualitative data on program benefits.</a:t>
            </a:r>
          </a:p>
          <a:p>
            <a:pPr algn="just"/>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Study Sessions: </a:t>
            </a:r>
            <a:r>
              <a:rPr lang="en-US" sz="2400" dirty="0">
                <a:cs typeface="Arial" panose="020B0604020202020204" pitchFamily="34" charset="0"/>
              </a:rPr>
              <a:t>Study group participated in 60-minute play-based activity sessions twice a week over 10 weeks.</a:t>
            </a:r>
          </a:p>
          <a:p>
            <a:pPr algn="just"/>
            <a:endParaRPr lang="en-US" sz="2400" b="1"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Data Storage: </a:t>
            </a:r>
            <a:r>
              <a:rPr lang="en-US" sz="2400" dirty="0">
                <a:cs typeface="Arial" panose="020B0604020202020204" pitchFamily="34" charset="0"/>
              </a:rPr>
              <a:t>Securely stored in UAB's Qualtrics system for participant anonymity. Qualitative findings underwent coding and analysis for common themes. Data analysis involved descriptive statistics and significance assessment. Access to data is restricted, and data will be deleted after a five-year retention period</a:t>
            </a:r>
            <a:r>
              <a:rPr lang="en-US" sz="2400" dirty="0">
                <a:latin typeface="Times New Roman" panose="02020603050405020304" pitchFamily="18" charset="0"/>
                <a:cs typeface="Times New Roman" panose="02020603050405020304" pitchFamily="18" charset="0"/>
              </a:rPr>
              <a:t>.</a:t>
            </a:r>
            <a:endParaRPr lang="en-US" sz="2400" dirty="0"/>
          </a:p>
          <a:p>
            <a:endParaRPr lang="en-US" sz="2400" dirty="0"/>
          </a:p>
          <a:p>
            <a:endParaRPr lang="en-US" dirty="0"/>
          </a:p>
          <a:p>
            <a:endParaRPr lang="en-US" dirty="0"/>
          </a:p>
          <a:p>
            <a:endParaRPr lang="en-US" dirty="0"/>
          </a:p>
        </p:txBody>
      </p:sp>
      <p:sp>
        <p:nvSpPr>
          <p:cNvPr id="8" name="Rectangle 7">
            <a:extLst>
              <a:ext uri="{FF2B5EF4-FFF2-40B4-BE49-F238E27FC236}">
                <a16:creationId xmlns:a16="http://schemas.microsoft.com/office/drawing/2014/main" id="{FA4F9A0B-9E00-55EF-EF54-21A4A740636D}"/>
              </a:ext>
            </a:extLst>
          </p:cNvPr>
          <p:cNvSpPr/>
          <p:nvPr/>
        </p:nvSpPr>
        <p:spPr>
          <a:xfrm>
            <a:off x="421387" y="25098340"/>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a:t>
            </a:r>
          </a:p>
        </p:txBody>
      </p:sp>
      <p:sp>
        <p:nvSpPr>
          <p:cNvPr id="9" name="TextBox 8">
            <a:extLst>
              <a:ext uri="{FF2B5EF4-FFF2-40B4-BE49-F238E27FC236}">
                <a16:creationId xmlns:a16="http://schemas.microsoft.com/office/drawing/2014/main" id="{998D9A1A-CB3A-8DB9-A214-1400E3433B3C}"/>
              </a:ext>
            </a:extLst>
          </p:cNvPr>
          <p:cNvSpPr txBox="1"/>
          <p:nvPr/>
        </p:nvSpPr>
        <p:spPr>
          <a:xfrm>
            <a:off x="637858" y="26819283"/>
            <a:ext cx="13513222" cy="3293209"/>
          </a:xfrm>
          <a:prstGeom prst="rect">
            <a:avLst/>
          </a:prstGeom>
          <a:noFill/>
        </p:spPr>
        <p:txBody>
          <a:bodyPr wrap="square" rtlCol="0">
            <a:spAutoFit/>
          </a:bodyPr>
          <a:lstStyle/>
          <a:p>
            <a:pPr marL="285750" indent="-285750" algn="just">
              <a:buFont typeface="Arial" panose="020B0604020202020204" pitchFamily="34" charset="0"/>
              <a:buChar char="•"/>
            </a:pPr>
            <a:r>
              <a:rPr lang="en-US" sz="2400" b="1" dirty="0">
                <a:cs typeface="Arial" panose="020B0604020202020204" pitchFamily="34" charset="0"/>
              </a:rPr>
              <a:t>Demographics: </a:t>
            </a:r>
            <a:r>
              <a:rPr lang="en-US" sz="2400" dirty="0">
                <a:cs typeface="Arial" panose="020B0604020202020204" pitchFamily="34" charset="0"/>
              </a:rPr>
              <a:t>3 females, 1 male; M= 87.5 years (range: 82 to 94 years);Varying residency durations (3 months to 2+ years, M = 23.5 months, SD = 30.17; (n = 0) reported Alzheimer's disease or dementia, (n = 1) reported a history of depression </a:t>
            </a:r>
          </a:p>
          <a:p>
            <a:pPr algn="just"/>
            <a:endParaRPr lang="en-US" sz="2400" dirty="0">
              <a:cs typeface="Arial" panose="020B0604020202020204" pitchFamily="34" charset="0"/>
            </a:endParaRPr>
          </a:p>
          <a:p>
            <a:pPr marL="285750" indent="-285750" algn="just">
              <a:buFont typeface="Arial" panose="020B0604020202020204" pitchFamily="34" charset="0"/>
              <a:buChar char="•"/>
            </a:pPr>
            <a:r>
              <a:rPr lang="en-US" sz="2400" b="1" dirty="0">
                <a:cs typeface="Arial" panose="020B0604020202020204" pitchFamily="34" charset="0"/>
              </a:rPr>
              <a:t>LIA: I</a:t>
            </a:r>
            <a:r>
              <a:rPr lang="en-US" sz="2400" dirty="0">
                <a:cs typeface="Arial" panose="020B0604020202020204" pitchFamily="34" charset="0"/>
              </a:rPr>
              <a:t>dentified common interests in games, creative expression, social outings, and nature across participants</a:t>
            </a:r>
          </a:p>
          <a:p>
            <a:endParaRPr lang="en-US" sz="2300" dirty="0">
              <a:cs typeface="Arial" panose="020B0604020202020204" pitchFamily="34" charset="0"/>
            </a:endParaRPr>
          </a:p>
          <a:p>
            <a:pPr marL="285750" indent="-285750">
              <a:buFont typeface="Arial" panose="020B0604020202020204" pitchFamily="34" charset="0"/>
              <a:buChar char="•"/>
            </a:pPr>
            <a:endParaRPr lang="en-US" sz="2300" dirty="0">
              <a:cs typeface="Arial" panose="020B0604020202020204" pitchFamily="34" charset="0"/>
            </a:endParaRPr>
          </a:p>
          <a:p>
            <a:pPr marL="285750" indent="-285750">
              <a:buFont typeface="Arial" panose="020B0604020202020204" pitchFamily="34" charset="0"/>
              <a:buChar char="•"/>
            </a:pPr>
            <a:endParaRPr lang="en-US" sz="1800" dirty="0"/>
          </a:p>
        </p:txBody>
      </p:sp>
      <p:graphicFrame>
        <p:nvGraphicFramePr>
          <p:cNvPr id="10" name="Chart 9">
            <a:extLst>
              <a:ext uri="{FF2B5EF4-FFF2-40B4-BE49-F238E27FC236}">
                <a16:creationId xmlns:a16="http://schemas.microsoft.com/office/drawing/2014/main" id="{39488518-226F-9BFF-9422-F18F4A2234E0}"/>
              </a:ext>
            </a:extLst>
          </p:cNvPr>
          <p:cNvGraphicFramePr/>
          <p:nvPr>
            <p:extLst>
              <p:ext uri="{D42A27DB-BD31-4B8C-83A1-F6EECF244321}">
                <p14:modId xmlns:p14="http://schemas.microsoft.com/office/powerpoint/2010/main" val="2018517687"/>
              </p:ext>
            </p:extLst>
          </p:nvPr>
        </p:nvGraphicFramePr>
        <p:xfrm>
          <a:off x="15288236" y="14608609"/>
          <a:ext cx="5877735" cy="512719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66DDFA09-9401-2844-6B15-21758E1983C2}"/>
              </a:ext>
            </a:extLst>
          </p:cNvPr>
          <p:cNvGraphicFramePr/>
          <p:nvPr>
            <p:extLst>
              <p:ext uri="{D42A27DB-BD31-4B8C-83A1-F6EECF244321}">
                <p14:modId xmlns:p14="http://schemas.microsoft.com/office/powerpoint/2010/main" val="1267464807"/>
              </p:ext>
            </p:extLst>
          </p:nvPr>
        </p:nvGraphicFramePr>
        <p:xfrm>
          <a:off x="21808215" y="14608609"/>
          <a:ext cx="6735774" cy="5122896"/>
        </p:xfrm>
        <a:graphic>
          <a:graphicData uri="http://schemas.openxmlformats.org/drawingml/2006/chart">
            <c:chart xmlns:c="http://schemas.openxmlformats.org/drawingml/2006/chart" xmlns:r="http://schemas.openxmlformats.org/officeDocument/2006/relationships" r:id="rId5"/>
          </a:graphicData>
        </a:graphic>
      </p:graphicFrame>
      <p:pic>
        <p:nvPicPr>
          <p:cNvPr id="13" name="Picture 12" descr="A table with numbers and symbols&#10;&#10;Description automatically generated">
            <a:extLst>
              <a:ext uri="{FF2B5EF4-FFF2-40B4-BE49-F238E27FC236}">
                <a16:creationId xmlns:a16="http://schemas.microsoft.com/office/drawing/2014/main" id="{140D6EAE-5C48-95A1-55F8-8A9B9CD683CC}"/>
              </a:ext>
            </a:extLst>
          </p:cNvPr>
          <p:cNvPicPr>
            <a:picLocks noChangeAspect="1"/>
          </p:cNvPicPr>
          <p:nvPr/>
        </p:nvPicPr>
        <p:blipFill rotWithShape="1">
          <a:blip r:embed="rId6"/>
          <a:srcRect b="-1636"/>
          <a:stretch/>
        </p:blipFill>
        <p:spPr>
          <a:xfrm>
            <a:off x="17108443" y="9776064"/>
            <a:ext cx="9306007" cy="4092336"/>
          </a:xfrm>
          <a:prstGeom prst="rect">
            <a:avLst/>
          </a:prstGeom>
        </p:spPr>
      </p:pic>
      <p:sp>
        <p:nvSpPr>
          <p:cNvPr id="18" name="TextBox 17">
            <a:extLst>
              <a:ext uri="{FF2B5EF4-FFF2-40B4-BE49-F238E27FC236}">
                <a16:creationId xmlns:a16="http://schemas.microsoft.com/office/drawing/2014/main" id="{1A32932E-A7A9-B986-C951-FC21B80E40C0}"/>
              </a:ext>
            </a:extLst>
          </p:cNvPr>
          <p:cNvSpPr txBox="1"/>
          <p:nvPr/>
        </p:nvSpPr>
        <p:spPr>
          <a:xfrm>
            <a:off x="15288236" y="7782793"/>
            <a:ext cx="13396299" cy="1846659"/>
          </a:xfrm>
          <a:prstGeom prst="rect">
            <a:avLst/>
          </a:prstGeom>
          <a:noFill/>
        </p:spPr>
        <p:txBody>
          <a:bodyPr wrap="square" rtlCol="0">
            <a:spAutoFit/>
          </a:bodyPr>
          <a:lstStyle/>
          <a:p>
            <a:pPr marL="285750" indent="-285750" algn="just">
              <a:buFont typeface="Arial" panose="020B0604020202020204" pitchFamily="34" charset="0"/>
              <a:buChar char="•"/>
            </a:pPr>
            <a:r>
              <a:rPr lang="en-US" sz="2400" b="1" dirty="0">
                <a:cs typeface="Arial" panose="020B0604020202020204" pitchFamily="34" charset="0"/>
              </a:rPr>
              <a:t>WHOQOL-BREF Scores: </a:t>
            </a:r>
            <a:r>
              <a:rPr lang="en-US" sz="2400" dirty="0">
                <a:cs typeface="Arial" panose="020B0604020202020204" pitchFamily="34" charset="0"/>
              </a:rPr>
              <a:t>Significant overall improvement with notable enhancements in 75% of domains (1-3), particularly in Physical Health, Psychological Health, and Social Relationships. However, Domain 4 revealed a non-significant difference (p = 0.065). Figures 1 and 2 and Table 2 present detailed results.</a:t>
            </a:r>
          </a:p>
          <a:p>
            <a:pPr marL="285750" indent="-285750">
              <a:buFont typeface="Arial" panose="020B0604020202020204" pitchFamily="34" charset="0"/>
              <a:buChar char="•"/>
            </a:pPr>
            <a:endParaRPr lang="en-US" dirty="0"/>
          </a:p>
        </p:txBody>
      </p:sp>
      <p:sp>
        <p:nvSpPr>
          <p:cNvPr id="21" name="TextBox 20">
            <a:extLst>
              <a:ext uri="{FF2B5EF4-FFF2-40B4-BE49-F238E27FC236}">
                <a16:creationId xmlns:a16="http://schemas.microsoft.com/office/drawing/2014/main" id="{DD0FFB0D-2387-F012-86E7-9C9DAAE21E7D}"/>
              </a:ext>
            </a:extLst>
          </p:cNvPr>
          <p:cNvSpPr txBox="1"/>
          <p:nvPr/>
        </p:nvSpPr>
        <p:spPr>
          <a:xfrm>
            <a:off x="15078868" y="22719095"/>
            <a:ext cx="13605667" cy="2215991"/>
          </a:xfrm>
          <a:prstGeom prst="rect">
            <a:avLst/>
          </a:prstGeom>
          <a:noFill/>
        </p:spPr>
        <p:txBody>
          <a:bodyPr wrap="square" rtlCol="0">
            <a:spAutoFit/>
          </a:bodyPr>
          <a:lstStyle/>
          <a:p>
            <a:pPr marL="285750" indent="-285750" algn="just">
              <a:buFont typeface="Arial" panose="020B0604020202020204" pitchFamily="34" charset="0"/>
              <a:buChar char="•"/>
            </a:pPr>
            <a:r>
              <a:rPr lang="en-US" sz="2400" b="1" dirty="0">
                <a:cs typeface="Arial" panose="020B0604020202020204" pitchFamily="34" charset="0"/>
              </a:rPr>
              <a:t>Investigator-Created Survey: </a:t>
            </a:r>
            <a:r>
              <a:rPr lang="en-US" sz="2400" dirty="0">
                <a:cs typeface="Arial" panose="020B0604020202020204" pitchFamily="34" charset="0"/>
              </a:rPr>
              <a:t>Revealed 100% "yes" responses to 8 out of 10 questions, indicating improved self-esteem, decreased social isolation, and increased overall QoL; Themes from a 3-person coded thematic analysis emerged: Meaningfulness and Novelty, Group Participation Decreases Isolation, Choice and Autonomy, Stimulation and Motivation, and Engagement in Desired Activities Improves QoL. </a:t>
            </a:r>
          </a:p>
          <a:p>
            <a:endParaRPr lang="en-US" dirty="0"/>
          </a:p>
        </p:txBody>
      </p:sp>
      <p:pic>
        <p:nvPicPr>
          <p:cNvPr id="24" name="Picture 23" descr="A white paper with black text&#10;&#10;Description automatically generated">
            <a:extLst>
              <a:ext uri="{FF2B5EF4-FFF2-40B4-BE49-F238E27FC236}">
                <a16:creationId xmlns:a16="http://schemas.microsoft.com/office/drawing/2014/main" id="{C49BE6B6-B4CD-A36C-9C1A-B6961EE32F1E}"/>
              </a:ext>
            </a:extLst>
          </p:cNvPr>
          <p:cNvPicPr>
            <a:picLocks noChangeAspect="1"/>
          </p:cNvPicPr>
          <p:nvPr/>
        </p:nvPicPr>
        <p:blipFill rotWithShape="1">
          <a:blip r:embed="rId7"/>
          <a:srcRect t="1" r="6337" b="-2656"/>
          <a:stretch/>
        </p:blipFill>
        <p:spPr>
          <a:xfrm>
            <a:off x="16237824" y="21043722"/>
            <a:ext cx="9856294" cy="1839439"/>
          </a:xfrm>
          <a:prstGeom prst="rect">
            <a:avLst/>
          </a:prstGeom>
        </p:spPr>
      </p:pic>
      <p:sp>
        <p:nvSpPr>
          <p:cNvPr id="25" name="TextBox 24">
            <a:extLst>
              <a:ext uri="{FF2B5EF4-FFF2-40B4-BE49-F238E27FC236}">
                <a16:creationId xmlns:a16="http://schemas.microsoft.com/office/drawing/2014/main" id="{CCD73376-BB26-BE7B-5710-8BC5FB70F217}"/>
              </a:ext>
            </a:extLst>
          </p:cNvPr>
          <p:cNvSpPr txBox="1"/>
          <p:nvPr/>
        </p:nvSpPr>
        <p:spPr>
          <a:xfrm>
            <a:off x="15078868" y="19819203"/>
            <a:ext cx="13755067" cy="830997"/>
          </a:xfrm>
          <a:prstGeom prst="rect">
            <a:avLst/>
          </a:prstGeom>
          <a:noFill/>
        </p:spPr>
        <p:txBody>
          <a:bodyPr wrap="square" rtlCol="0">
            <a:spAutoFit/>
          </a:bodyPr>
          <a:lstStyle/>
          <a:p>
            <a:pPr marL="285750" indent="-285750" algn="just">
              <a:buFont typeface="Arial" panose="020B0604020202020204" pitchFamily="34" charset="0"/>
              <a:buChar char="•"/>
            </a:pPr>
            <a:r>
              <a:rPr lang="en-US" sz="2400" b="1" dirty="0">
                <a:cs typeface="Arial" panose="020B0604020202020204" pitchFamily="34" charset="0"/>
              </a:rPr>
              <a:t>GDS Scores: </a:t>
            </a:r>
            <a:r>
              <a:rPr lang="en-US" sz="2400" dirty="0">
                <a:cs typeface="Arial" panose="020B0604020202020204" pitchFamily="34" charset="0"/>
              </a:rPr>
              <a:t>Decreased or stagnant depression risk, with a non-significant difference (p = 0.941) between pre-test (M = 4.5, SD = 4) and post-test (M = 1.3, SD = 1.3). Refer to Table 3. </a:t>
            </a:r>
          </a:p>
        </p:txBody>
      </p:sp>
      <p:sp>
        <p:nvSpPr>
          <p:cNvPr id="26" name="TextBox 25">
            <a:extLst>
              <a:ext uri="{FF2B5EF4-FFF2-40B4-BE49-F238E27FC236}">
                <a16:creationId xmlns:a16="http://schemas.microsoft.com/office/drawing/2014/main" id="{5B43B917-0A2D-E54F-5351-7DA289EA1499}"/>
              </a:ext>
            </a:extLst>
          </p:cNvPr>
          <p:cNvSpPr txBox="1"/>
          <p:nvPr/>
        </p:nvSpPr>
        <p:spPr>
          <a:xfrm>
            <a:off x="29423110" y="7357739"/>
            <a:ext cx="13733464" cy="9910405"/>
          </a:xfrm>
          <a:prstGeom prst="rect">
            <a:avLst/>
          </a:prstGeom>
          <a:noFill/>
        </p:spPr>
        <p:txBody>
          <a:bodyPr wrap="square" rtlCol="0">
            <a:spAutoFit/>
          </a:bodyPr>
          <a:lstStyle/>
          <a:p>
            <a:pPr algn="just"/>
            <a:endParaRPr lang="en-US" sz="2400" b="1"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Thematic Analysis: </a:t>
            </a:r>
            <a:r>
              <a:rPr lang="en-US" sz="2400" dirty="0">
                <a:cs typeface="Arial" panose="020B0604020202020204" pitchFamily="34" charset="0"/>
              </a:rPr>
              <a:t>Five overarching themes emerged: Meaningfulness and Novelty, Reduction in Isolation, Choice and Autonomy, Stimulation and Motivation, and Overall QoL Enhancement. Participants enjoyed novel activities, emphasizing positive impacts on happiness. Reduced social isolation, choice importance, mental stimulation, and overall QoL enhancement were recurrent themes, highlighting multifaceted benefits.</a:t>
            </a:r>
          </a:p>
          <a:p>
            <a:pPr algn="just"/>
            <a:endParaRPr lang="en-US" sz="2400" b="1"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Implications for OT Practice: </a:t>
            </a:r>
            <a:r>
              <a:rPr lang="en-US" sz="2400" dirty="0">
                <a:cs typeface="Arial" panose="020B0604020202020204" pitchFamily="34" charset="0"/>
              </a:rPr>
              <a:t>Positive study outcomes present an incentive for occupational therapists (OTs) to explore and integrate play therapy. OTs, uniquely positioned in leisure and play, can use play therapy as a co-occupation. Integrating it into sessions may enhance client participation, willingness for therapeutic activities, and positive assessment progress. </a:t>
            </a:r>
          </a:p>
          <a:p>
            <a:pPr marL="342900" indent="-342900" algn="just">
              <a:buFont typeface="Arial" panose="020B0604020202020204" pitchFamily="34" charset="0"/>
              <a:buChar char="•"/>
            </a:pPr>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Limitations</a:t>
            </a:r>
            <a:r>
              <a:rPr lang="en-US" sz="2400" b="1">
                <a:cs typeface="Arial" panose="020B0604020202020204" pitchFamily="34" charset="0"/>
              </a:rPr>
              <a:t>: </a:t>
            </a:r>
            <a:r>
              <a:rPr lang="en-US" sz="2400">
                <a:cs typeface="Arial" panose="020B0604020202020204" pitchFamily="34" charset="0"/>
              </a:rPr>
              <a:t>Small </a:t>
            </a:r>
            <a:r>
              <a:rPr lang="en-US" sz="2400" dirty="0">
                <a:cs typeface="Arial" panose="020B0604020202020204" pitchFamily="34" charset="0"/>
              </a:rPr>
              <a:t>sample size—only four participants—with a skewed gender distribution. Reliance on self-report questionnaires poses potential bias, as responses may be shaped under social desirability or perceived scrutiny. The study site's prevalence of patients with dementia and complex medical conditions, coupled with specific physical limitations, constrained the eligible participant pool. Additionally, the relatively short study duration warrants consideration.</a:t>
            </a:r>
          </a:p>
          <a:p>
            <a:pPr marL="342900" indent="-342900" algn="just">
              <a:buFont typeface="Arial" panose="020B0604020202020204" pitchFamily="34" charset="0"/>
              <a:buChar char="•"/>
            </a:pPr>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Future Research: </a:t>
            </a:r>
            <a:r>
              <a:rPr lang="en-US" sz="2400" dirty="0">
                <a:cs typeface="Arial" panose="020B0604020202020204" pitchFamily="34" charset="0"/>
              </a:rPr>
              <a:t>Discovering effective play activities tailored to older adults' cognitive abilities and preferences is crucial. Delving into the long-term impacts on QoL and depression promises a deeper understanding of play therapy's efficacy. Encouraging larger sample sizes and extended study durations is paramount for research consistency and validity, fostering the evolution and effectiveness of play therapy, particularly for older populations.</a:t>
            </a:r>
            <a:endParaRPr lang="en-US"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endParaRPr lang="en-US" dirty="0"/>
          </a:p>
        </p:txBody>
      </p:sp>
      <p:sp>
        <p:nvSpPr>
          <p:cNvPr id="27" name="TextBox 26">
            <a:extLst>
              <a:ext uri="{FF2B5EF4-FFF2-40B4-BE49-F238E27FC236}">
                <a16:creationId xmlns:a16="http://schemas.microsoft.com/office/drawing/2014/main" id="{3C1DD4C7-EBEE-ADDD-4DA2-FE1C4F13EEC9}"/>
              </a:ext>
            </a:extLst>
          </p:cNvPr>
          <p:cNvSpPr txBox="1"/>
          <p:nvPr/>
        </p:nvSpPr>
        <p:spPr>
          <a:xfrm>
            <a:off x="29639853" y="7357739"/>
            <a:ext cx="13475852" cy="1015663"/>
          </a:xfrm>
          <a:prstGeom prst="rect">
            <a:avLst/>
          </a:prstGeom>
          <a:noFill/>
        </p:spPr>
        <p:txBody>
          <a:bodyPr wrap="square" rtlCol="0">
            <a:spAutoFit/>
          </a:bodyPr>
          <a:lstStyle/>
          <a:p>
            <a:endParaRPr lang="en-US" sz="2400"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28" name="TextBox 27">
            <a:extLst>
              <a:ext uri="{FF2B5EF4-FFF2-40B4-BE49-F238E27FC236}">
                <a16:creationId xmlns:a16="http://schemas.microsoft.com/office/drawing/2014/main" id="{BAFA8D4D-4819-9CD1-6F52-D794870A4CE3}"/>
              </a:ext>
            </a:extLst>
          </p:cNvPr>
          <p:cNvSpPr txBox="1"/>
          <p:nvPr/>
        </p:nvSpPr>
        <p:spPr>
          <a:xfrm>
            <a:off x="29423109" y="18068098"/>
            <a:ext cx="13692596" cy="4031873"/>
          </a:xfrm>
          <a:prstGeom prst="rect">
            <a:avLst/>
          </a:prstGeom>
          <a:noFill/>
        </p:spPr>
        <p:txBody>
          <a:bodyPr wrap="square" rtlCol="0">
            <a:spAutoFit/>
          </a:bodyPr>
          <a:lstStyle/>
          <a:p>
            <a:pPr algn="just"/>
            <a:r>
              <a:rPr lang="en-US" sz="2400" dirty="0">
                <a:cs typeface="Arial" panose="020B0604020202020204" pitchFamily="34" charset="0"/>
              </a:rPr>
              <a:t>The study addresses a notable research gap in play therapy for older individuals, highlighting its potential benefits within SNFs. Contrary to limited existing research, this study provides evidence that implementing play therapy significantly enhances QoL and reduces geriatric depression scores among residents. The outcomes underscore a promising trajectory, urging OTs to integrate recreational services with therapeutic practices. Despite limited current research, this study serves as a catalyst, inspiring future researchers to contribute to the evolving landscape of play therapy for older populations.</a:t>
            </a:r>
          </a:p>
          <a:p>
            <a:pPr marL="457200" indent="-4572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397F86A6-5EA2-7F4D-D238-51913830B01E}"/>
              </a:ext>
            </a:extLst>
          </p:cNvPr>
          <p:cNvSpPr txBox="1"/>
          <p:nvPr/>
        </p:nvSpPr>
        <p:spPr>
          <a:xfrm>
            <a:off x="16459200" y="20759097"/>
            <a:ext cx="6439785" cy="646331"/>
          </a:xfrm>
          <a:prstGeom prst="rect">
            <a:avLst/>
          </a:prstGeom>
          <a:noFill/>
        </p:spPr>
        <p:txBody>
          <a:bodyPr wrap="square" rtlCol="0">
            <a:spAutoFit/>
          </a:bodyPr>
          <a:lstStyle/>
          <a:p>
            <a:r>
              <a:rPr lang="en-US" b="1" dirty="0">
                <a:effectLst/>
                <a:ea typeface="Times New Roman" panose="02020603050405020304" pitchFamily="18" charset="0"/>
                <a:cs typeface="Arial" panose="020B0604020202020204" pitchFamily="34" charset="0"/>
              </a:rPr>
              <a:t>Table 3: </a:t>
            </a:r>
            <a:r>
              <a:rPr lang="en-US" i="1" dirty="0">
                <a:effectLst/>
                <a:ea typeface="Times New Roman" panose="02020603050405020304" pitchFamily="18" charset="0"/>
                <a:cs typeface="Arial" panose="020B0604020202020204" pitchFamily="34" charset="0"/>
              </a:rPr>
              <a:t>Geriatric Depression Scale Scores</a:t>
            </a:r>
            <a:endParaRPr lang="en-US" dirty="0">
              <a:effectLst/>
              <a:ea typeface="Times New Roman" panose="02020603050405020304" pitchFamily="18" charset="0"/>
              <a:cs typeface="Arial" panose="020B0604020202020204" pitchFamily="34" charset="0"/>
            </a:endParaRPr>
          </a:p>
          <a:p>
            <a:endParaRPr lang="en-US" dirty="0"/>
          </a:p>
        </p:txBody>
      </p:sp>
      <p:sp>
        <p:nvSpPr>
          <p:cNvPr id="37" name="TextBox 36">
            <a:extLst>
              <a:ext uri="{FF2B5EF4-FFF2-40B4-BE49-F238E27FC236}">
                <a16:creationId xmlns:a16="http://schemas.microsoft.com/office/drawing/2014/main" id="{FE69AC65-52C8-30EB-BCBA-2CDD18173928}"/>
              </a:ext>
            </a:extLst>
          </p:cNvPr>
          <p:cNvSpPr txBox="1"/>
          <p:nvPr/>
        </p:nvSpPr>
        <p:spPr>
          <a:xfrm>
            <a:off x="17133843" y="9329892"/>
            <a:ext cx="6888036" cy="1115883"/>
          </a:xfrm>
          <a:prstGeom prst="rect">
            <a:avLst/>
          </a:prstGeom>
          <a:noFill/>
        </p:spPr>
        <p:txBody>
          <a:bodyPr wrap="square">
            <a:spAutoFit/>
          </a:bodyPr>
          <a:lstStyle/>
          <a:p>
            <a:pPr>
              <a:lnSpc>
                <a:spcPct val="200000"/>
              </a:lnSpc>
              <a:spcBef>
                <a:spcPts val="0"/>
              </a:spcBef>
              <a:spcAft>
                <a:spcPts val="0"/>
              </a:spcAft>
            </a:pPr>
            <a:r>
              <a:rPr lang="en-US" b="1" dirty="0">
                <a:effectLst/>
                <a:ea typeface="Times New Roman" panose="02020603050405020304" pitchFamily="18" charset="0"/>
                <a:cs typeface="Arial" panose="020B0604020202020204" pitchFamily="34" charset="0"/>
              </a:rPr>
              <a:t>Table 2</a:t>
            </a:r>
            <a:r>
              <a:rPr lang="en-US" dirty="0">
                <a:effectLst/>
                <a:ea typeface="Times New Roman" panose="02020603050405020304" pitchFamily="18" charset="0"/>
                <a:cs typeface="Arial" panose="020B0604020202020204" pitchFamily="34" charset="0"/>
              </a:rPr>
              <a:t>: </a:t>
            </a:r>
            <a:r>
              <a:rPr lang="en-US" i="1" dirty="0">
                <a:effectLst/>
                <a:ea typeface="Times New Roman" panose="02020603050405020304" pitchFamily="18" charset="0"/>
                <a:cs typeface="Arial" panose="020B0604020202020204" pitchFamily="34" charset="0"/>
              </a:rPr>
              <a:t>WHOQOL-BREF Calculation Results</a:t>
            </a:r>
            <a:endParaRPr lang="en-US" dirty="0">
              <a:effectLst/>
              <a:ea typeface="Times New Roman" panose="02020603050405020304" pitchFamily="18" charset="0"/>
              <a:cs typeface="Arial" panose="020B0604020202020204" pitchFamily="34" charset="0"/>
            </a:endParaRPr>
          </a:p>
          <a:p>
            <a:pPr marL="0" marR="0">
              <a:lnSpc>
                <a:spcPct val="20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39" name="TextBox 38">
            <a:extLst>
              <a:ext uri="{FF2B5EF4-FFF2-40B4-BE49-F238E27FC236}">
                <a16:creationId xmlns:a16="http://schemas.microsoft.com/office/drawing/2014/main" id="{961872E9-C746-69FD-5769-779F3AE2C7DC}"/>
              </a:ext>
            </a:extLst>
          </p:cNvPr>
          <p:cNvSpPr txBox="1"/>
          <p:nvPr/>
        </p:nvSpPr>
        <p:spPr>
          <a:xfrm>
            <a:off x="21808210" y="13943125"/>
            <a:ext cx="6600650" cy="1115883"/>
          </a:xfrm>
          <a:prstGeom prst="rect">
            <a:avLst/>
          </a:prstGeom>
          <a:noFill/>
        </p:spPr>
        <p:txBody>
          <a:bodyPr wrap="square">
            <a:spAutoFit/>
          </a:bodyPr>
          <a:lstStyle/>
          <a:p>
            <a:pPr>
              <a:lnSpc>
                <a:spcPct val="200000"/>
              </a:lnSpc>
              <a:spcBef>
                <a:spcPts val="0"/>
              </a:spcBef>
              <a:spcAft>
                <a:spcPts val="0"/>
              </a:spcAft>
            </a:pPr>
            <a:r>
              <a:rPr lang="en-US" b="1" dirty="0">
                <a:effectLst/>
                <a:ea typeface="Times New Roman" panose="02020603050405020304" pitchFamily="18" charset="0"/>
                <a:cs typeface="Arial" panose="020B0604020202020204" pitchFamily="34" charset="0"/>
              </a:rPr>
              <a:t>Figure 2: </a:t>
            </a:r>
            <a:r>
              <a:rPr lang="en-US" i="1" dirty="0">
                <a:effectLst/>
                <a:ea typeface="Times New Roman" panose="02020603050405020304" pitchFamily="18" charset="0"/>
                <a:cs typeface="Arial" panose="020B0604020202020204" pitchFamily="34" charset="0"/>
              </a:rPr>
              <a:t>WHOQOL-BREF Domain Mean Scores </a:t>
            </a:r>
            <a:endParaRPr lang="en-US" dirty="0">
              <a:effectLst/>
              <a:ea typeface="Times New Roman" panose="02020603050405020304" pitchFamily="18" charset="0"/>
              <a:cs typeface="Arial" panose="020B0604020202020204" pitchFamily="34" charset="0"/>
            </a:endParaRPr>
          </a:p>
          <a:p>
            <a:pPr marL="0" marR="0">
              <a:lnSpc>
                <a:spcPct val="20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1" name="TextBox 40">
            <a:extLst>
              <a:ext uri="{FF2B5EF4-FFF2-40B4-BE49-F238E27FC236}">
                <a16:creationId xmlns:a16="http://schemas.microsoft.com/office/drawing/2014/main" id="{FCCB3B5E-5C24-C477-619B-0E5D507505C0}"/>
              </a:ext>
            </a:extLst>
          </p:cNvPr>
          <p:cNvSpPr txBox="1"/>
          <p:nvPr/>
        </p:nvSpPr>
        <p:spPr>
          <a:xfrm>
            <a:off x="15334999" y="13990822"/>
            <a:ext cx="5231446" cy="1115883"/>
          </a:xfrm>
          <a:prstGeom prst="rect">
            <a:avLst/>
          </a:prstGeom>
          <a:noFill/>
        </p:spPr>
        <p:txBody>
          <a:bodyPr wrap="square">
            <a:spAutoFit/>
          </a:bodyPr>
          <a:lstStyle/>
          <a:p>
            <a:pPr>
              <a:lnSpc>
                <a:spcPct val="200000"/>
              </a:lnSpc>
              <a:spcBef>
                <a:spcPts val="0"/>
              </a:spcBef>
              <a:spcAft>
                <a:spcPts val="0"/>
              </a:spcAft>
            </a:pPr>
            <a:r>
              <a:rPr lang="en-US" b="1" dirty="0">
                <a:effectLst/>
                <a:ea typeface="Times New Roman" panose="02020603050405020304" pitchFamily="18" charset="0"/>
                <a:cs typeface="Arial" panose="020B0604020202020204" pitchFamily="34" charset="0"/>
              </a:rPr>
              <a:t>Figure 1: </a:t>
            </a:r>
            <a:r>
              <a:rPr lang="en-US" i="1" dirty="0">
                <a:effectLst/>
                <a:ea typeface="Times New Roman" panose="02020603050405020304" pitchFamily="18" charset="0"/>
                <a:cs typeface="Arial" panose="020B0604020202020204" pitchFamily="34" charset="0"/>
              </a:rPr>
              <a:t>WHOQOL-BREF Overall Mean Score </a:t>
            </a:r>
            <a:endParaRPr lang="en-US" dirty="0">
              <a:effectLst/>
              <a:ea typeface="Times New Roman" panose="02020603050405020304" pitchFamily="18" charset="0"/>
              <a:cs typeface="Arial" panose="020B0604020202020204" pitchFamily="34" charset="0"/>
            </a:endParaRPr>
          </a:p>
          <a:p>
            <a:pPr marL="0" marR="0">
              <a:lnSpc>
                <a:spcPct val="20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pic>
        <p:nvPicPr>
          <p:cNvPr id="2" name="Picture 1">
            <a:extLst>
              <a:ext uri="{FF2B5EF4-FFF2-40B4-BE49-F238E27FC236}">
                <a16:creationId xmlns:a16="http://schemas.microsoft.com/office/drawing/2014/main" id="{1E850637-EF8F-E7D5-FE95-7710FF743D6B}"/>
              </a:ext>
            </a:extLst>
          </p:cNvPr>
          <p:cNvPicPr>
            <a:picLocks noChangeAspect="1"/>
          </p:cNvPicPr>
          <p:nvPr/>
        </p:nvPicPr>
        <p:blipFill>
          <a:blip r:embed="rId8"/>
          <a:stretch>
            <a:fillRect/>
          </a:stretch>
        </p:blipFill>
        <p:spPr>
          <a:xfrm>
            <a:off x="35082379" y="22719095"/>
            <a:ext cx="2560421" cy="2560421"/>
          </a:xfrm>
          <a:prstGeom prst="rect">
            <a:avLst/>
          </a:prstGeom>
        </p:spPr>
      </p:pic>
      <p:sp>
        <p:nvSpPr>
          <p:cNvPr id="14" name="TextBox 13">
            <a:extLst>
              <a:ext uri="{FF2B5EF4-FFF2-40B4-BE49-F238E27FC236}">
                <a16:creationId xmlns:a16="http://schemas.microsoft.com/office/drawing/2014/main" id="{3D5BA11A-0C4A-6B5C-CB44-40464ADBAC2C}"/>
              </a:ext>
            </a:extLst>
          </p:cNvPr>
          <p:cNvSpPr txBox="1"/>
          <p:nvPr/>
        </p:nvSpPr>
        <p:spPr>
          <a:xfrm>
            <a:off x="15078868" y="26175217"/>
            <a:ext cx="13672274" cy="5047536"/>
          </a:xfrm>
          <a:prstGeom prst="rect">
            <a:avLst/>
          </a:prstGeom>
          <a:noFill/>
        </p:spPr>
        <p:txBody>
          <a:bodyPr wrap="square" rtlCol="0">
            <a:spAutoFit/>
          </a:bodyPr>
          <a:lstStyle/>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400" b="1" dirty="0">
                <a:cs typeface="Arial" panose="020B0604020202020204" pitchFamily="34" charset="0"/>
              </a:rPr>
              <a:t>Quality of Life: </a:t>
            </a:r>
            <a:r>
              <a:rPr lang="en-US" sz="2400" dirty="0">
                <a:cs typeface="Arial" panose="020B0604020202020204" pitchFamily="34" charset="0"/>
              </a:rPr>
              <a:t>Statistically significant improvements occurred in 75% of assessed domains—Physical Health, Psychological Health, and Social Relationships. Play therapy notably influenced beliefs in physical, psychological, and social factors. However, Domain 4, evaluating the Environment, showed no statistically significant change.</a:t>
            </a:r>
          </a:p>
          <a:p>
            <a:pPr algn="just"/>
            <a:endParaRPr lang="en-US" sz="2400" dirty="0">
              <a:cs typeface="Arial" panose="020B0604020202020204" pitchFamily="34" charset="0"/>
            </a:endParaRPr>
          </a:p>
          <a:p>
            <a:pPr marL="342900" indent="-342900" algn="just">
              <a:buFont typeface="Arial" panose="020B0604020202020204" pitchFamily="34" charset="0"/>
              <a:buChar char="•"/>
            </a:pPr>
            <a:r>
              <a:rPr lang="en-US" sz="2400" b="1" dirty="0">
                <a:cs typeface="Arial" panose="020B0604020202020204" pitchFamily="34" charset="0"/>
              </a:rPr>
              <a:t>Geriatric Depression: </a:t>
            </a:r>
            <a:r>
              <a:rPr lang="en-US" sz="2400" dirty="0">
                <a:cs typeface="Arial" panose="020B0604020202020204" pitchFamily="34" charset="0"/>
              </a:rPr>
              <a:t>While there was not a statistically significant difference in scores, there was a consistent trend: scores either decreased or remained stable. Participants at risk of depression notably improved. </a:t>
            </a:r>
          </a:p>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2404</TotalTime>
  <Words>1270</Words>
  <Application>Microsoft Macintosh PowerPoint</Application>
  <PresentationFormat>Custom</PresentationFormat>
  <Paragraphs>69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Implementation of the Occupation of Play within Skilled Nursing Facilities  Katie Jackson, OTS; Jason Vice, PhD, OTR/L, SCLV Department of Occupational Therapy  |  University of Alabama at Birmingham Raven Green, MSOT, OTR/L  |  Aspire Physical and Recovery Center at Cahaba River</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Jackson, Katie</cp:lastModifiedBy>
  <cp:revision>232</cp:revision>
  <dcterms:created xsi:type="dcterms:W3CDTF">2012-03-16T13:05:22Z</dcterms:created>
  <dcterms:modified xsi:type="dcterms:W3CDTF">2023-12-04T17:21:02Z</dcterms:modified>
</cp:coreProperties>
</file>