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13"/>
  </p:normalViewPr>
  <p:slideViewPr>
    <p:cSldViewPr snapToObjects="1" showGuides="1">
      <p:cViewPr>
        <p:scale>
          <a:sx n="23" d="100"/>
          <a:sy n="23" d="100"/>
        </p:scale>
        <p:origin x="1768" y="200"/>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Themes</c:v>
                </c:pt>
              </c:strCache>
            </c:strRef>
          </c:tx>
          <c:dPt>
            <c:idx val="0"/>
            <c:bubble3D val="0"/>
            <c:spPr>
              <a:pattFill prst="pct40">
                <a:fgClr>
                  <a:sysClr val="windowText" lastClr="000000"/>
                </a:fgClr>
                <a:bgClr>
                  <a:schemeClr val="bg1"/>
                </a:bgClr>
              </a:patt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F74A-5448-8E86-652E27240331}"/>
              </c:ext>
            </c:extLst>
          </c:dPt>
          <c:dPt>
            <c:idx val="1"/>
            <c:bubble3D val="0"/>
            <c:spPr>
              <a:no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F74A-5448-8E86-652E27240331}"/>
              </c:ext>
            </c:extLst>
          </c:dPt>
          <c:dPt>
            <c:idx val="2"/>
            <c:bubble3D val="0"/>
            <c:spPr>
              <a:solidFill>
                <a:sysClr val="windowText" lastClr="000000"/>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F74A-5448-8E86-652E27240331}"/>
              </c:ext>
            </c:extLst>
          </c:dPt>
          <c:dPt>
            <c:idx val="3"/>
            <c:bubble3D val="0"/>
            <c:spPr>
              <a:pattFill prst="lgCheck">
                <a:fgClr>
                  <a:sysClr val="windowText" lastClr="000000"/>
                </a:fgClr>
                <a:bgClr>
                  <a:schemeClr val="bg1"/>
                </a:bgClr>
              </a:patt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F74A-5448-8E86-652E27240331}"/>
              </c:ext>
            </c:extLst>
          </c:dPt>
          <c:dPt>
            <c:idx val="4"/>
            <c:bubble3D val="0"/>
            <c:spPr>
              <a:pattFill prst="dashUpDiag">
                <a:fgClr>
                  <a:sysClr val="windowText" lastClr="000000"/>
                </a:fgClr>
                <a:bgClr>
                  <a:schemeClr val="bg1"/>
                </a:bgClr>
              </a:patt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F74A-5448-8E86-652E27240331}"/>
              </c:ext>
            </c:extLst>
          </c:dPt>
          <c:dPt>
            <c:idx val="5"/>
            <c:bubble3D val="0"/>
            <c:spPr>
              <a:pattFill prst="dkHorz">
                <a:fgClr>
                  <a:sysClr val="windowText" lastClr="000000"/>
                </a:fgClr>
                <a:bgClr>
                  <a:schemeClr val="bg1"/>
                </a:bgClr>
              </a:patt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F74A-5448-8E86-652E27240331}"/>
              </c:ext>
            </c:extLst>
          </c:dPt>
          <c:dPt>
            <c:idx val="6"/>
            <c:bubble3D val="0"/>
            <c:spPr>
              <a:pattFill prst="pct10">
                <a:fgClr>
                  <a:sysClr val="windowText" lastClr="000000"/>
                </a:fgClr>
                <a:bgClr>
                  <a:schemeClr val="bg1"/>
                </a:bgClr>
              </a:patt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D-F74A-5448-8E86-652E27240331}"/>
              </c:ext>
            </c:extLst>
          </c:dPt>
          <c:dPt>
            <c:idx val="7"/>
            <c:bubble3D val="0"/>
            <c:spPr>
              <a:pattFill prst="sphere">
                <a:fgClr>
                  <a:sysClr val="windowText" lastClr="000000"/>
                </a:fgClr>
                <a:bgClr>
                  <a:schemeClr val="bg1"/>
                </a:bgClr>
              </a:patt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F-F74A-5448-8E86-652E27240331}"/>
              </c:ext>
            </c:extLst>
          </c:dPt>
          <c:dLbls>
            <c:dLbl>
              <c:idx val="0"/>
              <c:tx>
                <c:rich>
                  <a:bodyPr rot="0" spcFirstLastPara="1" vertOverflow="clip" horzOverflow="clip" vert="horz" wrap="square" lIns="36576" tIns="18288" rIns="36576" bIns="18288" anchor="ctr" anchorCtr="1">
                    <a:spAutoFit/>
                  </a:bodyPr>
                  <a:lstStyle/>
                  <a:p>
                    <a:pPr>
                      <a:defRPr sz="1600" b="1" i="0" u="none" strike="noStrike" kern="1200" baseline="0">
                        <a:solidFill>
                          <a:schemeClr val="accent1"/>
                        </a:solidFill>
                        <a:latin typeface="+mn-lt"/>
                        <a:ea typeface="+mn-ea"/>
                        <a:cs typeface="+mn-cs"/>
                      </a:defRPr>
                    </a:pPr>
                    <a:fld id="{15123A5B-7B01-4649-91F1-FFBE75A0F9A1}" type="CATEGORYNAME">
                      <a:rPr lang="en-US"/>
                      <a:pPr>
                        <a:defRPr/>
                      </a:pPr>
                      <a:t>[CATEGORY NAME]</a:t>
                    </a:fld>
                    <a:r>
                      <a:rPr lang="en-US"/>
                      <a:t>
</a:t>
                    </a:r>
                    <a:fld id="{86D2FA0E-28F4-F742-96EE-70EF31E4CB17}" type="PERCENTAGE">
                      <a:rPr lang="en-US"/>
                      <a:pPr>
                        <a:defRPr/>
                      </a:pPr>
                      <a:t>[PERCENTAGE]</a:t>
                    </a:fld>
                    <a:endParaRPr lang="en-US"/>
                  </a:p>
                </c:rich>
              </c:tx>
              <c:spPr>
                <a:solidFill>
                  <a:sysClr val="window" lastClr="FFFFFF"/>
                </a:solidFill>
                <a:ln>
                  <a:solidFill>
                    <a:srgbClr val="4472C4"/>
                  </a:solidFill>
                </a:ln>
                <a:effectLst/>
              </c:spPr>
              <c:txPr>
                <a:bodyPr rot="0" spcFirstLastPara="1" vertOverflow="clip" horzOverflow="clip" vert="horz" wrap="square" lIns="36576" tIns="18288" rIns="36576" bIns="18288" anchor="ctr" anchorCtr="1">
                  <a:spAutoFit/>
                </a:bodyPr>
                <a:lstStyle/>
                <a:p>
                  <a:pPr>
                    <a:defRPr sz="1600" b="1" i="0" u="none" strike="noStrike" kern="120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1-F74A-5448-8E86-652E27240331}"/>
                </c:ext>
              </c:extLst>
            </c:dLbl>
            <c:dLbl>
              <c:idx val="1"/>
              <c:tx>
                <c:rich>
                  <a:bodyPr rot="0" spcFirstLastPara="1" vertOverflow="clip" horzOverflow="clip" vert="horz" wrap="square" lIns="36576" tIns="18288" rIns="36576" bIns="18288" anchor="ctr" anchorCtr="1">
                    <a:spAutoFit/>
                  </a:bodyPr>
                  <a:lstStyle/>
                  <a:p>
                    <a:pPr>
                      <a:defRPr sz="1600" b="1" i="0" u="none" strike="noStrike" kern="1200" baseline="0">
                        <a:solidFill>
                          <a:schemeClr val="accent1"/>
                        </a:solidFill>
                        <a:latin typeface="+mn-lt"/>
                        <a:ea typeface="+mn-ea"/>
                        <a:cs typeface="+mn-cs"/>
                      </a:defRPr>
                    </a:pPr>
                    <a:fld id="{F62799A6-11D9-BC41-9A34-AB7A46C940B2}" type="CATEGORYNAME">
                      <a:rPr lang="en-US"/>
                      <a:pPr>
                        <a:defRPr/>
                      </a:pPr>
                      <a:t>[CATEGORY NAME]</a:t>
                    </a:fld>
                    <a:r>
                      <a:rPr lang="en-US"/>
                      <a:t>
</a:t>
                    </a:r>
                    <a:fld id="{BABCBFE9-43DF-7348-8A2E-8E2396FE8209}" type="PERCENTAGE">
                      <a:rPr lang="en-US"/>
                      <a:pPr>
                        <a:defRPr/>
                      </a:pPr>
                      <a:t>[PERCENTAGE]</a:t>
                    </a:fld>
                    <a:endParaRPr lang="en-US"/>
                  </a:p>
                </c:rich>
              </c:tx>
              <c:spPr>
                <a:solidFill>
                  <a:sysClr val="window" lastClr="FFFFFF"/>
                </a:solidFill>
                <a:ln>
                  <a:solidFill>
                    <a:srgbClr val="4472C4"/>
                  </a:solidFill>
                </a:ln>
                <a:effectLst/>
              </c:spPr>
              <c:txPr>
                <a:bodyPr rot="0" spcFirstLastPara="1" vertOverflow="clip" horzOverflow="clip" vert="horz" wrap="square" lIns="36576" tIns="18288" rIns="36576" bIns="18288" anchor="ctr" anchorCtr="1">
                  <a:spAutoFit/>
                </a:bodyPr>
                <a:lstStyle/>
                <a:p>
                  <a:pPr>
                    <a:defRPr sz="1600" b="1" i="0" u="none" strike="noStrike" kern="120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3-F74A-5448-8E86-652E27240331}"/>
                </c:ext>
              </c:extLst>
            </c:dLbl>
            <c:dLbl>
              <c:idx val="2"/>
              <c:tx>
                <c:rich>
                  <a:bodyPr rot="0" spcFirstLastPara="1" vertOverflow="clip" horzOverflow="clip" vert="horz" wrap="square" lIns="36576" tIns="18288" rIns="36576" bIns="18288" anchor="ctr" anchorCtr="1">
                    <a:spAutoFit/>
                  </a:bodyPr>
                  <a:lstStyle/>
                  <a:p>
                    <a:pPr>
                      <a:defRPr sz="1600" b="1" i="0" u="none" strike="noStrike" kern="1200" baseline="0">
                        <a:solidFill>
                          <a:schemeClr val="accent1"/>
                        </a:solidFill>
                        <a:latin typeface="+mn-lt"/>
                        <a:ea typeface="+mn-ea"/>
                        <a:cs typeface="+mn-cs"/>
                      </a:defRPr>
                    </a:pPr>
                    <a:fld id="{F075DA93-AE4D-AC45-AD3E-792B7687D4D5}" type="CATEGORYNAME">
                      <a:rPr lang="en-US"/>
                      <a:pPr>
                        <a:defRPr/>
                      </a:pPr>
                      <a:t>[CATEGORY NAME]</a:t>
                    </a:fld>
                    <a:r>
                      <a:rPr lang="en-US"/>
                      <a:t>
</a:t>
                    </a:r>
                    <a:fld id="{1D2E75E9-3572-3447-BCAD-3A877085A2B1}" type="PERCENTAGE">
                      <a:rPr lang="en-US"/>
                      <a:pPr>
                        <a:defRPr/>
                      </a:pPr>
                      <a:t>[PERCENTAGE]</a:t>
                    </a:fld>
                    <a:endParaRPr lang="en-US"/>
                  </a:p>
                </c:rich>
              </c:tx>
              <c:spPr>
                <a:solidFill>
                  <a:sysClr val="window" lastClr="FFFFFF"/>
                </a:solidFill>
                <a:ln>
                  <a:solidFill>
                    <a:srgbClr val="4472C4"/>
                  </a:solidFill>
                </a:ln>
                <a:effectLst/>
              </c:spPr>
              <c:txPr>
                <a:bodyPr rot="0" spcFirstLastPara="1" vertOverflow="clip" horzOverflow="clip" vert="horz" wrap="square" lIns="36576" tIns="18288" rIns="36576" bIns="18288" anchor="ctr" anchorCtr="1">
                  <a:spAutoFit/>
                </a:bodyPr>
                <a:lstStyle/>
                <a:p>
                  <a:pPr>
                    <a:defRPr sz="1600" b="1" i="0" u="none" strike="noStrike" kern="120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5-F74A-5448-8E86-652E27240331}"/>
                </c:ext>
              </c:extLst>
            </c:dLbl>
            <c:dLbl>
              <c:idx val="3"/>
              <c:tx>
                <c:rich>
                  <a:bodyPr rot="0" spcFirstLastPara="1" vertOverflow="clip" horzOverflow="clip" vert="horz" wrap="square" lIns="36576" tIns="18288" rIns="36576" bIns="18288" anchor="ctr" anchorCtr="1">
                    <a:spAutoFit/>
                  </a:bodyPr>
                  <a:lstStyle/>
                  <a:p>
                    <a:pPr>
                      <a:defRPr sz="1600" b="1" i="0" u="none" strike="noStrike" kern="1200" baseline="0">
                        <a:solidFill>
                          <a:schemeClr val="accent1"/>
                        </a:solidFill>
                        <a:latin typeface="+mn-lt"/>
                        <a:ea typeface="+mn-ea"/>
                        <a:cs typeface="+mn-cs"/>
                      </a:defRPr>
                    </a:pPr>
                    <a:fld id="{6E934697-8F8D-2A45-85B7-E18A6DBD1FD5}" type="CATEGORYNAME">
                      <a:rPr lang="en-US"/>
                      <a:pPr>
                        <a:defRPr/>
                      </a:pPr>
                      <a:t>[CATEGORY NAME]</a:t>
                    </a:fld>
                    <a:r>
                      <a:rPr lang="en-US"/>
                      <a:t>
</a:t>
                    </a:r>
                    <a:fld id="{1AFE3578-5502-E041-871C-217FDF969099}" type="PERCENTAGE">
                      <a:rPr lang="en-US"/>
                      <a:pPr>
                        <a:defRPr/>
                      </a:pPr>
                      <a:t>[PERCENTAGE]</a:t>
                    </a:fld>
                    <a:endParaRPr lang="en-US"/>
                  </a:p>
                </c:rich>
              </c:tx>
              <c:spPr>
                <a:solidFill>
                  <a:sysClr val="window" lastClr="FFFFFF"/>
                </a:solidFill>
                <a:ln>
                  <a:solidFill>
                    <a:srgbClr val="4472C4"/>
                  </a:solidFill>
                </a:ln>
                <a:effectLst/>
              </c:spPr>
              <c:txPr>
                <a:bodyPr rot="0" spcFirstLastPara="1" vertOverflow="clip" horzOverflow="clip" vert="horz" wrap="square" lIns="36576" tIns="18288" rIns="36576" bIns="18288" anchor="ctr" anchorCtr="1">
                  <a:spAutoFit/>
                </a:bodyPr>
                <a:lstStyle/>
                <a:p>
                  <a:pPr>
                    <a:defRPr sz="16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7-F74A-5448-8E86-652E27240331}"/>
                </c:ext>
              </c:extLst>
            </c:dLbl>
            <c:dLbl>
              <c:idx val="4"/>
              <c:tx>
                <c:rich>
                  <a:bodyPr rot="0" spcFirstLastPara="1" vertOverflow="clip" horzOverflow="clip" vert="horz" wrap="square" lIns="36576" tIns="18288" rIns="36576" bIns="18288" anchor="ctr" anchorCtr="1">
                    <a:spAutoFit/>
                  </a:bodyPr>
                  <a:lstStyle/>
                  <a:p>
                    <a:pPr>
                      <a:defRPr sz="1600" b="1" i="0" u="none" strike="noStrike" kern="1200" baseline="0">
                        <a:solidFill>
                          <a:schemeClr val="accent1"/>
                        </a:solidFill>
                        <a:latin typeface="+mn-lt"/>
                        <a:ea typeface="+mn-ea"/>
                        <a:cs typeface="+mn-cs"/>
                      </a:defRPr>
                    </a:pPr>
                    <a:fld id="{0D684230-7D2D-CF4D-B770-05B20AADD690}" type="CATEGORYNAME">
                      <a:rPr lang="en-US"/>
                      <a:pPr>
                        <a:defRPr/>
                      </a:pPr>
                      <a:t>[CATEGORY NAME]</a:t>
                    </a:fld>
                    <a:r>
                      <a:rPr lang="en-US"/>
                      <a:t>
</a:t>
                    </a:r>
                    <a:fld id="{CA1880A1-C440-AC47-B859-2700F4D40508}" type="PERCENTAGE">
                      <a:rPr lang="en-US"/>
                      <a:pPr>
                        <a:defRPr/>
                      </a:pPr>
                      <a:t>[PERCENTAGE]</a:t>
                    </a:fld>
                    <a:endParaRPr lang="en-US"/>
                  </a:p>
                </c:rich>
              </c:tx>
              <c:spPr>
                <a:solidFill>
                  <a:sysClr val="window" lastClr="FFFFFF"/>
                </a:solidFill>
                <a:ln>
                  <a:solidFill>
                    <a:srgbClr val="4472C4"/>
                  </a:solidFill>
                </a:ln>
                <a:effectLst/>
              </c:spPr>
              <c:txPr>
                <a:bodyPr rot="0" spcFirstLastPara="1" vertOverflow="clip" horzOverflow="clip" vert="horz" wrap="square" lIns="36576" tIns="18288" rIns="36576" bIns="18288" anchor="ctr" anchorCtr="1">
                  <a:spAutoFit/>
                </a:bodyPr>
                <a:lstStyle/>
                <a:p>
                  <a:pPr>
                    <a:defRPr sz="16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9-F74A-5448-8E86-652E27240331}"/>
                </c:ext>
              </c:extLst>
            </c:dLbl>
            <c:dLbl>
              <c:idx val="5"/>
              <c:tx>
                <c:rich>
                  <a:bodyPr rot="0" spcFirstLastPara="1" vertOverflow="clip" horzOverflow="clip" vert="horz" wrap="square" lIns="36576" tIns="18288" rIns="36576" bIns="18288" anchor="ctr" anchorCtr="1">
                    <a:spAutoFit/>
                  </a:bodyPr>
                  <a:lstStyle/>
                  <a:p>
                    <a:pPr>
                      <a:defRPr sz="1600" b="1" i="0" u="none" strike="noStrike" kern="1200" baseline="0">
                        <a:solidFill>
                          <a:schemeClr val="accent1"/>
                        </a:solidFill>
                        <a:latin typeface="+mn-lt"/>
                        <a:ea typeface="+mn-ea"/>
                        <a:cs typeface="+mn-cs"/>
                      </a:defRPr>
                    </a:pPr>
                    <a:fld id="{19DDE7D1-71FA-DB4A-ACD1-43DCB4A5349B}" type="CATEGORYNAME">
                      <a:rPr lang="en-US"/>
                      <a:pPr>
                        <a:defRPr/>
                      </a:pPr>
                      <a:t>[CATEGORY NAME]</a:t>
                    </a:fld>
                    <a:r>
                      <a:rPr lang="en-US"/>
                      <a:t>
</a:t>
                    </a:r>
                    <a:fld id="{68BAE305-6E46-E64E-924D-87BDDB793321}" type="PERCENTAGE">
                      <a:rPr lang="en-US"/>
                      <a:pPr>
                        <a:defRPr/>
                      </a:pPr>
                      <a:t>[PERCENTAGE]</a:t>
                    </a:fld>
                    <a:endParaRPr lang="en-US"/>
                  </a:p>
                </c:rich>
              </c:tx>
              <c:spPr>
                <a:solidFill>
                  <a:sysClr val="window" lastClr="FFFFFF"/>
                </a:solidFill>
                <a:ln>
                  <a:solidFill>
                    <a:srgbClr val="4472C4"/>
                  </a:solidFill>
                </a:ln>
                <a:effectLst/>
              </c:spPr>
              <c:txPr>
                <a:bodyPr rot="0" spcFirstLastPara="1" vertOverflow="clip" horzOverflow="clip" vert="horz" wrap="square" lIns="36576" tIns="18288" rIns="36576" bIns="18288" anchor="ctr" anchorCtr="1">
                  <a:spAutoFit/>
                </a:bodyPr>
                <a:lstStyle/>
                <a:p>
                  <a:pPr>
                    <a:defRPr sz="16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B-F74A-5448-8E86-652E27240331}"/>
                </c:ext>
              </c:extLst>
            </c:dLbl>
            <c:dLbl>
              <c:idx val="6"/>
              <c:tx>
                <c:rich>
                  <a:bodyPr rot="0" spcFirstLastPara="1" vertOverflow="clip" horzOverflow="clip" vert="horz" wrap="square" lIns="36576" tIns="18288" rIns="36576" bIns="18288" anchor="ctr" anchorCtr="1">
                    <a:spAutoFit/>
                  </a:bodyPr>
                  <a:lstStyle/>
                  <a:p>
                    <a:pPr>
                      <a:defRPr sz="1600" b="1" i="0" u="none" strike="noStrike" kern="1200" baseline="0">
                        <a:solidFill>
                          <a:schemeClr val="accent1"/>
                        </a:solidFill>
                        <a:latin typeface="+mn-lt"/>
                        <a:ea typeface="+mn-ea"/>
                        <a:cs typeface="+mn-cs"/>
                      </a:defRPr>
                    </a:pPr>
                    <a:fld id="{54A85720-F881-E848-B319-A7FA8A1C9BDD}" type="CATEGORYNAME">
                      <a:rPr lang="en-US"/>
                      <a:pPr>
                        <a:defRPr/>
                      </a:pPr>
                      <a:t>[CATEGORY NAME]</a:t>
                    </a:fld>
                    <a:r>
                      <a:rPr lang="en-US"/>
                      <a:t>
</a:t>
                    </a:r>
                    <a:fld id="{08920009-11DE-A54E-AE00-58BEC9AA95F1}" type="PERCENTAGE">
                      <a:rPr lang="en-US"/>
                      <a:pPr>
                        <a:defRPr/>
                      </a:pPr>
                      <a:t>[PERCENTAGE]</a:t>
                    </a:fld>
                    <a:endParaRPr lang="en-US"/>
                  </a:p>
                </c:rich>
              </c:tx>
              <c:spPr>
                <a:solidFill>
                  <a:sysClr val="window" lastClr="FFFFFF"/>
                </a:solidFill>
                <a:ln>
                  <a:solidFill>
                    <a:srgbClr val="4472C4"/>
                  </a:solidFill>
                </a:ln>
                <a:effectLst/>
              </c:spPr>
              <c:txPr>
                <a:bodyPr rot="0" spcFirstLastPara="1" vertOverflow="clip" horzOverflow="clip" vert="horz" wrap="square" lIns="36576" tIns="18288" rIns="36576" bIns="18288" anchor="ctr" anchorCtr="1">
                  <a:spAutoFit/>
                </a:bodyPr>
                <a:lstStyle/>
                <a:p>
                  <a:pPr>
                    <a:defRPr sz="1600" b="1" i="0" u="none" strike="noStrike" kern="1200" baseline="0">
                      <a:solidFill>
                        <a:schemeClr val="accent1">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D-F74A-5448-8E86-652E27240331}"/>
                </c:ext>
              </c:extLst>
            </c:dLbl>
            <c:dLbl>
              <c:idx val="7"/>
              <c:layout>
                <c:manualLayout>
                  <c:x val="9.4907407407407371E-2"/>
                  <c:y val="-1.5873015873015872E-2"/>
                </c:manualLayout>
              </c:layout>
              <c:tx>
                <c:rich>
                  <a:bodyPr rot="0" spcFirstLastPara="1" vertOverflow="clip" horzOverflow="clip" vert="horz" wrap="square" lIns="36576" tIns="18288" rIns="36576" bIns="18288" anchor="ctr" anchorCtr="1">
                    <a:spAutoFit/>
                  </a:bodyPr>
                  <a:lstStyle/>
                  <a:p>
                    <a:pPr>
                      <a:defRPr sz="1600" b="1" i="0" u="none" strike="noStrike" kern="1200" baseline="0">
                        <a:solidFill>
                          <a:schemeClr val="accent1"/>
                        </a:solidFill>
                        <a:latin typeface="+mn-lt"/>
                        <a:ea typeface="+mn-ea"/>
                        <a:cs typeface="+mn-cs"/>
                      </a:defRPr>
                    </a:pPr>
                    <a:fld id="{922B7C08-3A75-B741-A4D5-2B5865AA5157}" type="CATEGORYNAME">
                      <a:rPr lang="en-US"/>
                      <a:pPr>
                        <a:defRPr/>
                      </a:pPr>
                      <a:t>[CATEGORY NAME]</a:t>
                    </a:fld>
                    <a:r>
                      <a:rPr lang="en-US"/>
                      <a:t>
</a:t>
                    </a:r>
                    <a:fld id="{E8BC3B1E-EC06-5B48-9E58-BA7AAC3A9286}" type="PERCENTAGE">
                      <a:rPr lang="en-US"/>
                      <a:pPr>
                        <a:defRPr/>
                      </a:pPr>
                      <a:t>[PERCENTAGE]</a:t>
                    </a:fld>
                    <a:endParaRPr lang="en-US"/>
                  </a:p>
                </c:rich>
              </c:tx>
              <c:spPr>
                <a:solidFill>
                  <a:sysClr val="window" lastClr="FFFFFF"/>
                </a:solidFill>
                <a:ln>
                  <a:solidFill>
                    <a:srgbClr val="4472C4"/>
                  </a:solidFill>
                </a:ln>
                <a:effectLst/>
              </c:spPr>
              <c:txPr>
                <a:bodyPr rot="0" spcFirstLastPara="1" vertOverflow="clip" horzOverflow="clip" vert="horz" wrap="square" lIns="36576" tIns="18288" rIns="36576" bIns="18288" anchor="ctr" anchorCtr="1">
                  <a:spAutoFit/>
                </a:bodyPr>
                <a:lstStyle/>
                <a:p>
                  <a:pPr>
                    <a:defRPr sz="1600" b="1" i="0" u="none" strike="noStrike" kern="1200" baseline="0">
                      <a:solidFill>
                        <a:schemeClr val="accent2">
                          <a:lumMod val="6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F-F74A-5448-8E86-652E27240331}"/>
                </c:ext>
              </c:extLst>
            </c:dLbl>
            <c:spPr>
              <a:solidFill>
                <a:sysClr val="window" lastClr="FFFFFF"/>
              </a:solidFill>
              <a:ln>
                <a:solidFill>
                  <a:srgbClr val="4472C4"/>
                </a:solidFill>
              </a:ln>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Sheet1!$A$2:$A$9</c:f>
              <c:strCache>
                <c:ptCount val="8"/>
                <c:pt idx="0">
                  <c:v>Prayers (HP)</c:v>
                </c:pt>
                <c:pt idx="1">
                  <c:v>Prayer Request</c:v>
                </c:pt>
                <c:pt idx="2">
                  <c:v>Thankful</c:v>
                </c:pt>
                <c:pt idx="3">
                  <c:v>Healing</c:v>
                </c:pt>
                <c:pt idx="4">
                  <c:v>Hopeful</c:v>
                </c:pt>
                <c:pt idx="5">
                  <c:v>Love</c:v>
                </c:pt>
                <c:pt idx="6">
                  <c:v>RIP</c:v>
                </c:pt>
                <c:pt idx="7">
                  <c:v>Encouragement</c:v>
                </c:pt>
              </c:strCache>
            </c:strRef>
          </c:cat>
          <c:val>
            <c:numRef>
              <c:f>Sheet1!$B$2:$B$9</c:f>
              <c:numCache>
                <c:formatCode>General</c:formatCode>
                <c:ptCount val="8"/>
                <c:pt idx="0">
                  <c:v>1286</c:v>
                </c:pt>
                <c:pt idx="1">
                  <c:v>583</c:v>
                </c:pt>
                <c:pt idx="2">
                  <c:v>73</c:v>
                </c:pt>
                <c:pt idx="3">
                  <c:v>422</c:v>
                </c:pt>
                <c:pt idx="4">
                  <c:v>99</c:v>
                </c:pt>
                <c:pt idx="5">
                  <c:v>488</c:v>
                </c:pt>
                <c:pt idx="6">
                  <c:v>55</c:v>
                </c:pt>
                <c:pt idx="7">
                  <c:v>196</c:v>
                </c:pt>
              </c:numCache>
            </c:numRef>
          </c:val>
          <c:extLst>
            <c:ext xmlns:c16="http://schemas.microsoft.com/office/drawing/2014/chart" uri="{C3380CC4-5D6E-409C-BE32-E72D297353CC}">
              <c16:uniqueId val="{00000010-F74A-5448-8E86-652E27240331}"/>
            </c:ext>
          </c:extLst>
        </c:ser>
        <c:dLbls>
          <c:showLegendKey val="0"/>
          <c:showVal val="0"/>
          <c:showCatName val="0"/>
          <c:showSerName val="0"/>
          <c:showPercent val="0"/>
          <c:showBubbleSize val="0"/>
          <c:showLeaderLines val="0"/>
        </c:dLbls>
        <c:firstSliceAng val="0"/>
      </c:pieChart>
      <c:spPr>
        <a:noFill/>
        <a:ln>
          <a:noFill/>
        </a:ln>
        <a:effectLst/>
      </c:spPr>
    </c:plotArea>
    <c:legend>
      <c:legendPos val="r"/>
      <c:layout>
        <c:manualLayout>
          <c:xMode val="edge"/>
          <c:yMode val="edge"/>
          <c:x val="0.77615696089821828"/>
          <c:y val="3.9801279503583378E-2"/>
          <c:w val="0.20446866608331668"/>
          <c:h val="0.65988128052923756"/>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0.82663</cdr:x>
      <cdr:y>0.827</cdr:y>
    </cdr:from>
    <cdr:to>
      <cdr:x>0.97036</cdr:x>
      <cdr:y>1</cdr:y>
    </cdr:to>
    <cdr:sp macro="" textlink="">
      <cdr:nvSpPr>
        <cdr:cNvPr id="2" name="Rounded Rectangle 1"/>
        <cdr:cNvSpPr/>
      </cdr:nvSpPr>
      <cdr:spPr>
        <a:xfrm xmlns:a="http://schemas.openxmlformats.org/drawingml/2006/main">
          <a:off x="6502341" y="3225259"/>
          <a:ext cx="1130589" cy="674691"/>
        </a:xfrm>
        <a:prstGeom xmlns:a="http://schemas.openxmlformats.org/drawingml/2006/main" prst="roundRect">
          <a:avLst/>
        </a:prstGeom>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r>
            <a:rPr lang="en-US" sz="1100" b="0" i="0" u="none" strike="noStrike" dirty="0">
              <a:solidFill>
                <a:schemeClr val="dk1"/>
              </a:solidFill>
              <a:effectLst/>
              <a:latin typeface="Times New Roman" panose="02020603050405020304" pitchFamily="18" charset="0"/>
              <a:ea typeface="+mn-ea"/>
              <a:cs typeface="Times New Roman" panose="02020603050405020304" pitchFamily="18" charset="0"/>
            </a:rPr>
            <a:t>*</a:t>
          </a:r>
          <a:r>
            <a:rPr lang="en-US" sz="1100" b="0" i="0" u="none" strike="noStrike" baseline="0" dirty="0">
              <a:solidFill>
                <a:schemeClr val="dk1"/>
              </a:solidFill>
              <a:effectLst/>
              <a:latin typeface="Times New Roman" panose="02020603050405020304" pitchFamily="18" charset="0"/>
              <a:ea typeface="+mn-ea"/>
              <a:cs typeface="Times New Roman" panose="02020603050405020304" pitchFamily="18" charset="0"/>
            </a:rPr>
            <a:t> </a:t>
          </a:r>
          <a:r>
            <a:rPr lang="en-US" sz="1100" b="0" i="0" u="none" strike="noStrike" dirty="0">
              <a:solidFill>
                <a:schemeClr val="dk1"/>
              </a:solidFill>
              <a:effectLst/>
              <a:latin typeface="Times New Roman" panose="02020603050405020304" pitchFamily="18" charset="0"/>
              <a:ea typeface="+mn-ea"/>
              <a:cs typeface="Times New Roman" panose="02020603050405020304" pitchFamily="18" charset="0"/>
            </a:rPr>
            <a:t>Inapplicable</a:t>
          </a:r>
          <a:r>
            <a:rPr lang="en-US" sz="1100" b="0" i="0" u="none" strike="noStrike" baseline="0" dirty="0">
              <a:solidFill>
                <a:schemeClr val="dk1"/>
              </a:solidFill>
              <a:effectLst/>
              <a:latin typeface="Times New Roman" panose="02020603050405020304" pitchFamily="18" charset="0"/>
              <a:ea typeface="+mn-ea"/>
              <a:cs typeface="Times New Roman" panose="02020603050405020304" pitchFamily="18" charset="0"/>
            </a:rPr>
            <a:t> data excluded:</a:t>
          </a:r>
        </a:p>
        <a:p xmlns:a="http://schemas.openxmlformats.org/drawingml/2006/main">
          <a:r>
            <a:rPr lang="en-US" sz="1100" b="0" i="0" u="none" strike="noStrike" baseline="0" dirty="0">
              <a:solidFill>
                <a:schemeClr val="dk1"/>
              </a:solidFill>
              <a:effectLst/>
              <a:latin typeface="Times New Roman" panose="02020603050405020304" pitchFamily="18" charset="0"/>
              <a:ea typeface="+mn-ea"/>
              <a:cs typeface="Times New Roman" panose="02020603050405020304" pitchFamily="18" charset="0"/>
            </a:rPr>
            <a:t>n= </a:t>
          </a:r>
          <a:r>
            <a:rPr lang="en-US" sz="1100" b="0" i="0" u="none" strike="noStrike" dirty="0">
              <a:solidFill>
                <a:schemeClr val="dk1"/>
              </a:solidFill>
              <a:effectLst/>
              <a:latin typeface="Times New Roman" panose="02020603050405020304" pitchFamily="18" charset="0"/>
              <a:ea typeface="+mn-ea"/>
              <a:cs typeface="Times New Roman" panose="02020603050405020304" pitchFamily="18" charset="0"/>
            </a:rPr>
            <a:t>465</a:t>
          </a:r>
          <a:endParaRPr lang="en-US" sz="1100" dirty="0">
            <a:latin typeface="Times New Roman" panose="02020603050405020304" pitchFamily="18" charset="0"/>
            <a:cs typeface="Times New Roman" panose="02020603050405020304" pitchFamily="18"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11/13/23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1080/00325481.2016.120996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yuen@uab.edu" TargetMode="External"/><Relationship Id="rId5" Type="http://schemas.openxmlformats.org/officeDocument/2006/relationships/hyperlink" Target="mailto:mj2256@uab.edu" TargetMode="Externa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5181600"/>
          </a:xfrm>
        </p:spPr>
        <p:txBody>
          <a:bodyPr/>
          <a:lstStyle/>
          <a:p>
            <a:pPr algn="ctr"/>
            <a:r>
              <a:rPr lang="en-US" altLang="en-US" sz="9500" dirty="0">
                <a:latin typeface="Arial" panose="020B0604020202020204" pitchFamily="34" charset="0"/>
                <a:cs typeface="Arial" panose="020B0604020202020204" pitchFamily="34" charset="0"/>
              </a:rPr>
              <a:t>T</a:t>
            </a:r>
            <a:r>
              <a:rPr lang="en-US" altLang="en-US" sz="8800" dirty="0">
                <a:latin typeface="Arial" panose="020B0604020202020204" pitchFamily="34" charset="0"/>
                <a:cs typeface="Arial" panose="020B0604020202020204" pitchFamily="34" charset="0"/>
              </a:rPr>
              <a:t>o Describe Spiritual Issues and Emotional Support Addressed by Visitors in Two Critical Care Units in UAB Hospital</a:t>
            </a:r>
            <a:br>
              <a:rPr lang="en-US" altLang="en-US" sz="96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Maria G. Jimenez, OTS; Hon K. Yuen, PhD, OTR/L</a:t>
            </a:r>
            <a:br>
              <a:rPr lang="en-US" altLang="en-US" sz="6000" dirty="0">
                <a:latin typeface="Arial" panose="020B0604020202020204" pitchFamily="34" charset="0"/>
                <a:cs typeface="Arial" panose="020B0604020202020204" pitchFamily="34" charset="0"/>
              </a:rPr>
            </a:br>
            <a:r>
              <a:rPr lang="en-US" altLang="en-US" sz="5400" dirty="0">
                <a:latin typeface="Arial" panose="020B0604020202020204" pitchFamily="34" charset="0"/>
                <a:cs typeface="Arial" panose="020B0604020202020204" pitchFamily="34" charset="0"/>
              </a:rPr>
              <a:t>Department of Occupational Therapy</a:t>
            </a:r>
            <a:r>
              <a:rPr lang="en-US" altLang="en-US" sz="4800" dirty="0">
                <a:latin typeface="Arial" panose="020B0604020202020204" pitchFamily="34" charset="0"/>
                <a:cs typeface="Arial" panose="020B0604020202020204" pitchFamily="34" charset="0"/>
              </a:rPr>
              <a:t>  |  University of Alabama at Birmingham</a:t>
            </a:r>
            <a:br>
              <a:rPr lang="en-US" altLang="en-US" sz="4800" dirty="0">
                <a:latin typeface="Arial" panose="020B0604020202020204" pitchFamily="34" charset="0"/>
                <a:cs typeface="Arial" panose="020B0604020202020204" pitchFamily="34" charset="0"/>
              </a:rPr>
            </a:br>
            <a:r>
              <a:rPr lang="en-US" altLang="en-US" sz="4800" dirty="0">
                <a:latin typeface="Arial" panose="020B0604020202020204" pitchFamily="34" charset="0"/>
                <a:cs typeface="Arial" panose="020B0604020202020204" pitchFamily="34" charset="0"/>
              </a:rPr>
              <a:t>Hon K. Yuen, PhD, OTR/L  |  UAB SHP building</a:t>
            </a:r>
            <a:endParaRPr lang="en-US" altLang="en-US" sz="54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81025" y="1981465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600" y="631348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527500" y="18669000"/>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65600" y="27051000"/>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65600" y="1295400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5002668" y="1981465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5" name="TextBox 4">
            <a:extLst>
              <a:ext uri="{FF2B5EF4-FFF2-40B4-BE49-F238E27FC236}">
                <a16:creationId xmlns:a16="http://schemas.microsoft.com/office/drawing/2014/main" id="{B458AA29-560E-3549-AF2E-16DEDCDA86A0}"/>
              </a:ext>
            </a:extLst>
          </p:cNvPr>
          <p:cNvSpPr txBox="1"/>
          <p:nvPr/>
        </p:nvSpPr>
        <p:spPr>
          <a:xfrm>
            <a:off x="29565600" y="15163800"/>
            <a:ext cx="14208125" cy="3170099"/>
          </a:xfrm>
          <a:prstGeom prst="rect">
            <a:avLst/>
          </a:prstGeom>
          <a:noFill/>
        </p:spPr>
        <p:txBody>
          <a:bodyPr wrap="square" rtlCol="0">
            <a:spAutoFit/>
          </a:bodyPr>
          <a:lstStyle/>
          <a:p>
            <a:pPr marL="571500" indent="-571500">
              <a:buFont typeface="Arial" panose="020B0604020202020204" pitchFamily="34" charset="0"/>
              <a:buChar char="•"/>
            </a:pPr>
            <a:r>
              <a:rPr lang="en-US" sz="4000" dirty="0"/>
              <a:t>Despite these limitations, the current study has improved our understanding of the relationship between spiritual issues and visitors' emotional support. We hope that the current findings of this study will spark more research into this essential field.</a:t>
            </a:r>
          </a:p>
        </p:txBody>
      </p:sp>
      <p:sp>
        <p:nvSpPr>
          <p:cNvPr id="7" name="TextBox 6">
            <a:extLst>
              <a:ext uri="{FF2B5EF4-FFF2-40B4-BE49-F238E27FC236}">
                <a16:creationId xmlns:a16="http://schemas.microsoft.com/office/drawing/2014/main" id="{16725E8D-968D-0A4C-A57F-34A251BEEF92}"/>
              </a:ext>
            </a:extLst>
          </p:cNvPr>
          <p:cNvSpPr txBox="1"/>
          <p:nvPr/>
        </p:nvSpPr>
        <p:spPr>
          <a:xfrm>
            <a:off x="15002668" y="21566475"/>
            <a:ext cx="13894595" cy="2677656"/>
          </a:xfrm>
          <a:prstGeom prst="rect">
            <a:avLst/>
          </a:prstGeom>
          <a:noFill/>
        </p:spPr>
        <p:txBody>
          <a:bodyPr wrap="square" rtlCol="0">
            <a:spAutoFit/>
          </a:bodyPr>
          <a:lstStyle/>
          <a:p>
            <a:r>
              <a:rPr lang="en-US" sz="4800" b="1" dirty="0"/>
              <a:t>IMPLICATIONS</a:t>
            </a:r>
            <a:endParaRPr lang="en-US" sz="4800" dirty="0"/>
          </a:p>
          <a:p>
            <a:pPr marL="857250" indent="-857250">
              <a:buFont typeface="Arial" panose="020B0604020202020204" pitchFamily="34" charset="0"/>
              <a:buChar char="•"/>
            </a:pPr>
            <a:r>
              <a:rPr lang="en-US" sz="4000" dirty="0"/>
              <a:t>Create a survey/scale to understand people's views toward prayer, their sense of fulfillment, and visitors' post-death emotional experiences</a:t>
            </a:r>
          </a:p>
        </p:txBody>
      </p:sp>
      <p:sp>
        <p:nvSpPr>
          <p:cNvPr id="8" name="TextBox 7">
            <a:extLst>
              <a:ext uri="{FF2B5EF4-FFF2-40B4-BE49-F238E27FC236}">
                <a16:creationId xmlns:a16="http://schemas.microsoft.com/office/drawing/2014/main" id="{3B02D806-0351-274B-A592-F4DDF12ED6DD}"/>
              </a:ext>
            </a:extLst>
          </p:cNvPr>
          <p:cNvSpPr txBox="1"/>
          <p:nvPr/>
        </p:nvSpPr>
        <p:spPr>
          <a:xfrm>
            <a:off x="15002668" y="24404268"/>
            <a:ext cx="13885862" cy="2062103"/>
          </a:xfrm>
          <a:prstGeom prst="rect">
            <a:avLst/>
          </a:prstGeom>
          <a:noFill/>
        </p:spPr>
        <p:txBody>
          <a:bodyPr wrap="square" rtlCol="0">
            <a:spAutoFit/>
          </a:bodyPr>
          <a:lstStyle/>
          <a:p>
            <a:r>
              <a:rPr lang="en-US" sz="4800" b="1" dirty="0"/>
              <a:t>FUTURE RESEARCH</a:t>
            </a:r>
          </a:p>
          <a:p>
            <a:pPr marL="685800" indent="-685800">
              <a:buFont typeface="Arial" panose="020B0604020202020204" pitchFamily="34" charset="0"/>
              <a:buChar char="•"/>
            </a:pPr>
            <a:r>
              <a:rPr lang="en-US" sz="4000" dirty="0"/>
              <a:t>Exploring similar practices, such as the prayer tree, in different hospitals and healthcare contexts</a:t>
            </a:r>
          </a:p>
        </p:txBody>
      </p:sp>
      <p:sp>
        <p:nvSpPr>
          <p:cNvPr id="10" name="TextBox 9">
            <a:extLst>
              <a:ext uri="{FF2B5EF4-FFF2-40B4-BE49-F238E27FC236}">
                <a16:creationId xmlns:a16="http://schemas.microsoft.com/office/drawing/2014/main" id="{6419180E-7072-1146-9E70-8C4027BA1BCB}"/>
              </a:ext>
            </a:extLst>
          </p:cNvPr>
          <p:cNvSpPr txBox="1"/>
          <p:nvPr/>
        </p:nvSpPr>
        <p:spPr>
          <a:xfrm>
            <a:off x="29565600" y="8198673"/>
            <a:ext cx="13733463" cy="4524315"/>
          </a:xfrm>
          <a:prstGeom prst="rect">
            <a:avLst/>
          </a:prstGeom>
          <a:noFill/>
        </p:spPr>
        <p:txBody>
          <a:bodyPr wrap="square" rtlCol="0">
            <a:spAutoFit/>
          </a:bodyPr>
          <a:lstStyle/>
          <a:p>
            <a:r>
              <a:rPr lang="en-US" sz="4800" b="1" dirty="0"/>
              <a:t>LIMITATIONS CONT.</a:t>
            </a:r>
            <a:endParaRPr lang="en-US" sz="4800" dirty="0"/>
          </a:p>
          <a:p>
            <a:pPr marL="685800" indent="-685800">
              <a:buFont typeface="Arial" panose="020B0604020202020204" pitchFamily="34" charset="0"/>
              <a:buChar char="•"/>
            </a:pPr>
            <a:r>
              <a:rPr lang="en-US" sz="4000" dirty="0"/>
              <a:t>Anonymity in the study limits follow-up with participants.</a:t>
            </a:r>
          </a:p>
          <a:p>
            <a:pPr marL="685800" indent="-685800">
              <a:buFont typeface="Arial" panose="020B0604020202020204" pitchFamily="34" charset="0"/>
              <a:buChar char="•"/>
            </a:pPr>
            <a:r>
              <a:rPr lang="en-US" sz="4000" dirty="0"/>
              <a:t>Small sample size </a:t>
            </a:r>
          </a:p>
          <a:p>
            <a:pPr marL="685800" indent="-685800">
              <a:buFont typeface="Arial" panose="020B0604020202020204" pitchFamily="34" charset="0"/>
              <a:buChar char="•"/>
            </a:pPr>
            <a:r>
              <a:rPr lang="en-US" sz="4000" dirty="0"/>
              <a:t>Data collected exclusively in the state of Alabama may introduce geographical bias, not representing caregivers as a whole and limiting the diversity of perspectives within the population</a:t>
            </a:r>
          </a:p>
        </p:txBody>
      </p:sp>
      <p:sp>
        <p:nvSpPr>
          <p:cNvPr id="11" name="TextBox 10">
            <a:extLst>
              <a:ext uri="{FF2B5EF4-FFF2-40B4-BE49-F238E27FC236}">
                <a16:creationId xmlns:a16="http://schemas.microsoft.com/office/drawing/2014/main" id="{1B1CCC53-F4A1-984B-9326-E087D4338862}"/>
              </a:ext>
            </a:extLst>
          </p:cNvPr>
          <p:cNvSpPr txBox="1"/>
          <p:nvPr/>
        </p:nvSpPr>
        <p:spPr>
          <a:xfrm rot="10800000" flipV="1">
            <a:off x="15002668" y="26644098"/>
            <a:ext cx="14439106" cy="2954655"/>
          </a:xfrm>
          <a:prstGeom prst="rect">
            <a:avLst/>
          </a:prstGeom>
          <a:noFill/>
        </p:spPr>
        <p:txBody>
          <a:bodyPr wrap="square" rtlCol="0">
            <a:spAutoFit/>
          </a:bodyPr>
          <a:lstStyle/>
          <a:p>
            <a:pPr marL="0" marR="0" lvl="0" indent="0" algn="l" defTabSz="2036763" rtl="0" eaLnBrk="0" fontAlgn="base" latinLnBrk="0" hangingPunct="0">
              <a:lnSpc>
                <a:spcPct val="100000"/>
              </a:lnSpc>
              <a:spcBef>
                <a:spcPct val="0"/>
              </a:spcBef>
              <a:spcAft>
                <a:spcPct val="0"/>
              </a:spcAft>
              <a:buClrTx/>
              <a:buSzTx/>
              <a:buFontTx/>
              <a:buNone/>
              <a:tabLst/>
              <a:defRPr/>
            </a:pPr>
            <a:r>
              <a:rPr kumimoji="0" lang="en-US" sz="4800" b="1" i="0" strike="noStrike" kern="1200" cap="none" spc="0" normalizeH="0" baseline="0" noProof="0" dirty="0">
                <a:ln>
                  <a:noFill/>
                </a:ln>
                <a:solidFill>
                  <a:prstClr val="black"/>
                </a:solidFill>
                <a:effectLst/>
                <a:uLnTx/>
                <a:uFillTx/>
                <a:cs typeface="Arial" panose="020B0604020202020204" pitchFamily="34" charset="0"/>
              </a:rPr>
              <a:t>LIMITATIONS</a:t>
            </a:r>
            <a:endParaRPr kumimoji="0" lang="en-US" sz="4800" b="0" i="0" strike="noStrike" kern="1200" cap="none" spc="0" normalizeH="0" baseline="0" noProof="0" dirty="0">
              <a:ln>
                <a:noFill/>
              </a:ln>
              <a:solidFill>
                <a:prstClr val="black"/>
              </a:solidFill>
              <a:effectLst/>
              <a:uLnTx/>
              <a:uFillTx/>
              <a:cs typeface="Arial" panose="020B0604020202020204" pitchFamily="34" charset="0"/>
            </a:endParaRPr>
          </a:p>
          <a:p>
            <a:pPr marL="685800" marR="0" lvl="0" indent="-685800" algn="l" defTabSz="2036763"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4000" b="0" i="0" u="none" strike="noStrike" kern="1200" cap="none" spc="0" normalizeH="0" baseline="0" noProof="0" dirty="0">
                <a:ln>
                  <a:noFill/>
                </a:ln>
                <a:solidFill>
                  <a:prstClr val="black"/>
                </a:solidFill>
                <a:effectLst/>
                <a:uLnTx/>
                <a:uFillTx/>
                <a:cs typeface="Arial" panose="020B0604020202020204" pitchFamily="34" charset="0"/>
              </a:rPr>
              <a:t>Qualitative findings may introduce subjectivity/potential researcher bias due to human interpretation, impacting data collection and analysis</a:t>
            </a:r>
          </a:p>
          <a:p>
            <a:endParaRPr lang="en-US" dirty="0"/>
          </a:p>
        </p:txBody>
      </p:sp>
      <p:sp>
        <p:nvSpPr>
          <p:cNvPr id="13" name="TextBox 12">
            <a:extLst>
              <a:ext uri="{FF2B5EF4-FFF2-40B4-BE49-F238E27FC236}">
                <a16:creationId xmlns:a16="http://schemas.microsoft.com/office/drawing/2014/main" id="{497DA87E-73D5-AA4B-A680-91F004951A44}"/>
              </a:ext>
            </a:extLst>
          </p:cNvPr>
          <p:cNvSpPr txBox="1"/>
          <p:nvPr/>
        </p:nvSpPr>
        <p:spPr>
          <a:xfrm>
            <a:off x="29413201" y="20012107"/>
            <a:ext cx="13885862" cy="7848302"/>
          </a:xfrm>
          <a:prstGeom prst="rect">
            <a:avLst/>
          </a:prstGeom>
          <a:noFill/>
        </p:spPr>
        <p:txBody>
          <a:bodyPr wrap="square" rtlCol="0">
            <a:spAutoFit/>
          </a:bodyPr>
          <a:lstStyle/>
          <a:p>
            <a:pPr marL="0" marR="0" indent="457200" algn="ctr">
              <a:lnSpc>
                <a:spcPct val="200000"/>
              </a:lnSpc>
              <a:spcBef>
                <a:spcPts val="0"/>
              </a:spcBef>
              <a:spcAft>
                <a:spcPts val="0"/>
              </a:spcAft>
            </a:pPr>
            <a:endParaRPr lang="en-US" sz="1200" kern="1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457200">
              <a:spcBef>
                <a:spcPts val="0"/>
              </a:spcBef>
              <a:spcAft>
                <a:spcPts val="0"/>
              </a:spcAft>
            </a:pPr>
            <a:r>
              <a:rPr lang="en-US" sz="2150" kern="1200" dirty="0">
                <a:effectLst/>
                <a:ea typeface="SimSun" panose="02010600030101010101" pitchFamily="2" charset="-122"/>
                <a:cs typeface="Arial" panose="020B0604020202020204" pitchFamily="34" charset="0"/>
              </a:rPr>
              <a:t>Anderson, J. W., &amp; </a:t>
            </a:r>
            <a:r>
              <a:rPr lang="en-US" sz="2150" kern="1200" dirty="0" err="1">
                <a:effectLst/>
                <a:ea typeface="SimSun" panose="02010600030101010101" pitchFamily="2" charset="-122"/>
                <a:cs typeface="Arial" panose="020B0604020202020204" pitchFamily="34" charset="0"/>
              </a:rPr>
              <a:t>Nunnelley</a:t>
            </a:r>
            <a:r>
              <a:rPr lang="en-US" sz="2150" kern="1200" dirty="0">
                <a:effectLst/>
                <a:ea typeface="SimSun" panose="02010600030101010101" pitchFamily="2" charset="-122"/>
                <a:cs typeface="Arial" panose="020B0604020202020204" pitchFamily="34" charset="0"/>
              </a:rPr>
              <a:t>, P. A. (2016). Private prayer associations with depression, anxiety, and other health conditions: An analytical review of clinical studies. </a:t>
            </a:r>
            <a:r>
              <a:rPr lang="en-US" sz="2150" i="1" kern="1200" dirty="0">
                <a:effectLst/>
                <a:ea typeface="SimSun" panose="02010600030101010101" pitchFamily="2" charset="-122"/>
                <a:cs typeface="Arial" panose="020B0604020202020204" pitchFamily="34" charset="0"/>
              </a:rPr>
              <a:t>Postgraduate Medicine</a:t>
            </a:r>
            <a:r>
              <a:rPr lang="en-US" sz="2150" kern="1200" dirty="0">
                <a:effectLst/>
                <a:ea typeface="SimSun" panose="02010600030101010101" pitchFamily="2" charset="-122"/>
                <a:cs typeface="Arial" panose="020B0604020202020204" pitchFamily="34" charset="0"/>
              </a:rPr>
              <a:t>, </a:t>
            </a:r>
            <a:r>
              <a:rPr lang="en-US" sz="2150" i="1" kern="1200" dirty="0">
                <a:effectLst/>
                <a:ea typeface="SimSun" panose="02010600030101010101" pitchFamily="2" charset="-122"/>
                <a:cs typeface="Arial" panose="020B0604020202020204" pitchFamily="34" charset="0"/>
              </a:rPr>
              <a:t>128</a:t>
            </a:r>
            <a:r>
              <a:rPr lang="en-US" sz="2150" kern="1200" dirty="0">
                <a:effectLst/>
                <a:ea typeface="SimSun" panose="02010600030101010101" pitchFamily="2" charset="-122"/>
                <a:cs typeface="Arial" panose="020B0604020202020204" pitchFamily="34" charset="0"/>
              </a:rPr>
              <a:t>(7), 635-641. </a:t>
            </a:r>
            <a:r>
              <a:rPr lang="en-US" sz="2150" u="sng" kern="1200" dirty="0">
                <a:solidFill>
                  <a:srgbClr val="5F5F5F"/>
                </a:solidFill>
                <a:effectLst/>
                <a:ea typeface="SimSun" panose="02010600030101010101" pitchFamily="2" charset="-122"/>
                <a:cs typeface="Arial" panose="020B0604020202020204" pitchFamily="34" charset="0"/>
                <a:hlinkClick r:id="rId3"/>
              </a:rPr>
              <a:t>https://doi.org/10.1080/00325481.2016.1209962</a:t>
            </a:r>
            <a:r>
              <a:rPr lang="en-US" sz="2150" kern="1200" dirty="0">
                <a:solidFill>
                  <a:srgbClr val="222222"/>
                </a:solidFill>
                <a:effectLst/>
                <a:ea typeface="SimSun" panose="02010600030101010101" pitchFamily="2" charset="-122"/>
                <a:cs typeface="Arial" panose="020B0604020202020204" pitchFamily="34" charset="0"/>
              </a:rPr>
              <a:t> </a:t>
            </a:r>
            <a:endParaRPr lang="en-US" sz="2150" kern="1200" dirty="0">
              <a:effectLst/>
              <a:ea typeface="SimSun" panose="02010600030101010101" pitchFamily="2" charset="-122"/>
              <a:cs typeface="Arial" panose="020B0604020202020204" pitchFamily="34" charset="0"/>
            </a:endParaRPr>
          </a:p>
          <a:p>
            <a:pPr marL="0" marR="0" indent="457200">
              <a:spcBef>
                <a:spcPts val="0"/>
              </a:spcBef>
              <a:spcAft>
                <a:spcPts val="0"/>
              </a:spcAft>
            </a:pPr>
            <a:r>
              <a:rPr lang="en-US" sz="2150" kern="1200" dirty="0">
                <a:effectLst/>
                <a:ea typeface="SimSun" panose="02010600030101010101" pitchFamily="2" charset="-122"/>
                <a:cs typeface="Arial" panose="020B0604020202020204" pitchFamily="34" charset="0"/>
              </a:rPr>
              <a:t>Fitch, M. I., &amp; Bartlett, R. (2019). Patient perspectives about spirituality and spiritual care. </a:t>
            </a:r>
            <a:r>
              <a:rPr lang="en-US" sz="2150" i="1" kern="1200" dirty="0">
                <a:effectLst/>
                <a:ea typeface="SimSun" panose="02010600030101010101" pitchFamily="2" charset="-122"/>
                <a:cs typeface="Arial" panose="020B0604020202020204" pitchFamily="34" charset="0"/>
              </a:rPr>
              <a:t>Asia-Pacific Journal of Oncology Nursing</a:t>
            </a:r>
            <a:r>
              <a:rPr lang="en-US" sz="2150" kern="1200" dirty="0">
                <a:effectLst/>
                <a:ea typeface="SimSun" panose="02010600030101010101" pitchFamily="2" charset="-122"/>
                <a:cs typeface="Arial" panose="020B0604020202020204" pitchFamily="34" charset="0"/>
              </a:rPr>
              <a:t>, </a:t>
            </a:r>
            <a:r>
              <a:rPr lang="en-US" sz="2150" i="1" kern="1200" dirty="0">
                <a:effectLst/>
                <a:ea typeface="SimSun" panose="02010600030101010101" pitchFamily="2" charset="-122"/>
                <a:cs typeface="Arial" panose="020B0604020202020204" pitchFamily="34" charset="0"/>
              </a:rPr>
              <a:t>6</a:t>
            </a:r>
            <a:r>
              <a:rPr lang="en-US" sz="2150" kern="1200" dirty="0">
                <a:effectLst/>
                <a:ea typeface="SimSun" panose="02010600030101010101" pitchFamily="2" charset="-122"/>
                <a:cs typeface="Arial" panose="020B0604020202020204" pitchFamily="34" charset="0"/>
              </a:rPr>
              <a:t>(2), 111-121. https://</a:t>
            </a:r>
            <a:r>
              <a:rPr lang="en-US" sz="2150" kern="1200" dirty="0" err="1">
                <a:effectLst/>
                <a:ea typeface="SimSun" panose="02010600030101010101" pitchFamily="2" charset="-122"/>
                <a:cs typeface="Arial" panose="020B0604020202020204" pitchFamily="34" charset="0"/>
              </a:rPr>
              <a:t>doi.org</a:t>
            </a:r>
            <a:r>
              <a:rPr lang="en-US" sz="2150" kern="1200" dirty="0">
                <a:effectLst/>
                <a:ea typeface="SimSun" panose="02010600030101010101" pitchFamily="2" charset="-122"/>
                <a:cs typeface="Arial" panose="020B0604020202020204" pitchFamily="34" charset="0"/>
              </a:rPr>
              <a:t>/10.4103/apjon.apjon_62_18</a:t>
            </a:r>
          </a:p>
          <a:p>
            <a:pPr marL="0" marR="0" indent="457200">
              <a:spcBef>
                <a:spcPts val="0"/>
              </a:spcBef>
              <a:spcAft>
                <a:spcPts val="0"/>
              </a:spcAft>
            </a:pPr>
            <a:r>
              <a:rPr lang="en-US" sz="2150" kern="1200" dirty="0" err="1">
                <a:effectLst/>
                <a:ea typeface="SimSun" panose="02010600030101010101" pitchFamily="2" charset="-122"/>
                <a:cs typeface="Arial" panose="020B0604020202020204" pitchFamily="34" charset="0"/>
              </a:rPr>
              <a:t>Klimasiński</a:t>
            </a:r>
            <a:r>
              <a:rPr lang="en-US" sz="2150" kern="1200" dirty="0">
                <a:effectLst/>
                <a:ea typeface="SimSun" panose="02010600030101010101" pitchFamily="2" charset="-122"/>
                <a:cs typeface="Arial" panose="020B0604020202020204" pitchFamily="34" charset="0"/>
              </a:rPr>
              <a:t>, M. W. (2021). Spiritual care in the intensive care unit. </a:t>
            </a:r>
            <a:r>
              <a:rPr lang="en-US" sz="2150" i="1" kern="1200" dirty="0" err="1">
                <a:effectLst/>
                <a:ea typeface="SimSun" panose="02010600030101010101" pitchFamily="2" charset="-122"/>
                <a:cs typeface="Arial" panose="020B0604020202020204" pitchFamily="34" charset="0"/>
              </a:rPr>
              <a:t>Anaesthesiology</a:t>
            </a:r>
            <a:r>
              <a:rPr lang="en-US" sz="2150" i="1" kern="1200" dirty="0">
                <a:effectLst/>
                <a:ea typeface="SimSun" panose="02010600030101010101" pitchFamily="2" charset="-122"/>
                <a:cs typeface="Arial" panose="020B0604020202020204" pitchFamily="34" charset="0"/>
              </a:rPr>
              <a:t> Intensive Therapy</a:t>
            </a:r>
            <a:r>
              <a:rPr lang="en-US" sz="2150" kern="1200" dirty="0">
                <a:effectLst/>
                <a:ea typeface="SimSun" panose="02010600030101010101" pitchFamily="2" charset="-122"/>
                <a:cs typeface="Arial" panose="020B0604020202020204" pitchFamily="34" charset="0"/>
              </a:rPr>
              <a:t>, </a:t>
            </a:r>
            <a:r>
              <a:rPr lang="en-US" sz="2150" i="1" kern="1200" dirty="0">
                <a:effectLst/>
                <a:ea typeface="SimSun" panose="02010600030101010101" pitchFamily="2" charset="-122"/>
                <a:cs typeface="Arial" panose="020B0604020202020204" pitchFamily="34" charset="0"/>
              </a:rPr>
              <a:t>53</a:t>
            </a:r>
            <a:r>
              <a:rPr lang="en-US" sz="2150" kern="1200" dirty="0">
                <a:effectLst/>
                <a:ea typeface="SimSun" panose="02010600030101010101" pitchFamily="2" charset="-122"/>
                <a:cs typeface="Arial" panose="020B0604020202020204" pitchFamily="34" charset="0"/>
              </a:rPr>
              <a:t>(4), 350-357. https://</a:t>
            </a:r>
            <a:r>
              <a:rPr lang="en-US" sz="2150" kern="1200" dirty="0" err="1">
                <a:effectLst/>
                <a:ea typeface="SimSun" panose="02010600030101010101" pitchFamily="2" charset="-122"/>
                <a:cs typeface="Arial" panose="020B0604020202020204" pitchFamily="34" charset="0"/>
              </a:rPr>
              <a:t>doi.org</a:t>
            </a:r>
            <a:r>
              <a:rPr lang="en-US" sz="2150" kern="1200" dirty="0">
                <a:effectLst/>
                <a:ea typeface="SimSun" panose="02010600030101010101" pitchFamily="2" charset="-122"/>
                <a:cs typeface="Arial" panose="020B0604020202020204" pitchFamily="34" charset="0"/>
              </a:rPr>
              <a:t>/10.5114%2Fait.2021.109920</a:t>
            </a:r>
          </a:p>
          <a:p>
            <a:pPr marL="0" marR="0" indent="457200">
              <a:spcBef>
                <a:spcPts val="0"/>
              </a:spcBef>
              <a:spcAft>
                <a:spcPts val="0"/>
              </a:spcAft>
            </a:pPr>
            <a:r>
              <a:rPr lang="en-US" sz="2150" kern="1200" dirty="0">
                <a:effectLst/>
                <a:ea typeface="SimSun" panose="02010600030101010101" pitchFamily="2" charset="-122"/>
                <a:cs typeface="Arial" panose="020B0604020202020204" pitchFamily="34" charset="0"/>
              </a:rPr>
              <a:t>Lee, B. M., </a:t>
            </a:r>
            <a:r>
              <a:rPr lang="en-US" sz="2150" kern="1200" dirty="0" err="1">
                <a:effectLst/>
                <a:ea typeface="SimSun" panose="02010600030101010101" pitchFamily="2" charset="-122"/>
                <a:cs typeface="Arial" panose="020B0604020202020204" pitchFamily="34" charset="0"/>
              </a:rPr>
              <a:t>Curlin</a:t>
            </a:r>
            <a:r>
              <a:rPr lang="en-US" sz="2150" kern="1200" dirty="0">
                <a:effectLst/>
                <a:ea typeface="SimSun" panose="02010600030101010101" pitchFamily="2" charset="-122"/>
                <a:cs typeface="Arial" panose="020B0604020202020204" pitchFamily="34" charset="0"/>
              </a:rPr>
              <a:t>, F. A., &amp; Choi, P. J. (2017). Documenting presence: A descriptive study of chaplain notes in the intensive care unit. </a:t>
            </a:r>
            <a:r>
              <a:rPr lang="en-US" sz="2150" i="1" kern="1200" dirty="0">
                <a:effectLst/>
                <a:ea typeface="SimSun" panose="02010600030101010101" pitchFamily="2" charset="-122"/>
                <a:cs typeface="Arial" panose="020B0604020202020204" pitchFamily="34" charset="0"/>
              </a:rPr>
              <a:t>Palliative &amp; Supportive Care</a:t>
            </a:r>
            <a:r>
              <a:rPr lang="en-US" sz="2150" kern="1200" dirty="0">
                <a:effectLst/>
                <a:ea typeface="SimSun" panose="02010600030101010101" pitchFamily="2" charset="-122"/>
                <a:cs typeface="Arial" panose="020B0604020202020204" pitchFamily="34" charset="0"/>
              </a:rPr>
              <a:t>, </a:t>
            </a:r>
            <a:r>
              <a:rPr lang="en-US" sz="2150" i="1" kern="1200" dirty="0">
                <a:effectLst/>
                <a:ea typeface="SimSun" panose="02010600030101010101" pitchFamily="2" charset="-122"/>
                <a:cs typeface="Arial" panose="020B0604020202020204" pitchFamily="34" charset="0"/>
              </a:rPr>
              <a:t>15</a:t>
            </a:r>
            <a:r>
              <a:rPr lang="en-US" sz="2150" kern="1200" dirty="0">
                <a:effectLst/>
                <a:ea typeface="SimSun" panose="02010600030101010101" pitchFamily="2" charset="-122"/>
                <a:cs typeface="Arial" panose="020B0604020202020204" pitchFamily="34" charset="0"/>
              </a:rPr>
              <a:t>(2), 190-196. Doi: 10.1017/S1478951516000407</a:t>
            </a:r>
            <a:r>
              <a:rPr lang="en-US" sz="2150" kern="1200" dirty="0">
                <a:solidFill>
                  <a:srgbClr val="222222"/>
                </a:solidFill>
                <a:effectLst/>
                <a:ea typeface="SimSun" panose="02010600030101010101" pitchFamily="2" charset="-122"/>
                <a:cs typeface="Arial" panose="020B0604020202020204" pitchFamily="34" charset="0"/>
              </a:rPr>
              <a:t> </a:t>
            </a:r>
            <a:endParaRPr lang="en-US" sz="2150" kern="1200" dirty="0">
              <a:effectLst/>
              <a:ea typeface="SimSun" panose="02010600030101010101" pitchFamily="2" charset="-122"/>
              <a:cs typeface="Arial" panose="020B0604020202020204" pitchFamily="34" charset="0"/>
            </a:endParaRPr>
          </a:p>
          <a:p>
            <a:pPr marL="0" marR="0" indent="457200">
              <a:spcBef>
                <a:spcPts val="0"/>
              </a:spcBef>
              <a:spcAft>
                <a:spcPts val="0"/>
              </a:spcAft>
            </a:pPr>
            <a:r>
              <a:rPr lang="en-US" sz="2150" kern="1200" dirty="0">
                <a:effectLst/>
                <a:ea typeface="SimSun" panose="02010600030101010101" pitchFamily="2" charset="-122"/>
                <a:cs typeface="Arial" panose="020B0604020202020204" pitchFamily="34" charset="0"/>
              </a:rPr>
              <a:t>Rao, A., </a:t>
            </a:r>
            <a:r>
              <a:rPr lang="en-US" sz="2150" kern="1200" dirty="0" err="1">
                <a:effectLst/>
                <a:ea typeface="SimSun" panose="02010600030101010101" pitchFamily="2" charset="-122"/>
                <a:cs typeface="Arial" panose="020B0604020202020204" pitchFamily="34" charset="0"/>
              </a:rPr>
              <a:t>Sibbritt</a:t>
            </a:r>
            <a:r>
              <a:rPr lang="en-US" sz="2150" kern="1200" dirty="0">
                <a:effectLst/>
                <a:ea typeface="SimSun" panose="02010600030101010101" pitchFamily="2" charset="-122"/>
                <a:cs typeface="Arial" panose="020B0604020202020204" pitchFamily="34" charset="0"/>
              </a:rPr>
              <a:t>, D., Phillips, J. L., &amp; Hickman, L. D. (2015). Prayer or spiritual healing as adjuncts to conventional care: a cross-sectional analysis of prevalence and characteristics of use among women. </a:t>
            </a:r>
            <a:r>
              <a:rPr lang="en-US" sz="2150" i="1" kern="1200" dirty="0">
                <a:effectLst/>
                <a:ea typeface="SimSun" panose="02010600030101010101" pitchFamily="2" charset="-122"/>
                <a:cs typeface="Arial" panose="020B0604020202020204" pitchFamily="34" charset="0"/>
              </a:rPr>
              <a:t>BMJ Open</a:t>
            </a:r>
            <a:r>
              <a:rPr lang="en-US" sz="2150" kern="1200" dirty="0">
                <a:effectLst/>
                <a:ea typeface="SimSun" panose="02010600030101010101" pitchFamily="2" charset="-122"/>
                <a:cs typeface="Arial" panose="020B0604020202020204" pitchFamily="34" charset="0"/>
              </a:rPr>
              <a:t>, </a:t>
            </a:r>
            <a:r>
              <a:rPr lang="en-US" sz="2150" i="1" kern="1200" dirty="0">
                <a:effectLst/>
                <a:ea typeface="SimSun" panose="02010600030101010101" pitchFamily="2" charset="-122"/>
                <a:cs typeface="Arial" panose="020B0604020202020204" pitchFamily="34" charset="0"/>
              </a:rPr>
              <a:t>5</a:t>
            </a:r>
            <a:r>
              <a:rPr lang="en-US" sz="2150" kern="1200" dirty="0">
                <a:effectLst/>
                <a:ea typeface="SimSun" panose="02010600030101010101" pitchFamily="2" charset="-122"/>
                <a:cs typeface="Arial" panose="020B0604020202020204" pitchFamily="34" charset="0"/>
              </a:rPr>
              <a:t>(6), 1-9. Doi: 10.1136/bmjopen-2014-007345</a:t>
            </a:r>
            <a:r>
              <a:rPr lang="en-US" sz="2150" kern="1200" dirty="0">
                <a:solidFill>
                  <a:srgbClr val="222222"/>
                </a:solidFill>
                <a:effectLst/>
                <a:ea typeface="SimSun" panose="02010600030101010101" pitchFamily="2" charset="-122"/>
                <a:cs typeface="Arial" panose="020B0604020202020204" pitchFamily="34" charset="0"/>
              </a:rPr>
              <a:t> </a:t>
            </a:r>
            <a:endParaRPr lang="en-US" sz="2150" kern="1200" dirty="0">
              <a:effectLst/>
              <a:ea typeface="SimSun" panose="02010600030101010101" pitchFamily="2" charset="-122"/>
              <a:cs typeface="Arial" panose="020B0604020202020204" pitchFamily="34" charset="0"/>
            </a:endParaRPr>
          </a:p>
          <a:p>
            <a:pPr marL="0" marR="0" indent="457200">
              <a:spcBef>
                <a:spcPts val="0"/>
              </a:spcBef>
              <a:spcAft>
                <a:spcPts val="0"/>
              </a:spcAft>
            </a:pPr>
            <a:r>
              <a:rPr lang="en-US" sz="2150" kern="1200" dirty="0" err="1">
                <a:effectLst/>
                <a:ea typeface="SimSun" panose="02010600030101010101" pitchFamily="2" charset="-122"/>
                <a:cs typeface="Arial" panose="020B0604020202020204" pitchFamily="34" charset="0"/>
              </a:rPr>
              <a:t>Rochmawati</a:t>
            </a:r>
            <a:r>
              <a:rPr lang="en-US" sz="2150" kern="1200" dirty="0">
                <a:effectLst/>
                <a:ea typeface="SimSun" panose="02010600030101010101" pitchFamily="2" charset="-122"/>
                <a:cs typeface="Arial" panose="020B0604020202020204" pitchFamily="34" charset="0"/>
              </a:rPr>
              <a:t>, E., &amp; </a:t>
            </a:r>
            <a:r>
              <a:rPr lang="en-US" sz="2150" kern="1200" dirty="0" err="1">
                <a:effectLst/>
                <a:ea typeface="SimSun" panose="02010600030101010101" pitchFamily="2" charset="-122"/>
                <a:cs typeface="Arial" panose="020B0604020202020204" pitchFamily="34" charset="0"/>
              </a:rPr>
              <a:t>Minanton</a:t>
            </a:r>
            <a:r>
              <a:rPr lang="en-US" sz="2150" kern="1200" dirty="0">
                <a:effectLst/>
                <a:ea typeface="SimSun" panose="02010600030101010101" pitchFamily="2" charset="-122"/>
                <a:cs typeface="Arial" panose="020B0604020202020204" pitchFamily="34" charset="0"/>
              </a:rPr>
              <a:t>, M. (2021). Embedded spiritual conversation in cancer communication: lived experiences of nurses and patients/relatives. </a:t>
            </a:r>
            <a:r>
              <a:rPr lang="en-US" sz="2150" i="1" kern="1200" dirty="0">
                <a:effectLst/>
                <a:ea typeface="SimSun" panose="02010600030101010101" pitchFamily="2" charset="-122"/>
                <a:cs typeface="Arial" panose="020B0604020202020204" pitchFamily="34" charset="0"/>
              </a:rPr>
              <a:t>International Nursing Review</a:t>
            </a:r>
            <a:r>
              <a:rPr lang="en-US" sz="2150" kern="1200" dirty="0">
                <a:effectLst/>
                <a:ea typeface="SimSun" panose="02010600030101010101" pitchFamily="2" charset="-122"/>
                <a:cs typeface="Arial" panose="020B0604020202020204" pitchFamily="34" charset="0"/>
              </a:rPr>
              <a:t>, </a:t>
            </a:r>
            <a:r>
              <a:rPr lang="en-US" sz="2150" i="1" kern="1200" dirty="0">
                <a:effectLst/>
                <a:ea typeface="SimSun" panose="02010600030101010101" pitchFamily="2" charset="-122"/>
                <a:cs typeface="Arial" panose="020B0604020202020204" pitchFamily="34" charset="0"/>
              </a:rPr>
              <a:t>68</a:t>
            </a:r>
            <a:r>
              <a:rPr lang="en-US" sz="2150" kern="1200" dirty="0">
                <a:effectLst/>
                <a:ea typeface="SimSun" panose="02010600030101010101" pitchFamily="2" charset="-122"/>
                <a:cs typeface="Arial" panose="020B0604020202020204" pitchFamily="34" charset="0"/>
              </a:rPr>
              <a:t>(3), 289-298. https://</a:t>
            </a:r>
            <a:r>
              <a:rPr lang="en-US" sz="2150" kern="1200" dirty="0" err="1">
                <a:effectLst/>
                <a:ea typeface="SimSun" panose="02010600030101010101" pitchFamily="2" charset="-122"/>
                <a:cs typeface="Arial" panose="020B0604020202020204" pitchFamily="34" charset="0"/>
              </a:rPr>
              <a:t>doi.org</a:t>
            </a:r>
            <a:r>
              <a:rPr lang="en-US" sz="2150" kern="1200" dirty="0">
                <a:effectLst/>
                <a:ea typeface="SimSun" panose="02010600030101010101" pitchFamily="2" charset="-122"/>
                <a:cs typeface="Arial" panose="020B0604020202020204" pitchFamily="34" charset="0"/>
              </a:rPr>
              <a:t>/10.1111/inr.12634</a:t>
            </a:r>
            <a:r>
              <a:rPr lang="en-US" sz="2150" kern="1200" dirty="0">
                <a:solidFill>
                  <a:srgbClr val="222222"/>
                </a:solidFill>
                <a:effectLst/>
                <a:ea typeface="SimSun" panose="02010600030101010101" pitchFamily="2" charset="-122"/>
                <a:cs typeface="Arial" panose="020B0604020202020204" pitchFamily="34" charset="0"/>
              </a:rPr>
              <a:t> </a:t>
            </a:r>
            <a:endParaRPr lang="en-US" sz="2150" kern="1200" dirty="0">
              <a:effectLst/>
              <a:ea typeface="SimSun" panose="02010600030101010101" pitchFamily="2" charset="-122"/>
              <a:cs typeface="Arial" panose="020B0604020202020204" pitchFamily="34" charset="0"/>
            </a:endParaRPr>
          </a:p>
          <a:p>
            <a:pPr marL="0" marR="0" indent="457200">
              <a:spcBef>
                <a:spcPts val="0"/>
              </a:spcBef>
              <a:spcAft>
                <a:spcPts val="0"/>
              </a:spcAft>
            </a:pPr>
            <a:r>
              <a:rPr lang="en-US" sz="2150" kern="1200" dirty="0" err="1">
                <a:effectLst/>
                <a:ea typeface="SimSun" panose="02010600030101010101" pitchFamily="2" charset="-122"/>
                <a:cs typeface="Arial" panose="020B0604020202020204" pitchFamily="34" charset="0"/>
              </a:rPr>
              <a:t>Shinall</a:t>
            </a:r>
            <a:r>
              <a:rPr lang="en-US" sz="2150" kern="1200" dirty="0">
                <a:effectLst/>
                <a:ea typeface="SimSun" panose="02010600030101010101" pitchFamily="2" charset="-122"/>
                <a:cs typeface="Arial" panose="020B0604020202020204" pitchFamily="34" charset="0"/>
              </a:rPr>
              <a:t> Jr, M. C., Stahl, D., &amp; </a:t>
            </a:r>
            <a:r>
              <a:rPr lang="en-US" sz="2150" kern="1200" dirty="0" err="1">
                <a:effectLst/>
                <a:ea typeface="SimSun" panose="02010600030101010101" pitchFamily="2" charset="-122"/>
                <a:cs typeface="Arial" panose="020B0604020202020204" pitchFamily="34" charset="0"/>
              </a:rPr>
              <a:t>Bibler</a:t>
            </a:r>
            <a:r>
              <a:rPr lang="en-US" sz="2150" kern="1200" dirty="0">
                <a:effectLst/>
                <a:ea typeface="SimSun" panose="02010600030101010101" pitchFamily="2" charset="-122"/>
                <a:cs typeface="Arial" panose="020B0604020202020204" pitchFamily="34" charset="0"/>
              </a:rPr>
              <a:t>, T. M. (2018). Addressing a patient's hope for a miracle. </a:t>
            </a:r>
            <a:r>
              <a:rPr lang="en-US" sz="2150" i="1" kern="1200" dirty="0">
                <a:effectLst/>
                <a:ea typeface="SimSun" panose="02010600030101010101" pitchFamily="2" charset="-122"/>
                <a:cs typeface="Arial" panose="020B0604020202020204" pitchFamily="34" charset="0"/>
              </a:rPr>
              <a:t>Journal of Pain and Symptom Management</a:t>
            </a:r>
            <a:r>
              <a:rPr lang="en-US" sz="2150" kern="1200" dirty="0">
                <a:effectLst/>
                <a:ea typeface="SimSun" panose="02010600030101010101" pitchFamily="2" charset="-122"/>
                <a:cs typeface="Arial" panose="020B0604020202020204" pitchFamily="34" charset="0"/>
              </a:rPr>
              <a:t>, </a:t>
            </a:r>
            <a:r>
              <a:rPr lang="en-US" sz="2150" i="1" kern="1200" dirty="0">
                <a:effectLst/>
                <a:ea typeface="SimSun" panose="02010600030101010101" pitchFamily="2" charset="-122"/>
                <a:cs typeface="Arial" panose="020B0604020202020204" pitchFamily="34" charset="0"/>
              </a:rPr>
              <a:t>55</a:t>
            </a:r>
            <a:r>
              <a:rPr lang="en-US" sz="2150" kern="1200" dirty="0">
                <a:effectLst/>
                <a:ea typeface="SimSun" panose="02010600030101010101" pitchFamily="2" charset="-122"/>
                <a:cs typeface="Arial" panose="020B0604020202020204" pitchFamily="34" charset="0"/>
              </a:rPr>
              <a:t>(2), 535-539. https://</a:t>
            </a:r>
            <a:r>
              <a:rPr lang="en-US" sz="2150" kern="1200" dirty="0" err="1">
                <a:effectLst/>
                <a:ea typeface="SimSun" panose="02010600030101010101" pitchFamily="2" charset="-122"/>
                <a:cs typeface="Arial" panose="020B0604020202020204" pitchFamily="34" charset="0"/>
              </a:rPr>
              <a:t>doi.org</a:t>
            </a:r>
            <a:r>
              <a:rPr lang="en-US" sz="2150" kern="1200" dirty="0">
                <a:effectLst/>
                <a:ea typeface="SimSun" panose="02010600030101010101" pitchFamily="2" charset="-122"/>
                <a:cs typeface="Arial" panose="020B0604020202020204" pitchFamily="34" charset="0"/>
              </a:rPr>
              <a:t>/10.1016/j.jpainsymman.2017.10.002</a:t>
            </a:r>
          </a:p>
          <a:p>
            <a:pPr marL="0" marR="0" indent="457200">
              <a:spcBef>
                <a:spcPts val="0"/>
              </a:spcBef>
              <a:spcAft>
                <a:spcPts val="0"/>
              </a:spcAft>
            </a:pPr>
            <a:r>
              <a:rPr lang="en-US" sz="2150" kern="1200" dirty="0" err="1">
                <a:effectLst/>
                <a:ea typeface="SimSun" panose="02010600030101010101" pitchFamily="2" charset="-122"/>
                <a:cs typeface="Arial" panose="020B0604020202020204" pitchFamily="34" charset="0"/>
              </a:rPr>
              <a:t>Wikert</a:t>
            </a:r>
            <a:r>
              <a:rPr lang="en-US" sz="2150" kern="1200" dirty="0">
                <a:effectLst/>
                <a:ea typeface="SimSun" panose="02010600030101010101" pitchFamily="2" charset="-122"/>
                <a:cs typeface="Arial" panose="020B0604020202020204" pitchFamily="34" charset="0"/>
              </a:rPr>
              <a:t>, J., </a:t>
            </a:r>
            <a:r>
              <a:rPr lang="en-US" sz="2150" kern="1200" dirty="0" err="1">
                <a:effectLst/>
                <a:ea typeface="SimSun" panose="02010600030101010101" pitchFamily="2" charset="-122"/>
                <a:cs typeface="Arial" panose="020B0604020202020204" pitchFamily="34" charset="0"/>
              </a:rPr>
              <a:t>Treutlein</a:t>
            </a:r>
            <a:r>
              <a:rPr lang="en-US" sz="2150" kern="1200" dirty="0">
                <a:effectLst/>
                <a:ea typeface="SimSun" panose="02010600030101010101" pitchFamily="2" charset="-122"/>
                <a:cs typeface="Arial" panose="020B0604020202020204" pitchFamily="34" charset="0"/>
              </a:rPr>
              <a:t>, M., </a:t>
            </a:r>
            <a:r>
              <a:rPr lang="en-US" sz="2150" kern="1200" dirty="0" err="1">
                <a:effectLst/>
                <a:ea typeface="SimSun" panose="02010600030101010101" pitchFamily="2" charset="-122"/>
                <a:cs typeface="Arial" panose="020B0604020202020204" pitchFamily="34" charset="0"/>
              </a:rPr>
              <a:t>Theochari</a:t>
            </a:r>
            <a:r>
              <a:rPr lang="en-US" sz="2150" kern="1200" dirty="0">
                <a:effectLst/>
                <a:ea typeface="SimSun" panose="02010600030101010101" pitchFamily="2" charset="-122"/>
                <a:cs typeface="Arial" panose="020B0604020202020204" pitchFamily="34" charset="0"/>
              </a:rPr>
              <a:t>, M., </a:t>
            </a:r>
            <a:r>
              <a:rPr lang="en-US" sz="2150" kern="1200" dirty="0" err="1">
                <a:effectLst/>
                <a:ea typeface="SimSun" panose="02010600030101010101" pitchFamily="2" charset="-122"/>
                <a:cs typeface="Arial" panose="020B0604020202020204" pitchFamily="34" charset="0"/>
              </a:rPr>
              <a:t>Bokemeyer</a:t>
            </a:r>
            <a:r>
              <a:rPr lang="en-US" sz="2150" kern="1200" dirty="0">
                <a:effectLst/>
                <a:ea typeface="SimSun" panose="02010600030101010101" pitchFamily="2" charset="-122"/>
                <a:cs typeface="Arial" panose="020B0604020202020204" pitchFamily="34" charset="0"/>
              </a:rPr>
              <a:t>, C., </a:t>
            </a:r>
            <a:r>
              <a:rPr lang="en-US" sz="2150" kern="1200" dirty="0" err="1">
                <a:effectLst/>
                <a:ea typeface="SimSun" panose="02010600030101010101" pitchFamily="2" charset="-122"/>
                <a:cs typeface="Arial" panose="020B0604020202020204" pitchFamily="34" charset="0"/>
              </a:rPr>
              <a:t>Oechsle</a:t>
            </a:r>
            <a:r>
              <a:rPr lang="en-US" sz="2150" kern="1200" dirty="0">
                <a:effectLst/>
                <a:ea typeface="SimSun" panose="02010600030101010101" pitchFamily="2" charset="-122"/>
                <a:cs typeface="Arial" panose="020B0604020202020204" pitchFamily="34" charset="0"/>
              </a:rPr>
              <a:t>, K., &amp; Ullrich, A. (2022). How does spirituality manifest in family caregivers of terminally ill cancer patients? A qualitative secondary analysis. </a:t>
            </a:r>
            <a:r>
              <a:rPr lang="en-US" sz="2150" i="1" kern="1200" dirty="0">
                <a:effectLst/>
                <a:ea typeface="SimSun" panose="02010600030101010101" pitchFamily="2" charset="-122"/>
                <a:cs typeface="Arial" panose="020B0604020202020204" pitchFamily="34" charset="0"/>
              </a:rPr>
              <a:t>Palliative &amp; Supportive Care</a:t>
            </a:r>
            <a:r>
              <a:rPr lang="en-US" sz="2150" kern="1200" dirty="0">
                <a:effectLst/>
                <a:ea typeface="SimSun" panose="02010600030101010101" pitchFamily="2" charset="-122"/>
                <a:cs typeface="Arial" panose="020B0604020202020204" pitchFamily="34" charset="0"/>
              </a:rPr>
              <a:t>, </a:t>
            </a:r>
            <a:r>
              <a:rPr lang="en-US" sz="2150" i="1" kern="1200" dirty="0">
                <a:effectLst/>
                <a:ea typeface="SimSun" panose="02010600030101010101" pitchFamily="2" charset="-122"/>
                <a:cs typeface="Arial" panose="020B0604020202020204" pitchFamily="34" charset="0"/>
              </a:rPr>
              <a:t>20</a:t>
            </a:r>
            <a:r>
              <a:rPr lang="en-US" sz="2150" kern="1200" dirty="0">
                <a:effectLst/>
                <a:ea typeface="SimSun" panose="02010600030101010101" pitchFamily="2" charset="-122"/>
                <a:cs typeface="Arial" panose="020B0604020202020204" pitchFamily="34" charset="0"/>
              </a:rPr>
              <a:t>(1), 45-54. https://</a:t>
            </a:r>
            <a:r>
              <a:rPr lang="en-US" sz="2150" kern="1200" dirty="0" err="1">
                <a:effectLst/>
                <a:ea typeface="SimSun" panose="02010600030101010101" pitchFamily="2" charset="-122"/>
                <a:cs typeface="Arial" panose="020B0604020202020204" pitchFamily="34" charset="0"/>
              </a:rPr>
              <a:t>doi.org</a:t>
            </a:r>
            <a:r>
              <a:rPr lang="en-US" sz="2150" kern="1200" dirty="0">
                <a:effectLst/>
                <a:ea typeface="SimSun" panose="02010600030101010101" pitchFamily="2" charset="-122"/>
                <a:cs typeface="Arial" panose="020B0604020202020204" pitchFamily="34" charset="0"/>
              </a:rPr>
              <a:t>/10.1017/S1478951521000353</a:t>
            </a:r>
          </a:p>
          <a:p>
            <a:endParaRPr lang="en-US" sz="4000" dirty="0"/>
          </a:p>
        </p:txBody>
      </p:sp>
      <p:sp>
        <p:nvSpPr>
          <p:cNvPr id="18" name="Rectangle 2">
            <a:extLst>
              <a:ext uri="{FF2B5EF4-FFF2-40B4-BE49-F238E27FC236}">
                <a16:creationId xmlns:a16="http://schemas.microsoft.com/office/drawing/2014/main" id="{78819206-8E63-3844-9DCC-D30E2EF9FA13}"/>
              </a:ext>
            </a:extLst>
          </p:cNvPr>
          <p:cNvSpPr>
            <a:spLocks noChangeArrowheads="1"/>
          </p:cNvSpPr>
          <p:nvPr/>
        </p:nvSpPr>
        <p:spPr bwMode="auto">
          <a:xfrm>
            <a:off x="0" y="0"/>
            <a:ext cx="4389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3">
            <a:extLst>
              <a:ext uri="{FF2B5EF4-FFF2-40B4-BE49-F238E27FC236}">
                <a16:creationId xmlns:a16="http://schemas.microsoft.com/office/drawing/2014/main" id="{BA35B30A-14CA-9A48-8F61-30A09CE7F780}"/>
              </a:ext>
            </a:extLst>
          </p:cNvPr>
          <p:cNvSpPr>
            <a:spLocks noChangeArrowheads="1"/>
          </p:cNvSpPr>
          <p:nvPr/>
        </p:nvSpPr>
        <p:spPr bwMode="auto">
          <a:xfrm>
            <a:off x="0" y="3683000"/>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4">
            <a:extLst>
              <a:ext uri="{FF2B5EF4-FFF2-40B4-BE49-F238E27FC236}">
                <a16:creationId xmlns:a16="http://schemas.microsoft.com/office/drawing/2014/main" id="{9097876F-EF1F-7E4C-823C-8D12237A27F0}"/>
              </a:ext>
            </a:extLst>
          </p:cNvPr>
          <p:cNvSpPr>
            <a:spLocks noChangeArrowheads="1"/>
          </p:cNvSpPr>
          <p:nvPr/>
        </p:nvSpPr>
        <p:spPr bwMode="auto">
          <a:xfrm>
            <a:off x="13564400" y="26958226"/>
            <a:ext cx="3530212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5" name="Rectangle 6">
            <a:extLst>
              <a:ext uri="{FF2B5EF4-FFF2-40B4-BE49-F238E27FC236}">
                <a16:creationId xmlns:a16="http://schemas.microsoft.com/office/drawing/2014/main" id="{07A500AD-6C29-2549-B72D-A33DAF46B3C6}"/>
              </a:ext>
            </a:extLst>
          </p:cNvPr>
          <p:cNvSpPr>
            <a:spLocks noChangeArrowheads="1"/>
          </p:cNvSpPr>
          <p:nvPr/>
        </p:nvSpPr>
        <p:spPr bwMode="auto">
          <a:xfrm>
            <a:off x="152400" y="152400"/>
            <a:ext cx="4389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6" name="Rectangle 7">
            <a:extLst>
              <a:ext uri="{FF2B5EF4-FFF2-40B4-BE49-F238E27FC236}">
                <a16:creationId xmlns:a16="http://schemas.microsoft.com/office/drawing/2014/main" id="{1ED9D67B-1BD2-8E4C-AEAE-494E5FF0162E}"/>
              </a:ext>
            </a:extLst>
          </p:cNvPr>
          <p:cNvSpPr>
            <a:spLocks noChangeArrowheads="1"/>
          </p:cNvSpPr>
          <p:nvPr/>
        </p:nvSpPr>
        <p:spPr bwMode="auto">
          <a:xfrm>
            <a:off x="152400" y="3835400"/>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3" name="Table 42">
            <a:extLst>
              <a:ext uri="{FF2B5EF4-FFF2-40B4-BE49-F238E27FC236}">
                <a16:creationId xmlns:a16="http://schemas.microsoft.com/office/drawing/2014/main" id="{8A246202-677E-5B48-8337-3DE1384F4CF4}"/>
              </a:ext>
            </a:extLst>
          </p:cNvPr>
          <p:cNvGraphicFramePr>
            <a:graphicFrameLocks noGrp="1"/>
          </p:cNvGraphicFramePr>
          <p:nvPr>
            <p:extLst>
              <p:ext uri="{D42A27DB-BD31-4B8C-83A1-F6EECF244321}">
                <p14:modId xmlns:p14="http://schemas.microsoft.com/office/powerpoint/2010/main" val="3798204398"/>
              </p:ext>
            </p:extLst>
          </p:nvPr>
        </p:nvGraphicFramePr>
        <p:xfrm>
          <a:off x="15011400" y="8350023"/>
          <a:ext cx="5937250" cy="11104499"/>
        </p:xfrm>
        <a:graphic>
          <a:graphicData uri="http://schemas.openxmlformats.org/drawingml/2006/table">
            <a:tbl>
              <a:tblPr firstRow="1" firstCol="1" bandRow="1">
                <a:tableStyleId>{5C22544A-7EE6-4342-B048-85BDC9FD1C3A}</a:tableStyleId>
              </a:tblPr>
              <a:tblGrid>
                <a:gridCol w="2968625">
                  <a:extLst>
                    <a:ext uri="{9D8B030D-6E8A-4147-A177-3AD203B41FA5}">
                      <a16:colId xmlns:a16="http://schemas.microsoft.com/office/drawing/2014/main" val="3013128815"/>
                    </a:ext>
                  </a:extLst>
                </a:gridCol>
                <a:gridCol w="2968625">
                  <a:extLst>
                    <a:ext uri="{9D8B030D-6E8A-4147-A177-3AD203B41FA5}">
                      <a16:colId xmlns:a16="http://schemas.microsoft.com/office/drawing/2014/main" val="376442587"/>
                    </a:ext>
                  </a:extLst>
                </a:gridCol>
              </a:tblGrid>
              <a:tr h="0">
                <a:tc>
                  <a:txBody>
                    <a:bodyPr/>
                    <a:lstStyle/>
                    <a:p>
                      <a:pPr marL="0" marR="0">
                        <a:lnSpc>
                          <a:spcPct val="200000"/>
                        </a:lnSpc>
                        <a:spcBef>
                          <a:spcPts val="0"/>
                        </a:spcBef>
                        <a:spcAft>
                          <a:spcPts val="0"/>
                        </a:spcAft>
                      </a:pPr>
                      <a:r>
                        <a:rPr lang="en-US" sz="1200" cap="all">
                          <a:effectLst/>
                        </a:rPr>
                        <a:t>table 1: Examples of notes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cap="all">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4421069"/>
                  </a:ext>
                </a:extLst>
              </a:tr>
              <a:tr h="0">
                <a:tc>
                  <a:txBody>
                    <a:bodyPr/>
                    <a:lstStyle/>
                    <a:p>
                      <a:pPr marL="0" marR="0">
                        <a:lnSpc>
                          <a:spcPct val="200000"/>
                        </a:lnSpc>
                        <a:spcBef>
                          <a:spcPts val="0"/>
                        </a:spcBef>
                        <a:spcAft>
                          <a:spcPts val="0"/>
                        </a:spcAft>
                      </a:pPr>
                      <a:r>
                        <a:rPr lang="en-US" sz="1200" cap="all" dirty="0">
                          <a:effectLst/>
                        </a:rPr>
                        <a:t>prayers (hp)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Times New Roman" panose="02020603050405020304" pitchFamily="18" charset="0"/>
                        <a:buChar char="-"/>
                      </a:pPr>
                      <a:r>
                        <a:rPr lang="en-US" sz="1200" dirty="0">
                          <a:effectLst/>
                        </a:rPr>
                        <a:t>“Father, in the name of Jesus watch over my husband while he's in surgery and protect him and heal him and your son. In Jesus’s name I pray, amen.”</a:t>
                      </a:r>
                    </a:p>
                    <a:p>
                      <a:pPr marL="457200" marR="0">
                        <a:spcBef>
                          <a:spcPts val="0"/>
                        </a:spcBef>
                        <a:spcAft>
                          <a:spcPts val="0"/>
                        </a:spcAft>
                      </a:pPr>
                      <a:r>
                        <a:rPr lang="en-US" sz="1200" dirty="0">
                          <a:effectLst/>
                        </a:rPr>
                        <a:t> </a:t>
                      </a:r>
                    </a:p>
                    <a:p>
                      <a:pPr marL="342900" marR="0" lvl="0" indent="-342900">
                        <a:spcBef>
                          <a:spcPts val="0"/>
                        </a:spcBef>
                        <a:spcAft>
                          <a:spcPts val="0"/>
                        </a:spcAft>
                        <a:buFont typeface="Times New Roman" panose="02020603050405020304" pitchFamily="18" charset="0"/>
                        <a:buChar char="-"/>
                      </a:pPr>
                      <a:r>
                        <a:rPr lang="en-US" sz="1200" dirty="0">
                          <a:effectLst/>
                        </a:rPr>
                        <a:t>“Prayers for my son please. Pray for healing of his mind, spirit, and body. My God heal him from addiction and mental illness. In Jesus's name, Amen.”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5357509"/>
                  </a:ext>
                </a:extLst>
              </a:tr>
              <a:tr h="0">
                <a:tc>
                  <a:txBody>
                    <a:bodyPr/>
                    <a:lstStyle/>
                    <a:p>
                      <a:pPr marL="0" marR="0">
                        <a:lnSpc>
                          <a:spcPct val="200000"/>
                        </a:lnSpc>
                        <a:spcBef>
                          <a:spcPts val="0"/>
                        </a:spcBef>
                        <a:spcAft>
                          <a:spcPts val="0"/>
                        </a:spcAft>
                      </a:pPr>
                      <a:r>
                        <a:rPr lang="en-US" sz="1200" cap="all">
                          <a:effectLst/>
                        </a:rPr>
                        <a:t>Prayer requests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Times New Roman" panose="02020603050405020304" pitchFamily="18" charset="0"/>
                        <a:buChar char="-"/>
                      </a:pPr>
                      <a:r>
                        <a:rPr lang="en-US" sz="1200">
                          <a:effectLst/>
                        </a:rPr>
                        <a:t>“Please pray for my friend ___ who is one of the sweetest and kindest souls. Thank you.”</a:t>
                      </a:r>
                    </a:p>
                    <a:p>
                      <a:pPr marL="457200" marR="0">
                        <a:spcBef>
                          <a:spcPts val="0"/>
                        </a:spcBef>
                        <a:spcAft>
                          <a:spcPts val="0"/>
                        </a:spcAft>
                      </a:pPr>
                      <a:r>
                        <a:rPr lang="en-US" sz="1200">
                          <a:effectLst/>
                        </a:rPr>
                        <a:t> </a:t>
                      </a:r>
                    </a:p>
                    <a:p>
                      <a:pPr marL="342900" marR="0" lvl="0" indent="-342900">
                        <a:spcBef>
                          <a:spcPts val="0"/>
                        </a:spcBef>
                        <a:spcAft>
                          <a:spcPts val="0"/>
                        </a:spcAft>
                        <a:buFont typeface="Times New Roman" panose="02020603050405020304" pitchFamily="18" charset="0"/>
                        <a:buChar char="-"/>
                      </a:pPr>
                      <a:r>
                        <a:rPr lang="en-US" sz="1200">
                          <a:effectLst/>
                        </a:rPr>
                        <a:t>“Please pray for ___, who is experiencing liver disease. He would like to get home to his wife.”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25523786"/>
                  </a:ext>
                </a:extLst>
              </a:tr>
              <a:tr h="0">
                <a:tc>
                  <a:txBody>
                    <a:bodyPr/>
                    <a:lstStyle/>
                    <a:p>
                      <a:pPr marL="0" marR="0">
                        <a:lnSpc>
                          <a:spcPct val="200000"/>
                        </a:lnSpc>
                        <a:spcBef>
                          <a:spcPts val="0"/>
                        </a:spcBef>
                        <a:spcAft>
                          <a:spcPts val="0"/>
                        </a:spcAft>
                      </a:pPr>
                      <a:r>
                        <a:rPr lang="en-US" sz="1200" cap="all">
                          <a:effectLst/>
                        </a:rPr>
                        <a:t>thankful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Times New Roman" panose="02020603050405020304" pitchFamily="18" charset="0"/>
                        <a:buChar char="-"/>
                      </a:pPr>
                      <a:r>
                        <a:rPr lang="en-US" sz="1200">
                          <a:effectLst/>
                        </a:rPr>
                        <a:t>“Thank you to the doctors and nurses that are taking such good care of the one I love. He's lucky to be here with us still. Say a prayer for your loved ones. You'll never know when their time will come.”</a:t>
                      </a:r>
                    </a:p>
                    <a:p>
                      <a:pPr marL="457200" marR="0">
                        <a:spcBef>
                          <a:spcPts val="0"/>
                        </a:spcBef>
                        <a:spcAft>
                          <a:spcPts val="0"/>
                        </a:spcAft>
                      </a:pPr>
                      <a:r>
                        <a:rPr lang="en-US" sz="1200">
                          <a:effectLst/>
                        </a:rPr>
                        <a:t> </a:t>
                      </a:r>
                    </a:p>
                    <a:p>
                      <a:pPr marL="342900" marR="0" lvl="0" indent="-342900">
                        <a:spcBef>
                          <a:spcPts val="0"/>
                        </a:spcBef>
                        <a:spcAft>
                          <a:spcPts val="0"/>
                        </a:spcAft>
                        <a:buFont typeface="Times New Roman" panose="02020603050405020304" pitchFamily="18" charset="0"/>
                        <a:buChar char="-"/>
                      </a:pPr>
                      <a:r>
                        <a:rPr lang="en-US" sz="1200">
                          <a:effectLst/>
                        </a:rPr>
                        <a:t>“Thank you for always being my guardian angel. Love you.”</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2674823"/>
                  </a:ext>
                </a:extLst>
              </a:tr>
              <a:tr h="0">
                <a:tc>
                  <a:txBody>
                    <a:bodyPr/>
                    <a:lstStyle/>
                    <a:p>
                      <a:pPr marL="0" marR="0">
                        <a:lnSpc>
                          <a:spcPct val="200000"/>
                        </a:lnSpc>
                        <a:spcBef>
                          <a:spcPts val="0"/>
                        </a:spcBef>
                        <a:spcAft>
                          <a:spcPts val="0"/>
                        </a:spcAft>
                      </a:pPr>
                      <a:r>
                        <a:rPr lang="en-US" sz="1200" cap="all">
                          <a:effectLst/>
                        </a:rPr>
                        <a:t>healing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Times New Roman" panose="02020603050405020304" pitchFamily="18" charset="0"/>
                        <a:buChar char="-"/>
                      </a:pPr>
                      <a:r>
                        <a:rPr lang="en-US" sz="1200">
                          <a:effectLst/>
                        </a:rPr>
                        <a:t>“Get well soon mom! I love you; we need you.”</a:t>
                      </a:r>
                    </a:p>
                    <a:p>
                      <a:pPr marL="457200" marR="0">
                        <a:spcBef>
                          <a:spcPts val="0"/>
                        </a:spcBef>
                        <a:spcAft>
                          <a:spcPts val="0"/>
                        </a:spcAft>
                      </a:pPr>
                      <a:r>
                        <a:rPr lang="en-US" sz="1200">
                          <a:effectLst/>
                        </a:rPr>
                        <a:t> </a:t>
                      </a:r>
                    </a:p>
                    <a:p>
                      <a:pPr marL="342900" marR="0" lvl="0" indent="-342900">
                        <a:spcBef>
                          <a:spcPts val="0"/>
                        </a:spcBef>
                        <a:spcAft>
                          <a:spcPts val="0"/>
                        </a:spcAft>
                        <a:buFont typeface="Times New Roman" panose="02020603050405020304" pitchFamily="18" charset="0"/>
                        <a:buChar char="-"/>
                      </a:pPr>
                      <a:r>
                        <a:rPr lang="en-US" sz="1200">
                          <a:effectLst/>
                        </a:rPr>
                        <a:t>“___ healing and restoration mentally and physically and spiritually.”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15475864"/>
                  </a:ext>
                </a:extLst>
              </a:tr>
              <a:tr h="0">
                <a:tc>
                  <a:txBody>
                    <a:bodyPr/>
                    <a:lstStyle/>
                    <a:p>
                      <a:pPr marL="0" marR="0">
                        <a:lnSpc>
                          <a:spcPct val="200000"/>
                        </a:lnSpc>
                        <a:spcBef>
                          <a:spcPts val="0"/>
                        </a:spcBef>
                        <a:spcAft>
                          <a:spcPts val="0"/>
                        </a:spcAft>
                      </a:pPr>
                      <a:r>
                        <a:rPr lang="en-US" sz="1200" cap="all">
                          <a:effectLst/>
                        </a:rPr>
                        <a:t>hopeful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Times New Roman" panose="02020603050405020304" pitchFamily="18" charset="0"/>
                        <a:buChar char="-"/>
                      </a:pPr>
                      <a:r>
                        <a:rPr lang="en-US" sz="1200">
                          <a:effectLst/>
                        </a:rPr>
                        <a:t>“I hope that everyone is better now and has a great summer. We love you all.”</a:t>
                      </a:r>
                    </a:p>
                    <a:p>
                      <a:pPr marL="457200" marR="0">
                        <a:spcBef>
                          <a:spcPts val="0"/>
                        </a:spcBef>
                        <a:spcAft>
                          <a:spcPts val="0"/>
                        </a:spcAft>
                      </a:pPr>
                      <a:r>
                        <a:rPr lang="en-US" sz="1200">
                          <a:effectLst/>
                        </a:rPr>
                        <a:t> </a:t>
                      </a:r>
                    </a:p>
                    <a:p>
                      <a:pPr marL="342900" marR="0" lvl="0" indent="-342900">
                        <a:spcBef>
                          <a:spcPts val="0"/>
                        </a:spcBef>
                        <a:spcAft>
                          <a:spcPts val="0"/>
                        </a:spcAft>
                        <a:buFont typeface="Times New Roman" panose="02020603050405020304" pitchFamily="18" charset="0"/>
                        <a:buChar char="-"/>
                      </a:pPr>
                      <a:r>
                        <a:rPr lang="en-US" sz="1200">
                          <a:effectLst/>
                        </a:rPr>
                        <a:t>“Momma, I need your guidance. I'm not ready to let you go. Help me please.”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090219"/>
                  </a:ext>
                </a:extLst>
              </a:tr>
              <a:tr h="0">
                <a:tc>
                  <a:txBody>
                    <a:bodyPr/>
                    <a:lstStyle/>
                    <a:p>
                      <a:pPr marL="0" marR="0">
                        <a:lnSpc>
                          <a:spcPct val="200000"/>
                        </a:lnSpc>
                        <a:spcBef>
                          <a:spcPts val="0"/>
                        </a:spcBef>
                        <a:spcAft>
                          <a:spcPts val="0"/>
                        </a:spcAft>
                      </a:pPr>
                      <a:r>
                        <a:rPr lang="en-US" sz="1200" cap="all">
                          <a:effectLst/>
                        </a:rPr>
                        <a:t>love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Times New Roman" panose="02020603050405020304" pitchFamily="18" charset="0"/>
                        <a:buChar char="-"/>
                      </a:pPr>
                      <a:r>
                        <a:rPr lang="en-US" sz="1200">
                          <a:effectLst/>
                        </a:rPr>
                        <a:t>“Good morning son, I will see you later. Love you. Love, mom.”</a:t>
                      </a:r>
                    </a:p>
                    <a:p>
                      <a:pPr marL="457200" marR="0">
                        <a:spcBef>
                          <a:spcPts val="0"/>
                        </a:spcBef>
                        <a:spcAft>
                          <a:spcPts val="0"/>
                        </a:spcAft>
                      </a:pPr>
                      <a:r>
                        <a:rPr lang="en-US" sz="1200">
                          <a:effectLst/>
                        </a:rPr>
                        <a:t> </a:t>
                      </a:r>
                    </a:p>
                    <a:p>
                      <a:pPr marL="342900" marR="0" lvl="0" indent="-342900">
                        <a:spcBef>
                          <a:spcPts val="0"/>
                        </a:spcBef>
                        <a:spcAft>
                          <a:spcPts val="0"/>
                        </a:spcAft>
                        <a:buFont typeface="Times New Roman" panose="02020603050405020304" pitchFamily="18" charset="0"/>
                        <a:buChar char="-"/>
                      </a:pPr>
                      <a:r>
                        <a:rPr lang="en-US" sz="1200">
                          <a:effectLst/>
                        </a:rPr>
                        <a:t>“My dearest ___, we loved with a love that was more than love. Forever.”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9457002"/>
                  </a:ext>
                </a:extLst>
              </a:tr>
              <a:tr h="0">
                <a:tc>
                  <a:txBody>
                    <a:bodyPr/>
                    <a:lstStyle/>
                    <a:p>
                      <a:pPr marL="0" marR="0">
                        <a:lnSpc>
                          <a:spcPct val="200000"/>
                        </a:lnSpc>
                        <a:spcBef>
                          <a:spcPts val="0"/>
                        </a:spcBef>
                        <a:spcAft>
                          <a:spcPts val="0"/>
                        </a:spcAft>
                      </a:pPr>
                      <a:r>
                        <a:rPr lang="en-US" sz="1200" cap="all">
                          <a:effectLst/>
                        </a:rPr>
                        <a:t>encouragement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Times New Roman" panose="02020603050405020304" pitchFamily="18" charset="0"/>
                        <a:buChar char="-"/>
                      </a:pPr>
                      <a:r>
                        <a:rPr lang="en-US" sz="1200">
                          <a:effectLst/>
                        </a:rPr>
                        <a:t>“Let's go dad fight this. I love you so much keep fighting.”</a:t>
                      </a:r>
                    </a:p>
                    <a:p>
                      <a:pPr marL="457200" marR="0">
                        <a:spcBef>
                          <a:spcPts val="0"/>
                        </a:spcBef>
                        <a:spcAft>
                          <a:spcPts val="0"/>
                        </a:spcAft>
                      </a:pPr>
                      <a:r>
                        <a:rPr lang="en-US" sz="1200">
                          <a:effectLst/>
                        </a:rPr>
                        <a:t> </a:t>
                      </a:r>
                    </a:p>
                    <a:p>
                      <a:pPr marL="342900" marR="0" lvl="0" indent="-342900">
                        <a:spcBef>
                          <a:spcPts val="0"/>
                        </a:spcBef>
                        <a:spcAft>
                          <a:spcPts val="0"/>
                        </a:spcAft>
                        <a:buFont typeface="Times New Roman" panose="02020603050405020304" pitchFamily="18" charset="0"/>
                        <a:buChar char="-"/>
                      </a:pPr>
                      <a:r>
                        <a:rPr lang="en-US" sz="1200">
                          <a:effectLst/>
                        </a:rPr>
                        <a:t>“Hey dad, I love you so much. Don't forget that! Keep fighting! You are strong and brave. I know you can do this!”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8472446"/>
                  </a:ext>
                </a:extLst>
              </a:tr>
              <a:tr h="0">
                <a:tc>
                  <a:txBody>
                    <a:bodyPr/>
                    <a:lstStyle/>
                    <a:p>
                      <a:pPr marL="0" marR="0">
                        <a:lnSpc>
                          <a:spcPct val="200000"/>
                        </a:lnSpc>
                        <a:spcBef>
                          <a:spcPts val="0"/>
                        </a:spcBef>
                        <a:spcAft>
                          <a:spcPts val="0"/>
                        </a:spcAft>
                      </a:pPr>
                      <a:r>
                        <a:rPr lang="en-US" sz="1200" cap="all">
                          <a:effectLst/>
                        </a:rPr>
                        <a:t>Rest in peace (rip)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Times New Roman" panose="02020603050405020304" pitchFamily="18" charset="0"/>
                        <a:buChar char="-"/>
                      </a:pPr>
                      <a:r>
                        <a:rPr lang="en-US" sz="1200">
                          <a:effectLst/>
                        </a:rPr>
                        <a:t>“My name is ___ and this is the hardest thing to do, but my wife wishes were not to be on life support if she was going to be long term or for life. Love you baby, I’ll see you again.”</a:t>
                      </a:r>
                    </a:p>
                    <a:p>
                      <a:pPr marL="457200" marR="0">
                        <a:spcBef>
                          <a:spcPts val="0"/>
                        </a:spcBef>
                        <a:spcAft>
                          <a:spcPts val="0"/>
                        </a:spcAft>
                      </a:pPr>
                      <a:r>
                        <a:rPr lang="en-US" sz="1200">
                          <a:effectLst/>
                        </a:rPr>
                        <a:t> </a:t>
                      </a:r>
                    </a:p>
                    <a:p>
                      <a:pPr marL="342900" marR="0" lvl="0" indent="-342900">
                        <a:spcBef>
                          <a:spcPts val="0"/>
                        </a:spcBef>
                        <a:spcAft>
                          <a:spcPts val="0"/>
                        </a:spcAft>
                        <a:buFont typeface="Times New Roman" panose="02020603050405020304" pitchFamily="18" charset="0"/>
                        <a:buChar char="-"/>
                      </a:pPr>
                      <a:r>
                        <a:rPr lang="en-US" sz="1200">
                          <a:effectLst/>
                        </a:rPr>
                        <a:t>“It was a pleasure loving you. Rest well.”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9925208"/>
                  </a:ext>
                </a:extLst>
              </a:tr>
              <a:tr h="0">
                <a:tc>
                  <a:txBody>
                    <a:bodyPr/>
                    <a:lstStyle/>
                    <a:p>
                      <a:pPr marL="0" marR="0">
                        <a:lnSpc>
                          <a:spcPct val="200000"/>
                        </a:lnSpc>
                        <a:spcBef>
                          <a:spcPts val="0"/>
                        </a:spcBef>
                        <a:spcAft>
                          <a:spcPts val="0"/>
                        </a:spcAft>
                      </a:pPr>
                      <a:r>
                        <a:rPr lang="en-US" sz="1200" cap="all">
                          <a:effectLst/>
                        </a:rPr>
                        <a:t>Inapplicable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Times New Roman" panose="02020603050405020304" pitchFamily="18" charset="0"/>
                        <a:buChar char="-"/>
                      </a:pPr>
                      <a:r>
                        <a:rPr lang="en-US" sz="1200" dirty="0">
                          <a:effectLst/>
                        </a:rPr>
                        <a:t>“I am so tactful that do sofa” </a:t>
                      </a:r>
                    </a:p>
                    <a:p>
                      <a:pPr marL="457200" marR="0">
                        <a:spcBef>
                          <a:spcPts val="0"/>
                        </a:spcBef>
                        <a:spcAft>
                          <a:spcPts val="0"/>
                        </a:spcAft>
                      </a:pPr>
                      <a:r>
                        <a:rPr lang="en-US" sz="1200" dirty="0">
                          <a:effectLst/>
                        </a:rPr>
                        <a:t> </a:t>
                      </a:r>
                    </a:p>
                    <a:p>
                      <a:pPr marL="342900" marR="0" lvl="0" indent="-342900">
                        <a:spcBef>
                          <a:spcPts val="0"/>
                        </a:spcBef>
                        <a:spcAft>
                          <a:spcPts val="0"/>
                        </a:spcAft>
                        <a:buFont typeface="Times New Roman" panose="02020603050405020304" pitchFamily="18" charset="0"/>
                        <a:buChar char="-"/>
                      </a:pPr>
                      <a:r>
                        <a:rPr lang="en-US" sz="1200" dirty="0">
                          <a:effectLst/>
                        </a:rPr>
                        <a:t>“#name, it’s already done” </a:t>
                      </a:r>
                    </a:p>
                    <a:p>
                      <a:pPr marL="457200" marR="0">
                        <a:spcBef>
                          <a:spcPts val="0"/>
                        </a:spcBef>
                        <a:spcAft>
                          <a:spcPts val="0"/>
                        </a:spcAft>
                      </a:pPr>
                      <a:r>
                        <a:rPr lang="en-US" sz="1200" dirty="0">
                          <a:effectLst/>
                        </a:rPr>
                        <a:t> </a:t>
                      </a:r>
                    </a:p>
                    <a:p>
                      <a:pPr marL="342900" marR="0" lvl="0" indent="-342900">
                        <a:spcBef>
                          <a:spcPts val="0"/>
                        </a:spcBef>
                        <a:spcAft>
                          <a:spcPts val="0"/>
                        </a:spcAft>
                        <a:buFont typeface="Times New Roman" panose="02020603050405020304" pitchFamily="18" charset="0"/>
                        <a:buChar char="-"/>
                      </a:pPr>
                      <a:r>
                        <a:rPr lang="en-US" sz="1200" dirty="0">
                          <a:effectLst/>
                        </a:rPr>
                        <a:t>“Look twice and load up”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8000053"/>
                  </a:ext>
                </a:extLst>
              </a:tr>
            </a:tbl>
          </a:graphicData>
        </a:graphic>
      </p:graphicFrame>
      <p:graphicFrame>
        <p:nvGraphicFramePr>
          <p:cNvPr id="54" name="Chart 53">
            <a:extLst>
              <a:ext uri="{FF2B5EF4-FFF2-40B4-BE49-F238E27FC236}">
                <a16:creationId xmlns:a16="http://schemas.microsoft.com/office/drawing/2014/main" id="{B19BB3FA-ABA1-F54E-87B8-25888C63EEFD}"/>
              </a:ext>
            </a:extLst>
          </p:cNvPr>
          <p:cNvGraphicFramePr/>
          <p:nvPr>
            <p:extLst>
              <p:ext uri="{D42A27DB-BD31-4B8C-83A1-F6EECF244321}">
                <p14:modId xmlns:p14="http://schemas.microsoft.com/office/powerpoint/2010/main" val="3284075855"/>
              </p:ext>
            </p:extLst>
          </p:nvPr>
        </p:nvGraphicFramePr>
        <p:xfrm>
          <a:off x="21022469" y="15729997"/>
          <a:ext cx="7866061" cy="3899950"/>
        </p:xfrm>
        <a:graphic>
          <a:graphicData uri="http://schemas.openxmlformats.org/drawingml/2006/chart">
            <c:chart xmlns:c="http://schemas.openxmlformats.org/drawingml/2006/chart" xmlns:r="http://schemas.openxmlformats.org/officeDocument/2006/relationships" r:id="rId4"/>
          </a:graphicData>
        </a:graphic>
      </p:graphicFrame>
      <p:sp>
        <p:nvSpPr>
          <p:cNvPr id="55" name="TextBox 54">
            <a:extLst>
              <a:ext uri="{FF2B5EF4-FFF2-40B4-BE49-F238E27FC236}">
                <a16:creationId xmlns:a16="http://schemas.microsoft.com/office/drawing/2014/main" id="{BB3F61C0-6F36-4340-B102-5447D7DF2B40}"/>
              </a:ext>
            </a:extLst>
          </p:cNvPr>
          <p:cNvSpPr txBox="1"/>
          <p:nvPr/>
        </p:nvSpPr>
        <p:spPr>
          <a:xfrm>
            <a:off x="21251067" y="8256044"/>
            <a:ext cx="7408863" cy="7525137"/>
          </a:xfrm>
          <a:prstGeom prst="rect">
            <a:avLst/>
          </a:prstGeom>
          <a:noFill/>
        </p:spPr>
        <p:txBody>
          <a:bodyPr wrap="square" rtlCol="0">
            <a:spAutoFit/>
          </a:bodyPr>
          <a:lstStyle/>
          <a:p>
            <a:pPr marL="342900" indent="-342900">
              <a:buFont typeface="Arial" panose="020B0604020202020204" pitchFamily="34" charset="0"/>
              <a:buChar char="•"/>
            </a:pPr>
            <a:r>
              <a:rPr lang="en-US" sz="2100" dirty="0"/>
              <a:t>Prayer HP (35%): Encompassed expressions invoking a higher power (God, Jesus, Lord, or Mary).</a:t>
            </a:r>
          </a:p>
          <a:p>
            <a:pPr marL="342900" indent="-342900">
              <a:buFont typeface="Arial" panose="020B0604020202020204" pitchFamily="34" charset="0"/>
              <a:buChar char="•"/>
            </a:pPr>
            <a:r>
              <a:rPr lang="en-US" sz="2100" dirty="0"/>
              <a:t>Prayer Requests (16%): Involved requests for divine intervention and blessings, consistently referred to as 'prayers.'</a:t>
            </a:r>
          </a:p>
          <a:p>
            <a:pPr marL="342900" indent="-342900">
              <a:buFont typeface="Arial" panose="020B0604020202020204" pitchFamily="34" charset="0"/>
              <a:buChar char="•"/>
            </a:pPr>
            <a:r>
              <a:rPr lang="en-US" sz="2100" dirty="0"/>
              <a:t>Love (13%): Included notations expressing affection and unwavering support for critically ill individuals.</a:t>
            </a:r>
          </a:p>
          <a:p>
            <a:pPr marL="342900" indent="-342900">
              <a:buFont typeface="Arial" panose="020B0604020202020204" pitchFamily="34" charset="0"/>
              <a:buChar char="•"/>
            </a:pPr>
            <a:r>
              <a:rPr lang="en-US" sz="2100" dirty="0"/>
              <a:t>Healing (12%): Comprised phrases like 'get well soon,' 'healing,' 'recovery,' or 'wellness' as wishes for the seriously ill.</a:t>
            </a:r>
          </a:p>
          <a:p>
            <a:pPr marL="342900" indent="-342900">
              <a:buFont typeface="Arial" panose="020B0604020202020204" pitchFamily="34" charset="0"/>
              <a:buChar char="•"/>
            </a:pPr>
            <a:r>
              <a:rPr lang="en-US" sz="2100" dirty="0"/>
              <a:t>Encouragement (5%): Consisted of motivational messages urging recipients to persevere and recover from their hospital stay.</a:t>
            </a:r>
          </a:p>
          <a:p>
            <a:pPr marL="342900" indent="-342900">
              <a:buFont typeface="Arial" panose="020B0604020202020204" pitchFamily="34" charset="0"/>
              <a:buChar char="•"/>
            </a:pPr>
            <a:r>
              <a:rPr lang="en-US" sz="2100" dirty="0"/>
              <a:t>Hopeful (3%): Contained the term 'hope' and words instilling optimistic anticipation for patients' recovery and discharge.</a:t>
            </a:r>
          </a:p>
          <a:p>
            <a:pPr marL="342900" indent="-342900">
              <a:buFont typeface="Arial" panose="020B0604020202020204" pitchFamily="34" charset="0"/>
              <a:buChar char="•"/>
            </a:pPr>
            <a:r>
              <a:rPr lang="en-US" sz="2100" dirty="0"/>
              <a:t>Thankful (2%): Included expressions of heartfelt gratitude towards healthcare personnel and/or a divine entity for facilitating recovery.</a:t>
            </a:r>
          </a:p>
          <a:p>
            <a:pPr marL="342900" indent="-342900">
              <a:buFont typeface="Arial" panose="020B0604020202020204" pitchFamily="34" charset="0"/>
              <a:buChar char="•"/>
            </a:pPr>
            <a:r>
              <a:rPr lang="en-US" sz="2100" dirty="0"/>
              <a:t>Condolences - 'Rest in Peace' (1%): Dedicated to offering condolences, with visitors expressing sympathy using phrases like 'fly high in heaven,' 'see you again,' and 'rest in peace.'</a:t>
            </a:r>
          </a:p>
        </p:txBody>
      </p:sp>
      <p:sp>
        <p:nvSpPr>
          <p:cNvPr id="56" name="TextBox 55">
            <a:extLst>
              <a:ext uri="{FF2B5EF4-FFF2-40B4-BE49-F238E27FC236}">
                <a16:creationId xmlns:a16="http://schemas.microsoft.com/office/drawing/2014/main" id="{9373A1BD-F4E0-3240-984B-4B37F73D3C25}"/>
              </a:ext>
            </a:extLst>
          </p:cNvPr>
          <p:cNvSpPr txBox="1"/>
          <p:nvPr/>
        </p:nvSpPr>
        <p:spPr>
          <a:xfrm>
            <a:off x="581025" y="21982914"/>
            <a:ext cx="13885863" cy="6863417"/>
          </a:xfrm>
          <a:prstGeom prst="rect">
            <a:avLst/>
          </a:prstGeom>
          <a:noFill/>
        </p:spPr>
        <p:txBody>
          <a:bodyPr wrap="square" rtlCol="0">
            <a:spAutoFit/>
          </a:bodyPr>
          <a:lstStyle/>
          <a:p>
            <a:pPr marL="571500" indent="-571500">
              <a:buFont typeface="Arial" panose="020B0604020202020204" pitchFamily="34" charset="0"/>
              <a:buChar char="•"/>
            </a:pPr>
            <a:r>
              <a:rPr lang="en-US" sz="4000" dirty="0"/>
              <a:t>Project conducted at SHP building at UAB</a:t>
            </a:r>
          </a:p>
          <a:p>
            <a:pPr marL="571500" indent="-571500">
              <a:buFont typeface="Arial" panose="020B0604020202020204" pitchFamily="34" charset="0"/>
              <a:buChar char="•"/>
            </a:pPr>
            <a:r>
              <a:rPr lang="en-US" sz="4000" dirty="0"/>
              <a:t>Project is a qualitative and systematic review approved by IRB UAB guidelines </a:t>
            </a:r>
          </a:p>
          <a:p>
            <a:pPr marL="571500" indent="-571500">
              <a:buFont typeface="Arial" panose="020B0604020202020204" pitchFamily="34" charset="0"/>
              <a:buChar char="•"/>
            </a:pPr>
            <a:r>
              <a:rPr lang="en-US" sz="4000" dirty="0"/>
              <a:t>A total of 3,667 notes gathered from spirituality tree (before COVID) at UAB were analyzed and categorized from excel spreadsheet into 8 themes</a:t>
            </a:r>
          </a:p>
          <a:p>
            <a:pPr marL="571500" indent="-571500">
              <a:buFont typeface="Arial" panose="020B0604020202020204" pitchFamily="34" charset="0"/>
              <a:buChar char="•"/>
            </a:pPr>
            <a:r>
              <a:rPr lang="en-US" sz="4000" dirty="0"/>
              <a:t>All participants were anonymous, and no surveys/interviews were conducted </a:t>
            </a:r>
          </a:p>
          <a:p>
            <a:pPr marL="571500" indent="-571500">
              <a:buFont typeface="Arial" panose="020B0604020202020204" pitchFamily="34" charset="0"/>
              <a:buChar char="•"/>
            </a:pPr>
            <a:r>
              <a:rPr lang="en-US" sz="4000" dirty="0"/>
              <a:t>Data collection was formed to understand broader trends among individuals and shown in table 1 and figure 1</a:t>
            </a:r>
          </a:p>
          <a:p>
            <a:pPr marL="571500" indent="-571500">
              <a:buFont typeface="Arial" panose="020B0604020202020204" pitchFamily="34" charset="0"/>
              <a:buChar char="•"/>
            </a:pPr>
            <a:endParaRPr lang="en-US" sz="4000" dirty="0"/>
          </a:p>
        </p:txBody>
      </p:sp>
      <p:sp>
        <p:nvSpPr>
          <p:cNvPr id="57" name="TextBox 56">
            <a:extLst>
              <a:ext uri="{FF2B5EF4-FFF2-40B4-BE49-F238E27FC236}">
                <a16:creationId xmlns:a16="http://schemas.microsoft.com/office/drawing/2014/main" id="{78A14BF1-351A-8F49-AFA1-D3D37D4CF614}"/>
              </a:ext>
            </a:extLst>
          </p:cNvPr>
          <p:cNvSpPr txBox="1"/>
          <p:nvPr/>
        </p:nvSpPr>
        <p:spPr>
          <a:xfrm>
            <a:off x="581025" y="8350023"/>
            <a:ext cx="13885863" cy="11295400"/>
          </a:xfrm>
          <a:prstGeom prst="rect">
            <a:avLst/>
          </a:prstGeom>
          <a:noFill/>
        </p:spPr>
        <p:txBody>
          <a:bodyPr wrap="square" rtlCol="0">
            <a:spAutoFit/>
          </a:bodyPr>
          <a:lstStyle/>
          <a:p>
            <a:pPr marL="571500" indent="-571500">
              <a:buFont typeface="Arial" panose="020B0604020202020204" pitchFamily="34" charset="0"/>
              <a:buChar char="•"/>
            </a:pPr>
            <a:r>
              <a:rPr lang="en-US" sz="4000" dirty="0"/>
              <a:t>Understanding of patient’s families/caregiver's holistic care while patient is in ICU/trauma burn care unit </a:t>
            </a:r>
          </a:p>
          <a:p>
            <a:pPr marL="571500" indent="-571500">
              <a:buFont typeface="Arial" panose="020B0604020202020204" pitchFamily="34" charset="0"/>
              <a:buChar char="•"/>
            </a:pPr>
            <a:r>
              <a:rPr lang="en-US" sz="4000" dirty="0"/>
              <a:t>Visitors require emotional support while their loved one is critically ill </a:t>
            </a:r>
          </a:p>
          <a:p>
            <a:pPr marL="571500" indent="-571500">
              <a:buFont typeface="Arial" panose="020B0604020202020204" pitchFamily="34" charset="0"/>
              <a:buChar char="•"/>
            </a:pPr>
            <a:r>
              <a:rPr lang="en-US" sz="4400" b="1" dirty="0"/>
              <a:t>Spiritual needs among patient’s family members </a:t>
            </a:r>
          </a:p>
          <a:p>
            <a:pPr marL="2608263" lvl="1" indent="-571500">
              <a:buFont typeface="Arial" panose="020B0604020202020204" pitchFamily="34" charset="0"/>
              <a:buChar char="•"/>
            </a:pPr>
            <a:r>
              <a:rPr lang="en-US" sz="4000" dirty="0"/>
              <a:t>Utilizing prayer as a coping mechanism </a:t>
            </a:r>
          </a:p>
          <a:p>
            <a:pPr marL="2608263" lvl="1" indent="-571500">
              <a:buFont typeface="Arial" panose="020B0604020202020204" pitchFamily="34" charset="0"/>
              <a:buChar char="•"/>
            </a:pPr>
            <a:r>
              <a:rPr lang="en-US" sz="4000" dirty="0"/>
              <a:t>Understanding spiritual healing/prayer as a supplement to conventional care </a:t>
            </a:r>
          </a:p>
          <a:p>
            <a:pPr marL="2608263" lvl="1" indent="-571500">
              <a:buFont typeface="Arial" panose="020B0604020202020204" pitchFamily="34" charset="0"/>
              <a:buChar char="•"/>
            </a:pPr>
            <a:r>
              <a:rPr lang="en-US" sz="4000" dirty="0"/>
              <a:t>Family members with patients in acute care settings are likely to present spiritual needs that should be met to improve their healthcare experiences</a:t>
            </a:r>
          </a:p>
          <a:p>
            <a:pPr marL="571500" indent="-571500">
              <a:buFont typeface="Arial" panose="020B0604020202020204" pitchFamily="34" charset="0"/>
              <a:buChar char="•"/>
            </a:pPr>
            <a:r>
              <a:rPr lang="en-US" sz="4400" b="1" dirty="0"/>
              <a:t>Motivation behind prayer</a:t>
            </a:r>
          </a:p>
          <a:p>
            <a:pPr marL="2608263" lvl="1" indent="-571500">
              <a:buFont typeface="Arial" panose="020B0604020202020204" pitchFamily="34" charset="0"/>
              <a:buChar char="•"/>
            </a:pPr>
            <a:r>
              <a:rPr lang="en-US" sz="4000" dirty="0"/>
              <a:t>Hope for miraculous healing is the dominant motivation for prayers</a:t>
            </a:r>
          </a:p>
          <a:p>
            <a:pPr marL="2608263" lvl="1" indent="-571500">
              <a:buFont typeface="Arial" panose="020B0604020202020204" pitchFamily="34" charset="0"/>
              <a:buChar char="•"/>
            </a:pPr>
            <a:r>
              <a:rPr lang="en-US" sz="4000" b="0" i="0" dirty="0">
                <a:effectLst/>
                <a:cs typeface="Arial" panose="020B0604020202020204" pitchFamily="34" charset="0"/>
              </a:rPr>
              <a:t>Prayer is motivated by the desire to help patients overcome illness challenges, beyond its role in healing.</a:t>
            </a:r>
            <a:endParaRPr lang="en-US" sz="4000" dirty="0">
              <a:cs typeface="Arial" panose="020B0604020202020204" pitchFamily="34" charset="0"/>
            </a:endParaRPr>
          </a:p>
        </p:txBody>
      </p:sp>
      <p:sp>
        <p:nvSpPr>
          <p:cNvPr id="58" name="TextBox 57">
            <a:extLst>
              <a:ext uri="{FF2B5EF4-FFF2-40B4-BE49-F238E27FC236}">
                <a16:creationId xmlns:a16="http://schemas.microsoft.com/office/drawing/2014/main" id="{D102BD01-492E-5941-9A61-ED2D554EB84B}"/>
              </a:ext>
            </a:extLst>
          </p:cNvPr>
          <p:cNvSpPr txBox="1"/>
          <p:nvPr/>
        </p:nvSpPr>
        <p:spPr>
          <a:xfrm>
            <a:off x="29565600" y="28498800"/>
            <a:ext cx="13885863" cy="1938992"/>
          </a:xfrm>
          <a:prstGeom prst="rect">
            <a:avLst/>
          </a:prstGeom>
          <a:noFill/>
        </p:spPr>
        <p:txBody>
          <a:bodyPr wrap="square" rtlCol="0">
            <a:spAutoFit/>
          </a:bodyPr>
          <a:lstStyle/>
          <a:p>
            <a:r>
              <a:rPr lang="en-US" sz="4000" b="1" dirty="0"/>
              <a:t>CONTACT INFO: </a:t>
            </a:r>
            <a:r>
              <a:rPr lang="en-US" sz="4000" dirty="0"/>
              <a:t>Maria G. Jimenez: </a:t>
            </a:r>
            <a:r>
              <a:rPr lang="en-US" sz="4000" dirty="0">
                <a:hlinkClick r:id="rId5"/>
              </a:rPr>
              <a:t>mj2256@uab.edu</a:t>
            </a:r>
            <a:endParaRPr lang="en-US" sz="4000" dirty="0"/>
          </a:p>
          <a:p>
            <a:r>
              <a:rPr lang="en-US" sz="4000" b="1" dirty="0"/>
              <a:t>		</a:t>
            </a:r>
            <a:r>
              <a:rPr lang="en-US" sz="4000" dirty="0"/>
              <a:t>Dr. Hon K. Yuen: </a:t>
            </a:r>
            <a:r>
              <a:rPr lang="en-US" sz="4000" dirty="0">
                <a:hlinkClick r:id="rId6"/>
              </a:rPr>
              <a:t>yuen@uab.edu</a:t>
            </a:r>
            <a:endParaRPr lang="en-US" sz="4000" dirty="0"/>
          </a:p>
          <a:p>
            <a:endParaRPr lang="en-US" sz="4000" b="1" dirty="0"/>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11161</TotalTime>
  <Words>1467</Words>
  <Application>Microsoft Macintosh PowerPoint</Application>
  <PresentationFormat>Custom</PresentationFormat>
  <Paragraphs>103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To Describe Spiritual Issues and Emotional Support Addressed by Visitors in Two Critical Care Units in UAB Hospital Maria G. Jimenez, OTS; Hon K. Yuen, PhD, OTR/L Department of Occupational Therapy  |  University of Alabama at Birmingham Hon K. Yuen, PhD, OTR/L  |  UAB SHP building</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Jimenez, Maria G</cp:lastModifiedBy>
  <cp:revision>205</cp:revision>
  <dcterms:created xsi:type="dcterms:W3CDTF">2012-03-16T13:05:22Z</dcterms:created>
  <dcterms:modified xsi:type="dcterms:W3CDTF">2023-11-20T16:43:32Z</dcterms:modified>
</cp:coreProperties>
</file>