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1781"/>
    <p:restoredTop sz="94719"/>
  </p:normalViewPr>
  <p:slideViewPr>
    <p:cSldViewPr snapToObjects="1" showGuides="1">
      <p:cViewPr>
        <p:scale>
          <a:sx n="45" d="100"/>
          <a:sy n="45" d="100"/>
        </p:scale>
        <p:origin x="-976" y="120"/>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11/30/23</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ts val="0"/>
              </a:spcBef>
            </a:pPr>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doi.org/10.1007/s10560-016-0454-4" TargetMode="External"/><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s://doi.org/10.1016/j.childyouth.2019.03.04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4419600" y="180182"/>
            <a:ext cx="39471600" cy="5181600"/>
          </a:xfrm>
        </p:spPr>
        <p:txBody>
          <a:bodyPr/>
          <a:lstStyle/>
          <a:p>
            <a:pPr algn="ctr"/>
            <a:r>
              <a:rPr lang="en-US" altLang="en-US" sz="6000" dirty="0">
                <a:latin typeface="Arial" panose="020B0604020202020204" pitchFamily="34" charset="0"/>
                <a:cs typeface="Arial" panose="020B0604020202020204" pitchFamily="34" charset="0"/>
              </a:rPr>
              <a:t>A Trauma Informed Education Program for Foster, Kinship, and Adoptive Caregivers Education for Adverse Feeding and Mealtime Behaviors, Early Condition Detection, Interventions, and Available Resources</a:t>
            </a:r>
            <a:br>
              <a:rPr lang="en-US" altLang="en-US" sz="5400" dirty="0">
                <a:latin typeface="Arial" panose="020B0604020202020204" pitchFamily="34" charset="0"/>
                <a:cs typeface="Arial" panose="020B0604020202020204" pitchFamily="34" charset="0"/>
              </a:rPr>
            </a:br>
            <a:r>
              <a:rPr lang="en-US" altLang="en-US" sz="5400" dirty="0">
                <a:latin typeface="Arial" panose="020B0604020202020204" pitchFamily="34" charset="0"/>
                <a:cs typeface="Arial" panose="020B0604020202020204" pitchFamily="34" charset="0"/>
              </a:rPr>
              <a:t>Carlee Leatherman, OTS; Megan Carpenter, OTD, OTR/L, SCFES</a:t>
            </a:r>
            <a:br>
              <a:rPr lang="en-US" altLang="en-US" sz="5400" dirty="0">
                <a:latin typeface="Arial" panose="020B0604020202020204" pitchFamily="34" charset="0"/>
                <a:cs typeface="Arial" panose="020B0604020202020204" pitchFamily="34" charset="0"/>
              </a:rPr>
            </a:br>
            <a:r>
              <a:rPr lang="en-US" altLang="en-US" sz="5400" dirty="0">
                <a:latin typeface="Arial" panose="020B0604020202020204" pitchFamily="34" charset="0"/>
                <a:cs typeface="Arial" panose="020B0604020202020204" pitchFamily="34" charset="0"/>
              </a:rPr>
              <a:t>Department of Occupational Therapy  |  University of Alabama at Birmingham</a:t>
            </a:r>
            <a:br>
              <a:rPr lang="en-US" altLang="en-US" sz="5400" dirty="0">
                <a:latin typeface="Arial" panose="020B0604020202020204" pitchFamily="34" charset="0"/>
                <a:cs typeface="Arial" panose="020B0604020202020204" pitchFamily="34" charset="0"/>
              </a:rPr>
            </a:br>
            <a:r>
              <a:rPr lang="en-US" altLang="en-US" sz="5400" dirty="0">
                <a:latin typeface="Arial" panose="020B0604020202020204" pitchFamily="34" charset="0"/>
                <a:cs typeface="Arial" panose="020B0604020202020204" pitchFamily="34" charset="0"/>
              </a:rPr>
              <a:t>Rachel Ashcraft, MS, OTR/L, TBRI® Practitioner  |  Foster the Future Alabama</a:t>
            </a:r>
            <a:endParaRPr lang="en-US" altLang="en-US" sz="5400" baseline="30000"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581025" y="1872773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Methods</a:t>
            </a:r>
          </a:p>
        </p:txBody>
      </p:sp>
      <p:sp>
        <p:nvSpPr>
          <p:cNvPr id="16" name="Rectangle 15">
            <a:extLst>
              <a:ext uri="{FF2B5EF4-FFF2-40B4-BE49-F238E27FC236}">
                <a16:creationId xmlns:a16="http://schemas.microsoft.com/office/drawing/2014/main" id="{09C99A73-D739-30F1-F2B7-C2E9B3B224CC}"/>
              </a:ext>
            </a:extLst>
          </p:cNvPr>
          <p:cNvSpPr/>
          <p:nvPr/>
        </p:nvSpPr>
        <p:spPr>
          <a:xfrm>
            <a:off x="29593918" y="6313488"/>
            <a:ext cx="137334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a:t>
            </a:r>
          </a:p>
        </p:txBody>
      </p:sp>
      <p:sp>
        <p:nvSpPr>
          <p:cNvPr id="17" name="Rectangle 16">
            <a:extLst>
              <a:ext uri="{FF2B5EF4-FFF2-40B4-BE49-F238E27FC236}">
                <a16:creationId xmlns:a16="http://schemas.microsoft.com/office/drawing/2014/main" id="{7050EB1D-3AB3-0F56-BA7D-BAC9C9557480}"/>
              </a:ext>
            </a:extLst>
          </p:cNvPr>
          <p:cNvSpPr/>
          <p:nvPr/>
        </p:nvSpPr>
        <p:spPr>
          <a:xfrm>
            <a:off x="29544012" y="22537736"/>
            <a:ext cx="13885863" cy="1676399"/>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References</a:t>
            </a:r>
          </a:p>
        </p:txBody>
      </p:sp>
      <p:sp>
        <p:nvSpPr>
          <p:cNvPr id="19" name="Rectangle 18">
            <a:extLst>
              <a:ext uri="{FF2B5EF4-FFF2-40B4-BE49-F238E27FC236}">
                <a16:creationId xmlns:a16="http://schemas.microsoft.com/office/drawing/2014/main" id="{D38E71BA-D311-8714-3EB9-3E5514B44F3A}"/>
              </a:ext>
            </a:extLst>
          </p:cNvPr>
          <p:cNvSpPr/>
          <p:nvPr/>
        </p:nvSpPr>
        <p:spPr>
          <a:xfrm>
            <a:off x="15011400" y="631348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Results </a:t>
            </a:r>
          </a:p>
        </p:txBody>
      </p:sp>
      <p:sp>
        <p:nvSpPr>
          <p:cNvPr id="20" name="Rectangle 19">
            <a:extLst>
              <a:ext uri="{FF2B5EF4-FFF2-40B4-BE49-F238E27FC236}">
                <a16:creationId xmlns:a16="http://schemas.microsoft.com/office/drawing/2014/main" id="{7FD6ABF4-D62C-8E92-E1BD-3778A7F41BE4}"/>
              </a:ext>
            </a:extLst>
          </p:cNvPr>
          <p:cNvSpPr/>
          <p:nvPr/>
        </p:nvSpPr>
        <p:spPr>
          <a:xfrm>
            <a:off x="29544012" y="27721715"/>
            <a:ext cx="13885863" cy="1179513"/>
          </a:xfrm>
          <a:prstGeom prst="rect">
            <a:avLst/>
          </a:prstGeom>
          <a:solidFill>
            <a:schemeClr val="accent3">
              <a:lumMod val="60000"/>
              <a:lumOff val="4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dirty="0">
                <a:solidFill>
                  <a:srgbClr val="215968"/>
                </a:solidFill>
                <a:latin typeface="Arial" panose="020B0604020202020204" pitchFamily="34" charset="0"/>
                <a:ea typeface="ヒラギノ角ゴ Pro W3"/>
                <a:cs typeface="Arial" panose="020B0604020202020204" pitchFamily="34" charset="0"/>
              </a:rPr>
              <a:t>Acknowledgement &amp; Contact information</a:t>
            </a:r>
          </a:p>
        </p:txBody>
      </p:sp>
      <p:sp>
        <p:nvSpPr>
          <p:cNvPr id="3" name="Rectangle 17">
            <a:extLst>
              <a:ext uri="{FF2B5EF4-FFF2-40B4-BE49-F238E27FC236}">
                <a16:creationId xmlns:a16="http://schemas.microsoft.com/office/drawing/2014/main" id="{07064D4E-EF82-2822-4BE8-3A9001A721F3}"/>
              </a:ext>
            </a:extLst>
          </p:cNvPr>
          <p:cNvSpPr/>
          <p:nvPr/>
        </p:nvSpPr>
        <p:spPr>
          <a:xfrm>
            <a:off x="581025" y="631348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29650531" y="17316679"/>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Conclusion</a:t>
            </a:r>
          </a:p>
        </p:txBody>
      </p:sp>
      <p:sp>
        <p:nvSpPr>
          <p:cNvPr id="4106" name="TextBox 30">
            <a:extLst>
              <a:ext uri="{FF2B5EF4-FFF2-40B4-BE49-F238E27FC236}">
                <a16:creationId xmlns:a16="http://schemas.microsoft.com/office/drawing/2014/main" id="{9021958B-BCA1-7F3D-33DA-BA5F4315DCD9}"/>
              </a:ext>
            </a:extLst>
          </p:cNvPr>
          <p:cNvSpPr txBox="1">
            <a:spLocks noChangeArrowheads="1"/>
          </p:cNvSpPr>
          <p:nvPr/>
        </p:nvSpPr>
        <p:spPr bwMode="auto">
          <a:xfrm>
            <a:off x="29887863" y="9318625"/>
            <a:ext cx="134112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12500">
                <a:solidFill>
                  <a:schemeClr val="tx1"/>
                </a:solidFill>
                <a:latin typeface="Calibri" panose="020F0502020204030204" pitchFamily="34" charset="0"/>
                <a:ea typeface="Cambria" panose="02040503050406030204" pitchFamily="18" charset="0"/>
                <a:cs typeface="Cambria" panose="02040503050406030204" pitchFamily="18" charset="0"/>
              </a:defRPr>
            </a:lvl1pPr>
            <a:lvl2pPr marL="742950" indent="-285750">
              <a:spcBef>
                <a:spcPct val="20000"/>
              </a:spcBef>
              <a:buFont typeface="Arial" panose="020B0604020202020204" pitchFamily="34" charset="0"/>
              <a:buChar char="•"/>
              <a:defRPr sz="10700">
                <a:solidFill>
                  <a:schemeClr val="tx1"/>
                </a:solidFill>
                <a:latin typeface="Calibri" panose="020F0502020204030204" pitchFamily="34" charset="0"/>
                <a:ea typeface="Cambria" panose="02040503050406030204" pitchFamily="18" charset="0"/>
                <a:cs typeface="Cambria" panose="02040503050406030204" pitchFamily="18" charset="0"/>
              </a:defRPr>
            </a:lvl2pPr>
            <a:lvl3pPr marL="11430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3pPr>
            <a:lvl4pPr marL="16002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4pPr>
            <a:lvl5pPr marL="20574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5pPr>
            <a:lvl6pPr marL="25146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6pPr>
            <a:lvl7pPr marL="29718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7pPr>
            <a:lvl8pPr marL="34290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8pPr>
            <a:lvl9pPr marL="38862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9pPr>
          </a:lstStyle>
          <a:p>
            <a:pPr eaLnBrk="1" hangingPunct="1">
              <a:spcBef>
                <a:spcPct val="0"/>
              </a:spcBef>
              <a:buFontTx/>
              <a:buNone/>
            </a:pPr>
            <a:endParaRPr lang="en-US" altLang="en-US" sz="1800">
              <a:latin typeface="Arial" panose="020B0604020202020204" pitchFamily="34" charset="0"/>
              <a:ea typeface="ヒラギノ角ゴ Pro W3"/>
              <a:cs typeface="ヒラギノ角ゴ Pro W3"/>
            </a:endParaRPr>
          </a:p>
        </p:txBody>
      </p:sp>
      <p:sp>
        <p:nvSpPr>
          <p:cNvPr id="7" name="TextBox 6">
            <a:extLst>
              <a:ext uri="{FF2B5EF4-FFF2-40B4-BE49-F238E27FC236}">
                <a16:creationId xmlns:a16="http://schemas.microsoft.com/office/drawing/2014/main" id="{E3E26F85-1985-F935-B525-845714389BF6}"/>
              </a:ext>
            </a:extLst>
          </p:cNvPr>
          <p:cNvSpPr txBox="1"/>
          <p:nvPr/>
        </p:nvSpPr>
        <p:spPr>
          <a:xfrm>
            <a:off x="29544013" y="24319869"/>
            <a:ext cx="13885862" cy="3600986"/>
          </a:xfrm>
          <a:prstGeom prst="rect">
            <a:avLst/>
          </a:prstGeom>
          <a:noFill/>
        </p:spPr>
        <p:txBody>
          <a:bodyPr wrap="square" rtlCol="0">
            <a:spAutoFit/>
          </a:bodyPr>
          <a:lstStyle/>
          <a:p>
            <a:pPr marL="457200" marR="0" indent="-457200">
              <a:lnSpc>
                <a:spcPct val="150000"/>
              </a:lnSpc>
              <a:spcBef>
                <a:spcPts val="0"/>
              </a:spcBef>
              <a:spcAft>
                <a:spcPts val="0"/>
              </a:spcAft>
            </a:pPr>
            <a:r>
              <a:rPr lang="en-US" sz="2000" kern="100" dirty="0">
                <a:solidFill>
                  <a:srgbClr val="000000"/>
                </a:solidFill>
                <a:effectLst/>
                <a:ea typeface="Times New Roman" panose="02020603050405020304" pitchFamily="18" charset="0"/>
                <a:cs typeface="Arial" panose="020B0604020202020204" pitchFamily="34" charset="0"/>
              </a:rPr>
              <a:t>Helton, J. J., Schreiber, J. C., &amp; </a:t>
            </a:r>
            <a:r>
              <a:rPr lang="en-US" sz="2000" kern="100" dirty="0" err="1">
                <a:solidFill>
                  <a:srgbClr val="000000"/>
                </a:solidFill>
                <a:effectLst/>
                <a:ea typeface="Times New Roman" panose="02020603050405020304" pitchFamily="18" charset="0"/>
                <a:cs typeface="Arial" panose="020B0604020202020204" pitchFamily="34" charset="0"/>
              </a:rPr>
              <a:t>Fiese</a:t>
            </a:r>
            <a:r>
              <a:rPr lang="en-US" sz="2000" kern="100" dirty="0">
                <a:solidFill>
                  <a:srgbClr val="000000"/>
                </a:solidFill>
                <a:effectLst/>
                <a:ea typeface="Times New Roman" panose="02020603050405020304" pitchFamily="18" charset="0"/>
                <a:cs typeface="Arial" panose="020B0604020202020204" pitchFamily="34" charset="0"/>
              </a:rPr>
              <a:t>, B. H. (2016). Foster parents’ nutritional strategies and children’s well-being. </a:t>
            </a:r>
            <a:r>
              <a:rPr lang="en-US" sz="2000" i="1" kern="100" dirty="0">
                <a:solidFill>
                  <a:srgbClr val="000000"/>
                </a:solidFill>
                <a:effectLst/>
                <a:ea typeface="Times New Roman" panose="02020603050405020304" pitchFamily="18" charset="0"/>
                <a:cs typeface="Arial" panose="020B0604020202020204" pitchFamily="34" charset="0"/>
              </a:rPr>
              <a:t>Child &amp; Adolescent Social Work Journal, 34</a:t>
            </a:r>
            <a:r>
              <a:rPr lang="en-US" sz="2000" kern="100" dirty="0">
                <a:solidFill>
                  <a:srgbClr val="000000"/>
                </a:solidFill>
                <a:effectLst/>
                <a:ea typeface="Times New Roman" panose="02020603050405020304" pitchFamily="18" charset="0"/>
                <a:cs typeface="Arial" panose="020B0604020202020204" pitchFamily="34" charset="0"/>
              </a:rPr>
              <a:t>(2), 159–169. </a:t>
            </a:r>
            <a:r>
              <a:rPr lang="en-US" sz="2000" u="sng" kern="100" dirty="0">
                <a:solidFill>
                  <a:srgbClr val="000000"/>
                </a:solidFill>
                <a:effectLst/>
                <a:ea typeface="Times New Roman" panose="02020603050405020304" pitchFamily="18" charset="0"/>
                <a:cs typeface="Arial" panose="020B0604020202020204" pitchFamily="34" charset="0"/>
                <a:hlinkClick r:id="rId3"/>
              </a:rPr>
              <a:t>https://doi.org/10.1007/s10560-016-0454-4</a:t>
            </a:r>
            <a:endParaRPr lang="en-US" sz="2000" kern="100" dirty="0">
              <a:effectLst/>
              <a:ea typeface="Calibri" panose="020F0502020204030204" pitchFamily="34" charset="0"/>
              <a:cs typeface="Arial" panose="020B0604020202020204" pitchFamily="34" charset="0"/>
            </a:endParaRPr>
          </a:p>
          <a:p>
            <a:pPr marL="457200" marR="0" indent="-457200">
              <a:lnSpc>
                <a:spcPct val="150000"/>
              </a:lnSpc>
              <a:spcBef>
                <a:spcPts val="0"/>
              </a:spcBef>
              <a:spcAft>
                <a:spcPts val="0"/>
              </a:spcAft>
            </a:pPr>
            <a:r>
              <a:rPr lang="en-US" sz="2000" kern="100" dirty="0" err="1">
                <a:solidFill>
                  <a:srgbClr val="000000"/>
                </a:solidFill>
                <a:effectLst/>
                <a:ea typeface="Times New Roman" panose="02020603050405020304" pitchFamily="18" charset="0"/>
                <a:cs typeface="Arial" panose="020B0604020202020204" pitchFamily="34" charset="0"/>
              </a:rPr>
              <a:t>Kaasbøll</a:t>
            </a:r>
            <a:r>
              <a:rPr lang="en-US" sz="2000" kern="100" dirty="0">
                <a:solidFill>
                  <a:srgbClr val="000000"/>
                </a:solidFill>
                <a:effectLst/>
                <a:ea typeface="Times New Roman" panose="02020603050405020304" pitchFamily="18" charset="0"/>
                <a:cs typeface="Arial" panose="020B0604020202020204" pitchFamily="34" charset="0"/>
              </a:rPr>
              <a:t>, J., </a:t>
            </a:r>
            <a:r>
              <a:rPr lang="en-US" sz="2000" kern="100" dirty="0" err="1">
                <a:solidFill>
                  <a:srgbClr val="000000"/>
                </a:solidFill>
                <a:effectLst/>
                <a:ea typeface="Times New Roman" panose="02020603050405020304" pitchFamily="18" charset="0"/>
                <a:cs typeface="Arial" panose="020B0604020202020204" pitchFamily="34" charset="0"/>
              </a:rPr>
              <a:t>Lassemo</a:t>
            </a:r>
            <a:r>
              <a:rPr lang="en-US" sz="2000" kern="100" dirty="0">
                <a:solidFill>
                  <a:srgbClr val="000000"/>
                </a:solidFill>
                <a:effectLst/>
                <a:ea typeface="Times New Roman" panose="02020603050405020304" pitchFamily="18" charset="0"/>
                <a:cs typeface="Arial" panose="020B0604020202020204" pitchFamily="34" charset="0"/>
              </a:rPr>
              <a:t>, E., Paulsen, V., Melby, L., &amp; </a:t>
            </a:r>
            <a:r>
              <a:rPr lang="en-US" sz="2000" kern="100" dirty="0" err="1">
                <a:solidFill>
                  <a:srgbClr val="000000"/>
                </a:solidFill>
                <a:effectLst/>
                <a:ea typeface="Times New Roman" panose="02020603050405020304" pitchFamily="18" charset="0"/>
                <a:cs typeface="Arial" panose="020B0604020202020204" pitchFamily="34" charset="0"/>
              </a:rPr>
              <a:t>Osborg</a:t>
            </a:r>
            <a:r>
              <a:rPr lang="en-US" sz="2000" kern="100" dirty="0">
                <a:solidFill>
                  <a:srgbClr val="000000"/>
                </a:solidFill>
                <a:effectLst/>
                <a:ea typeface="Times New Roman" panose="02020603050405020304" pitchFamily="18" charset="0"/>
                <a:cs typeface="Arial" panose="020B0604020202020204" pitchFamily="34" charset="0"/>
              </a:rPr>
              <a:t>, S. O. (2019). Foster parents’ needs, perceptions and satisfaction with foster parent training: A systematic literature review. </a:t>
            </a:r>
            <a:r>
              <a:rPr lang="en-US" sz="2000" i="1" kern="100" dirty="0">
                <a:solidFill>
                  <a:srgbClr val="000000"/>
                </a:solidFill>
                <a:effectLst/>
                <a:ea typeface="Times New Roman" panose="02020603050405020304" pitchFamily="18" charset="0"/>
                <a:cs typeface="Arial" panose="020B0604020202020204" pitchFamily="34" charset="0"/>
              </a:rPr>
              <a:t>Children and Youth Services Review, 101,</a:t>
            </a:r>
            <a:r>
              <a:rPr lang="en-US" sz="2000" kern="100" dirty="0">
                <a:solidFill>
                  <a:srgbClr val="000000"/>
                </a:solidFill>
                <a:effectLst/>
                <a:ea typeface="Times New Roman" panose="02020603050405020304" pitchFamily="18" charset="0"/>
                <a:cs typeface="Arial" panose="020B0604020202020204" pitchFamily="34" charset="0"/>
              </a:rPr>
              <a:t> 33–41. </a:t>
            </a:r>
            <a:r>
              <a:rPr lang="en-US" sz="2000" u="sng" kern="100" dirty="0">
                <a:solidFill>
                  <a:srgbClr val="000000"/>
                </a:solidFill>
                <a:effectLst/>
                <a:ea typeface="Times New Roman" panose="02020603050405020304" pitchFamily="18" charset="0"/>
                <a:cs typeface="Arial" panose="020B0604020202020204" pitchFamily="34" charset="0"/>
                <a:hlinkClick r:id="rId4"/>
              </a:rPr>
              <a:t>https://doi.org/10.1016/j.childyouth.2019.03.041</a:t>
            </a:r>
            <a:r>
              <a:rPr lang="en-US" sz="2000" kern="100" dirty="0">
                <a:solidFill>
                  <a:srgbClr val="000000"/>
                </a:solidFill>
                <a:effectLst/>
                <a:ea typeface="Times New Roman" panose="02020603050405020304" pitchFamily="18" charset="0"/>
                <a:cs typeface="Arial" panose="020B0604020202020204" pitchFamily="34" charset="0"/>
              </a:rPr>
              <a:t> </a:t>
            </a:r>
          </a:p>
          <a:p>
            <a:pPr marL="457200" marR="0" indent="-457200">
              <a:lnSpc>
                <a:spcPct val="150000"/>
              </a:lnSpc>
              <a:spcBef>
                <a:spcPts val="0"/>
              </a:spcBef>
              <a:spcAft>
                <a:spcPts val="0"/>
              </a:spcAft>
            </a:pPr>
            <a:r>
              <a:rPr lang="en-US" sz="2000" kern="100" dirty="0">
                <a:effectLst/>
                <a:ea typeface="Calibri" panose="020F0502020204030204" pitchFamily="34" charset="0"/>
                <a:cs typeface="Arial" panose="020B0604020202020204" pitchFamily="34" charset="0"/>
              </a:rPr>
              <a:t>Goddard, A. (2021). Adverse childhood experiences and trauma-informed care. Journal of Pediatric Health Care, 35(2), 145–155. https://</a:t>
            </a:r>
            <a:r>
              <a:rPr lang="en-US" sz="2000" kern="100" dirty="0" err="1">
                <a:effectLst/>
                <a:ea typeface="Calibri" panose="020F0502020204030204" pitchFamily="34" charset="0"/>
                <a:cs typeface="Arial" panose="020B0604020202020204" pitchFamily="34" charset="0"/>
              </a:rPr>
              <a:t>doi.org</a:t>
            </a:r>
            <a:r>
              <a:rPr lang="en-US" sz="2000" kern="100" dirty="0">
                <a:effectLst/>
                <a:ea typeface="Calibri" panose="020F0502020204030204" pitchFamily="34" charset="0"/>
                <a:cs typeface="Arial" panose="020B0604020202020204" pitchFamily="34" charset="0"/>
              </a:rPr>
              <a:t>/10.1016/j.pedhc.2020.09.001 </a:t>
            </a:r>
          </a:p>
          <a:p>
            <a:endParaRPr lang="en-US" dirty="0"/>
          </a:p>
        </p:txBody>
      </p:sp>
      <p:sp>
        <p:nvSpPr>
          <p:cNvPr id="9" name="TextBox 8">
            <a:extLst>
              <a:ext uri="{FF2B5EF4-FFF2-40B4-BE49-F238E27FC236}">
                <a16:creationId xmlns:a16="http://schemas.microsoft.com/office/drawing/2014/main" id="{02566AEF-7B90-D3E7-CED6-E3D39C2E8DD7}"/>
              </a:ext>
            </a:extLst>
          </p:cNvPr>
          <p:cNvSpPr txBox="1"/>
          <p:nvPr/>
        </p:nvSpPr>
        <p:spPr>
          <a:xfrm>
            <a:off x="29544012" y="29032200"/>
            <a:ext cx="11141870" cy="984885"/>
          </a:xfrm>
          <a:prstGeom prst="rect">
            <a:avLst/>
          </a:prstGeom>
          <a:noFill/>
        </p:spPr>
        <p:txBody>
          <a:bodyPr wrap="square">
            <a:spAutoFit/>
          </a:bodyPr>
          <a:lstStyle/>
          <a:p>
            <a:pPr algn="l"/>
            <a:r>
              <a:rPr lang="en-US" sz="2000" b="0" i="0" dirty="0">
                <a:solidFill>
                  <a:srgbClr val="000000"/>
                </a:solidFill>
                <a:effectLst/>
                <a:cs typeface="Arial" panose="020B0604020202020204" pitchFamily="34" charset="0"/>
              </a:rPr>
              <a:t>SPECIAL THANKS TO: Dr. K. Megan Carpenter and Rachel Ashcraft</a:t>
            </a:r>
            <a:br>
              <a:rPr lang="en-US" sz="2000" b="0" i="0" dirty="0">
                <a:solidFill>
                  <a:srgbClr val="000000"/>
                </a:solidFill>
                <a:effectLst/>
                <a:cs typeface="Arial" panose="020B0604020202020204" pitchFamily="34" charset="0"/>
              </a:rPr>
            </a:br>
            <a:r>
              <a:rPr lang="en-US" sz="2000" b="0" i="0" dirty="0">
                <a:solidFill>
                  <a:srgbClr val="000000"/>
                </a:solidFill>
                <a:effectLst/>
                <a:cs typeface="Arial" panose="020B0604020202020204" pitchFamily="34" charset="0"/>
              </a:rPr>
              <a:t>CONTACT INFO: Carlee Leatherman Carlee10@uab.edu</a:t>
            </a:r>
            <a:br>
              <a:rPr lang="en-US" b="0" i="0" dirty="0">
                <a:solidFill>
                  <a:srgbClr val="000000"/>
                </a:solidFill>
                <a:effectLst/>
                <a:latin typeface="Lato" panose="020F0502020204030203" pitchFamily="34" charset="0"/>
              </a:rPr>
            </a:br>
            <a:endParaRPr lang="en-US" b="0" i="0" dirty="0">
              <a:solidFill>
                <a:srgbClr val="000000"/>
              </a:solidFill>
              <a:effectLst/>
              <a:latin typeface="Lato" panose="020F0502020204030203" pitchFamily="34" charset="0"/>
            </a:endParaRPr>
          </a:p>
        </p:txBody>
      </p:sp>
      <p:sp>
        <p:nvSpPr>
          <p:cNvPr id="10" name="TextBox 9">
            <a:extLst>
              <a:ext uri="{FF2B5EF4-FFF2-40B4-BE49-F238E27FC236}">
                <a16:creationId xmlns:a16="http://schemas.microsoft.com/office/drawing/2014/main" id="{C35CB883-9359-5390-05A1-710536654872}"/>
              </a:ext>
            </a:extLst>
          </p:cNvPr>
          <p:cNvSpPr txBox="1"/>
          <p:nvPr/>
        </p:nvSpPr>
        <p:spPr>
          <a:xfrm>
            <a:off x="15048257" y="8037037"/>
            <a:ext cx="13885863" cy="6671826"/>
          </a:xfrm>
          <a:prstGeom prst="rect">
            <a:avLst/>
          </a:prstGeom>
          <a:noFill/>
        </p:spPr>
        <p:txBody>
          <a:bodyPr wrap="square" rtlCol="0">
            <a:spAutoFit/>
          </a:bodyPr>
          <a:lstStyle/>
          <a:p>
            <a:pPr algn="ctr">
              <a:lnSpc>
                <a:spcPct val="150000"/>
              </a:lnSpc>
            </a:pPr>
            <a:r>
              <a:rPr lang="en-US" sz="2400" b="1" dirty="0"/>
              <a:t>Qualtrics </a:t>
            </a:r>
          </a:p>
          <a:p>
            <a:pPr marL="342900" indent="-342900" algn="ctr">
              <a:lnSpc>
                <a:spcPct val="150000"/>
              </a:lnSpc>
              <a:buFont typeface="Arial" panose="020B0604020202020204" pitchFamily="34" charset="0"/>
              <a:buChar char="•"/>
            </a:pPr>
            <a:r>
              <a:rPr lang="en-US" sz="2400" dirty="0"/>
              <a:t>One survey was completed for Module One</a:t>
            </a:r>
          </a:p>
          <a:p>
            <a:pPr algn="ctr">
              <a:lnSpc>
                <a:spcPct val="150000"/>
              </a:lnSpc>
            </a:pPr>
            <a:r>
              <a:rPr lang="en-US" sz="2400" b="1" dirty="0"/>
              <a:t>Modules</a:t>
            </a:r>
          </a:p>
          <a:p>
            <a:pPr algn="ctr">
              <a:lnSpc>
                <a:spcPct val="150000"/>
              </a:lnSpc>
            </a:pPr>
            <a:r>
              <a:rPr lang="en-US" sz="2400" i="1" dirty="0"/>
              <a:t>The average watch time is based on the views of each video</a:t>
            </a:r>
          </a:p>
          <a:p>
            <a:pPr marL="285750" indent="-285750" algn="ctr">
              <a:lnSpc>
                <a:spcPct val="150000"/>
              </a:lnSpc>
              <a:buFont typeface="Arial" panose="020B0604020202020204" pitchFamily="34" charset="0"/>
              <a:buChar char="•"/>
            </a:pPr>
            <a:r>
              <a:rPr lang="en-US" sz="2400" dirty="0"/>
              <a:t>Module One: average watch time 36 minutes</a:t>
            </a:r>
          </a:p>
          <a:p>
            <a:pPr marL="285750" indent="-285750" algn="ctr">
              <a:lnSpc>
                <a:spcPct val="150000"/>
              </a:lnSpc>
              <a:buFont typeface="Arial" panose="020B0604020202020204" pitchFamily="34" charset="0"/>
              <a:buChar char="•"/>
            </a:pPr>
            <a:r>
              <a:rPr lang="en-US" sz="2400" dirty="0"/>
              <a:t>Module Two: average watch time 30 minutes</a:t>
            </a:r>
          </a:p>
          <a:p>
            <a:pPr marL="285750" indent="-285750" algn="ctr">
              <a:lnSpc>
                <a:spcPct val="150000"/>
              </a:lnSpc>
              <a:buFont typeface="Arial" panose="020B0604020202020204" pitchFamily="34" charset="0"/>
              <a:buChar char="•"/>
            </a:pPr>
            <a:r>
              <a:rPr lang="en-US" sz="2400" dirty="0"/>
              <a:t>Module Three: average watch time six minutes</a:t>
            </a:r>
          </a:p>
          <a:p>
            <a:pPr marL="285750" indent="-285750" algn="ctr">
              <a:lnSpc>
                <a:spcPct val="150000"/>
              </a:lnSpc>
              <a:buFont typeface="Arial" panose="020B0604020202020204" pitchFamily="34" charset="0"/>
              <a:buChar char="•"/>
            </a:pPr>
            <a:r>
              <a:rPr lang="en-US" sz="2400" dirty="0"/>
              <a:t>Module Four: Part One average watch time 48 minutes, Part Two average watch time zero minutes</a:t>
            </a:r>
          </a:p>
          <a:p>
            <a:pPr algn="ctr">
              <a:lnSpc>
                <a:spcPct val="150000"/>
              </a:lnSpc>
            </a:pPr>
            <a:r>
              <a:rPr lang="en-US" sz="2400" b="1" dirty="0"/>
              <a:t>Website</a:t>
            </a:r>
          </a:p>
          <a:p>
            <a:pPr marL="285750" indent="-285750" algn="ctr">
              <a:lnSpc>
                <a:spcPct val="150000"/>
              </a:lnSpc>
              <a:buFont typeface="Arial" panose="020B0604020202020204" pitchFamily="34" charset="0"/>
              <a:buChar char="•"/>
            </a:pPr>
            <a:r>
              <a:rPr lang="en-US" sz="2400" dirty="0"/>
              <a:t>The website accumulated 509 page views and 140 site sessions during the capstone timeline</a:t>
            </a:r>
          </a:p>
          <a:p>
            <a:pPr marL="285750" indent="-285750" algn="ctr">
              <a:lnSpc>
                <a:spcPct val="150000"/>
              </a:lnSpc>
              <a:buFont typeface="Arial" panose="020B0604020202020204" pitchFamily="34" charset="0"/>
              <a:buChar char="•"/>
            </a:pPr>
            <a:r>
              <a:rPr lang="en-US" sz="2400" dirty="0"/>
              <a:t>322 participants interacted with the website from a desktop,176 accessed the website on a mobile device, and 11 accessed the website from a tablet</a:t>
            </a:r>
          </a:p>
        </p:txBody>
      </p:sp>
      <p:pic>
        <p:nvPicPr>
          <p:cNvPr id="11" name="Picture 10" descr="A graph of different colored bars&#10;&#10;Description automatically generated with medium confidence">
            <a:extLst>
              <a:ext uri="{FF2B5EF4-FFF2-40B4-BE49-F238E27FC236}">
                <a16:creationId xmlns:a16="http://schemas.microsoft.com/office/drawing/2014/main" id="{526BBB7A-2A8D-E2DA-6090-EA5077227256}"/>
              </a:ext>
            </a:extLst>
          </p:cNvPr>
          <p:cNvPicPr>
            <a:picLocks noChangeAspect="1"/>
          </p:cNvPicPr>
          <p:nvPr/>
        </p:nvPicPr>
        <p:blipFill rotWithShape="1">
          <a:blip r:embed="rId5">
            <a:extLst>
              <a:ext uri="{28A0092B-C50C-407E-A947-70E740481C1C}">
                <a14:useLocalDpi xmlns:a14="http://schemas.microsoft.com/office/drawing/2010/main" val="0"/>
              </a:ext>
            </a:extLst>
          </a:blip>
          <a:srcRect t="7300"/>
          <a:stretch/>
        </p:blipFill>
        <p:spPr>
          <a:xfrm>
            <a:off x="15621000" y="14917390"/>
            <a:ext cx="12229114" cy="5172912"/>
          </a:xfrm>
          <a:prstGeom prst="rect">
            <a:avLst/>
          </a:prstGeom>
        </p:spPr>
      </p:pic>
      <p:pic>
        <p:nvPicPr>
          <p:cNvPr id="13" name="Picture 12" descr="A graph of a graph with a blue line&#10;&#10;Description automatically generated">
            <a:extLst>
              <a:ext uri="{FF2B5EF4-FFF2-40B4-BE49-F238E27FC236}">
                <a16:creationId xmlns:a16="http://schemas.microsoft.com/office/drawing/2014/main" id="{93CAFF85-D8EC-3EE2-0278-635396E4DAE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4513820" y="24881363"/>
            <a:ext cx="14558013" cy="5188687"/>
          </a:xfrm>
          <a:prstGeom prst="rect">
            <a:avLst/>
          </a:prstGeom>
        </p:spPr>
      </p:pic>
      <p:sp>
        <p:nvSpPr>
          <p:cNvPr id="18" name="TextBox 17">
            <a:extLst>
              <a:ext uri="{FF2B5EF4-FFF2-40B4-BE49-F238E27FC236}">
                <a16:creationId xmlns:a16="http://schemas.microsoft.com/office/drawing/2014/main" id="{B6F48273-6B0F-63D8-949F-E9DB81C258D9}"/>
              </a:ext>
            </a:extLst>
          </p:cNvPr>
          <p:cNvSpPr txBox="1"/>
          <p:nvPr/>
        </p:nvSpPr>
        <p:spPr>
          <a:xfrm>
            <a:off x="29593918" y="8151251"/>
            <a:ext cx="13733464" cy="9079409"/>
          </a:xfrm>
          <a:prstGeom prst="rect">
            <a:avLst/>
          </a:prstGeom>
          <a:noFill/>
        </p:spPr>
        <p:txBody>
          <a:bodyPr wrap="square" rtlCol="0">
            <a:spAutoFit/>
          </a:bodyPr>
          <a:lstStyle/>
          <a:p>
            <a:pPr>
              <a:spcBef>
                <a:spcPts val="600"/>
              </a:spcBef>
            </a:pPr>
            <a:r>
              <a:rPr lang="en-US" sz="2400" b="1" dirty="0"/>
              <a:t>Qualtrics</a:t>
            </a:r>
          </a:p>
          <a:p>
            <a:pPr marL="342900" indent="-342900">
              <a:spcBef>
                <a:spcPts val="600"/>
              </a:spcBef>
              <a:buFont typeface="Arial" panose="020B0604020202020204" pitchFamily="34" charset="0"/>
              <a:buChar char="•"/>
            </a:pPr>
            <a:r>
              <a:rPr lang="en-US" sz="2400" dirty="0"/>
              <a:t>Limited survey participation; Lower average watch times compared to length of videos.</a:t>
            </a:r>
          </a:p>
          <a:p>
            <a:pPr>
              <a:spcBef>
                <a:spcPts val="600"/>
              </a:spcBef>
            </a:pPr>
            <a:r>
              <a:rPr lang="en-US" sz="2400" b="1" dirty="0"/>
              <a:t>Modules</a:t>
            </a:r>
          </a:p>
          <a:p>
            <a:pPr marL="342900" indent="-342900">
              <a:spcBef>
                <a:spcPts val="600"/>
              </a:spcBef>
              <a:buFont typeface="Arial" panose="020B0604020202020204" pitchFamily="34" charset="0"/>
              <a:buChar char="•"/>
            </a:pPr>
            <a:r>
              <a:rPr lang="en-US" sz="2400" dirty="0"/>
              <a:t>Module Four Part One had the longest average watch time and second-highest views despite being available for a little over one week before data collection, likely the most relevant topic for this population (Mealtime Related Behaviors)</a:t>
            </a:r>
          </a:p>
          <a:p>
            <a:pPr>
              <a:spcBef>
                <a:spcPts val="600"/>
              </a:spcBef>
            </a:pPr>
            <a:r>
              <a:rPr lang="en-US" sz="2400" b="1" dirty="0"/>
              <a:t>Website</a:t>
            </a:r>
          </a:p>
          <a:p>
            <a:pPr marL="342900" indent="-342900">
              <a:spcBef>
                <a:spcPts val="600"/>
              </a:spcBef>
              <a:buFont typeface="Arial" panose="020B0604020202020204" pitchFamily="34" charset="0"/>
              <a:buChar char="•"/>
            </a:pPr>
            <a:r>
              <a:rPr lang="en-US" sz="2400" dirty="0"/>
              <a:t>The increase in website engagement following the posting of the education modules suggests an interest in trauma-informed education and feeding topics</a:t>
            </a:r>
          </a:p>
          <a:p>
            <a:pPr>
              <a:spcBef>
                <a:spcPts val="600"/>
              </a:spcBef>
            </a:pPr>
            <a:r>
              <a:rPr lang="en-US" sz="2400" b="1" dirty="0"/>
              <a:t>Limitations </a:t>
            </a:r>
          </a:p>
          <a:p>
            <a:pPr marL="342900" indent="-342900">
              <a:spcBef>
                <a:spcPts val="600"/>
              </a:spcBef>
              <a:buFont typeface="Arial" panose="020B0604020202020204" pitchFamily="34" charset="0"/>
              <a:buChar char="•"/>
            </a:pPr>
            <a:r>
              <a:rPr lang="en-US" sz="2400" dirty="0"/>
              <a:t>Low average watch times may be due to </a:t>
            </a:r>
          </a:p>
          <a:p>
            <a:pPr marL="2379663" lvl="1" indent="-342900">
              <a:spcBef>
                <a:spcPts val="600"/>
              </a:spcBef>
              <a:buFont typeface="Arial" panose="020B0604020202020204" pitchFamily="34" charset="0"/>
              <a:buChar char="•"/>
            </a:pPr>
            <a:r>
              <a:rPr lang="en-US" sz="2400" dirty="0"/>
              <a:t>Inefficient recruitment</a:t>
            </a:r>
          </a:p>
          <a:p>
            <a:pPr marL="2379663" lvl="1" indent="-342900">
              <a:spcBef>
                <a:spcPts val="600"/>
              </a:spcBef>
              <a:buFont typeface="Arial" panose="020B0604020202020204" pitchFamily="34" charset="0"/>
              <a:buChar char="•"/>
            </a:pPr>
            <a:r>
              <a:rPr lang="en-US" sz="2400" dirty="0"/>
              <a:t>Lack of relevance</a:t>
            </a:r>
          </a:p>
          <a:p>
            <a:pPr marL="2379663" lvl="1" indent="-342900">
              <a:spcBef>
                <a:spcPts val="600"/>
              </a:spcBef>
              <a:buFont typeface="Arial" panose="020B0604020202020204" pitchFamily="34" charset="0"/>
              <a:buChar char="•"/>
            </a:pPr>
            <a:r>
              <a:rPr lang="en-US" sz="2400" dirty="0"/>
              <a:t>Unengaging presentation </a:t>
            </a:r>
          </a:p>
          <a:p>
            <a:pPr marL="2379663" lvl="1" indent="-342900">
              <a:spcBef>
                <a:spcPts val="600"/>
              </a:spcBef>
              <a:buFont typeface="Arial" panose="020B0604020202020204" pitchFamily="34" charset="0"/>
              <a:buChar char="•"/>
            </a:pPr>
            <a:r>
              <a:rPr lang="en-US" sz="2400" dirty="0"/>
              <a:t>Excessive video length </a:t>
            </a:r>
          </a:p>
          <a:p>
            <a:pPr marL="2379663" lvl="1" indent="-342900">
              <a:spcBef>
                <a:spcPts val="600"/>
              </a:spcBef>
              <a:buFont typeface="Arial" panose="020B0604020202020204" pitchFamily="34" charset="0"/>
              <a:buChar char="•"/>
            </a:pPr>
            <a:r>
              <a:rPr lang="en-US" sz="2400" dirty="0"/>
              <a:t>Participant time constraints or distractions</a:t>
            </a:r>
          </a:p>
          <a:p>
            <a:pPr marL="2379663" lvl="1" indent="-342900">
              <a:spcBef>
                <a:spcPts val="600"/>
              </a:spcBef>
              <a:buFont typeface="Arial" panose="020B0604020202020204" pitchFamily="34" charset="0"/>
              <a:buChar char="•"/>
            </a:pPr>
            <a:r>
              <a:rPr lang="en-US" sz="2400" dirty="0"/>
              <a:t>Language used in titles (modules 2 and 3) </a:t>
            </a:r>
          </a:p>
          <a:p>
            <a:pPr marL="2379663" lvl="1" indent="-342900">
              <a:spcBef>
                <a:spcPts val="600"/>
              </a:spcBef>
              <a:buFont typeface="Arial" panose="020B0604020202020204" pitchFamily="34" charset="0"/>
              <a:buChar char="•"/>
            </a:pPr>
            <a:r>
              <a:rPr lang="en-US" sz="2400" dirty="0"/>
              <a:t>Device used to access modules</a:t>
            </a:r>
          </a:p>
          <a:p>
            <a:pPr marL="2379663" lvl="1" indent="-342900">
              <a:spcBef>
                <a:spcPts val="600"/>
              </a:spcBef>
              <a:buFont typeface="Arial" panose="020B0604020202020204" pitchFamily="34" charset="0"/>
              <a:buChar char="•"/>
            </a:pPr>
            <a:r>
              <a:rPr lang="en-US" sz="2400" dirty="0"/>
              <a:t>Technical limitations of using a web-based platform</a:t>
            </a:r>
          </a:p>
          <a:p>
            <a:pPr marL="342900" indent="-342900">
              <a:spcBef>
                <a:spcPts val="600"/>
              </a:spcBef>
              <a:buFont typeface="Arial" panose="020B0604020202020204" pitchFamily="34" charset="0"/>
              <a:buChar char="•"/>
            </a:pPr>
            <a:r>
              <a:rPr lang="en-US" sz="2400" dirty="0">
                <a:effectLst/>
                <a:ea typeface="Calibri" panose="020F0502020204030204" pitchFamily="34" charset="0"/>
                <a:cs typeface="Arial" panose="020B0604020202020204" pitchFamily="34" charset="0"/>
              </a:rPr>
              <a:t>The specificity and niche nature of this topic may have contributed to lower overall engagement with the education modules, as not every caregiver may encounter issues related to feeding.</a:t>
            </a:r>
            <a:endParaRPr lang="en-US" sz="2400" dirty="0"/>
          </a:p>
        </p:txBody>
      </p:sp>
      <p:sp>
        <p:nvSpPr>
          <p:cNvPr id="22" name="TextBox 21">
            <a:extLst>
              <a:ext uri="{FF2B5EF4-FFF2-40B4-BE49-F238E27FC236}">
                <a16:creationId xmlns:a16="http://schemas.microsoft.com/office/drawing/2014/main" id="{C98EA6F4-A91F-554F-B056-D3F2E4F342E9}"/>
              </a:ext>
            </a:extLst>
          </p:cNvPr>
          <p:cNvSpPr txBox="1"/>
          <p:nvPr/>
        </p:nvSpPr>
        <p:spPr>
          <a:xfrm>
            <a:off x="29544012" y="19141146"/>
            <a:ext cx="13885862" cy="3416320"/>
          </a:xfrm>
          <a:prstGeom prst="rect">
            <a:avLst/>
          </a:prstGeom>
          <a:noFill/>
        </p:spPr>
        <p:txBody>
          <a:bodyPr wrap="square" rtlCol="0">
            <a:spAutoFit/>
          </a:bodyPr>
          <a:lstStyle/>
          <a:p>
            <a:pPr marL="342900" indent="-342900">
              <a:buFont typeface="Arial" panose="020B0604020202020204" pitchFamily="34" charset="0"/>
              <a:buChar char="•"/>
            </a:pPr>
            <a:r>
              <a:rPr lang="en-US" sz="2400" dirty="0"/>
              <a:t>In the future provide continuing education, decrease video length, and provide other platforms for presentation such as a mix of zoom, in-person, and asynchronous sessions.</a:t>
            </a:r>
          </a:p>
          <a:p>
            <a:pPr marL="342900" indent="-342900">
              <a:buFont typeface="Arial" panose="020B0604020202020204" pitchFamily="34" charset="0"/>
              <a:buChar char="•"/>
            </a:pPr>
            <a:r>
              <a:rPr lang="en-US" sz="2400" dirty="0"/>
              <a:t>Despite low average watch times and limited engagement with the educational videos, the presence of engagement with the modules including average watch times and views as well as increased website engagement suggests that the information and resources provided through this capstone project may have been valuable to a small group of caregivers. </a:t>
            </a:r>
          </a:p>
          <a:p>
            <a:pPr marL="342900" indent="-342900">
              <a:buFont typeface="Arial" panose="020B0604020202020204" pitchFamily="34" charset="0"/>
              <a:buChar char="•"/>
            </a:pPr>
            <a:r>
              <a:rPr lang="en-US" sz="2400" dirty="0"/>
              <a:t>Even if the information was not immediately relevant to those who viewed the videos or looked at the website, having it accessible in the future allows caregivers to know where to look if the need arises.</a:t>
            </a:r>
          </a:p>
        </p:txBody>
      </p:sp>
      <p:sp>
        <p:nvSpPr>
          <p:cNvPr id="24" name="TextBox 23">
            <a:extLst>
              <a:ext uri="{FF2B5EF4-FFF2-40B4-BE49-F238E27FC236}">
                <a16:creationId xmlns:a16="http://schemas.microsoft.com/office/drawing/2014/main" id="{B6213E09-651F-F936-06BB-D785949E33F5}"/>
              </a:ext>
            </a:extLst>
          </p:cNvPr>
          <p:cNvSpPr txBox="1"/>
          <p:nvPr/>
        </p:nvSpPr>
        <p:spPr>
          <a:xfrm>
            <a:off x="659912" y="20574344"/>
            <a:ext cx="9931888" cy="8371523"/>
          </a:xfrm>
          <a:prstGeom prst="rect">
            <a:avLst/>
          </a:prstGeom>
          <a:noFill/>
        </p:spPr>
        <p:txBody>
          <a:bodyPr wrap="square">
            <a:spAutoFit/>
          </a:bodyPr>
          <a:lstStyle/>
          <a:p>
            <a:pPr marL="342900" indent="-342900">
              <a:spcBef>
                <a:spcPts val="1200"/>
              </a:spcBef>
              <a:spcAft>
                <a:spcPts val="0"/>
              </a:spcAft>
              <a:buFont typeface="Arial" panose="020B0604020202020204" pitchFamily="34" charset="0"/>
              <a:buChar char="•"/>
            </a:pPr>
            <a:r>
              <a:rPr lang="en-US" sz="2400" dirty="0">
                <a:effectLst/>
                <a:ea typeface="Calibri" panose="020F0502020204030204" pitchFamily="34" charset="0"/>
                <a:cs typeface="Arial" panose="020B0604020202020204" pitchFamily="34" charset="0"/>
              </a:rPr>
              <a:t>The population for inclusion in this study </a:t>
            </a:r>
            <a:r>
              <a:rPr lang="en-US" sz="2400" dirty="0">
                <a:ea typeface="Calibri" panose="020F0502020204030204" pitchFamily="34" charset="0"/>
                <a:cs typeface="Arial" panose="020B0604020202020204" pitchFamily="34" charset="0"/>
              </a:rPr>
              <a:t>was</a:t>
            </a:r>
            <a:r>
              <a:rPr lang="en-US" sz="2400" dirty="0">
                <a:effectLst/>
                <a:ea typeface="Calibri" panose="020F0502020204030204" pitchFamily="34" charset="0"/>
                <a:cs typeface="Arial" panose="020B0604020202020204" pitchFamily="34" charset="0"/>
              </a:rPr>
              <a:t> foster, adoptive, or kinship caregivers.</a:t>
            </a:r>
            <a:endParaRPr lang="en-US" sz="2400" dirty="0">
              <a:ea typeface="Calibri" panose="020F0502020204030204" pitchFamily="34" charset="0"/>
              <a:cs typeface="Arial" panose="020B0604020202020204" pitchFamily="34" charset="0"/>
            </a:endParaRPr>
          </a:p>
          <a:p>
            <a:pPr marL="342900" indent="-342900">
              <a:spcBef>
                <a:spcPts val="1200"/>
              </a:spcBef>
              <a:spcAft>
                <a:spcPts val="0"/>
              </a:spcAft>
              <a:buFont typeface="Arial" panose="020B0604020202020204" pitchFamily="34" charset="0"/>
              <a:buChar char="•"/>
            </a:pPr>
            <a:r>
              <a:rPr lang="en-US" sz="2400" b="0" i="0" u="none" strike="noStrike" dirty="0">
                <a:solidFill>
                  <a:srgbClr val="000000"/>
                </a:solidFill>
                <a:effectLst/>
                <a:cs typeface="Arial" panose="020B0604020202020204" pitchFamily="34" charset="0"/>
              </a:rPr>
              <a:t>Modified Foster the Future Alabama’s website to host four education modules (no longer than 50 minutes each), along with a resource page. Modules consist of a </a:t>
            </a:r>
            <a:r>
              <a:rPr lang="en-US" sz="2400" dirty="0">
                <a:effectLst/>
                <a:ea typeface="Calibri" panose="020F0502020204030204" pitchFamily="34" charset="0"/>
                <a:cs typeface="Arial" panose="020B0604020202020204" pitchFamily="34" charset="0"/>
              </a:rPr>
              <a:t>video, links, PowerPoint, and written materials. See QR code </a:t>
            </a:r>
            <a:r>
              <a:rPr lang="en-US" sz="2400" dirty="0">
                <a:effectLst/>
                <a:cs typeface="Arial" panose="020B0604020202020204" pitchFamily="34" charset="0"/>
              </a:rPr>
              <a:t> </a:t>
            </a:r>
          </a:p>
          <a:p>
            <a:pPr marL="342900" indent="-342900">
              <a:spcBef>
                <a:spcPts val="1200"/>
              </a:spcBef>
              <a:spcAft>
                <a:spcPts val="0"/>
              </a:spcAft>
              <a:buFont typeface="Arial" panose="020B0604020202020204" pitchFamily="34" charset="0"/>
              <a:buChar char="•"/>
            </a:pPr>
            <a:r>
              <a:rPr lang="en-US" sz="2400" b="0" i="0" u="none" strike="noStrike" dirty="0">
                <a:solidFill>
                  <a:srgbClr val="000000"/>
                </a:solidFill>
                <a:cs typeface="Arial" panose="020B0604020202020204" pitchFamily="34" charset="0"/>
              </a:rPr>
              <a:t>Module Topics: </a:t>
            </a:r>
            <a:endParaRPr lang="en-US" sz="2400" b="0" i="0" u="none" strike="noStrike" dirty="0">
              <a:solidFill>
                <a:srgbClr val="000000"/>
              </a:solidFill>
              <a:effectLst/>
              <a:cs typeface="Arial" panose="020B0604020202020204" pitchFamily="34" charset="0"/>
            </a:endParaRPr>
          </a:p>
          <a:p>
            <a:pPr marL="2379663" lvl="1" indent="-342900">
              <a:spcBef>
                <a:spcPts val="1200"/>
              </a:spcBef>
              <a:spcAft>
                <a:spcPts val="0"/>
              </a:spcAft>
              <a:buFont typeface="Arial" panose="020B0604020202020204" pitchFamily="34" charset="0"/>
              <a:buChar char="•"/>
            </a:pPr>
            <a:r>
              <a:rPr lang="en-US" sz="2400" b="0" i="0" u="none" strike="noStrike" dirty="0">
                <a:solidFill>
                  <a:srgbClr val="000000"/>
                </a:solidFill>
                <a:effectLst/>
                <a:cs typeface="Arial" panose="020B0604020202020204" pitchFamily="34" charset="0"/>
              </a:rPr>
              <a:t>Module One: Establishing Trust and Developing a Healthy </a:t>
            </a:r>
            <a:r>
              <a:rPr lang="en-US" sz="2400" dirty="0">
                <a:solidFill>
                  <a:srgbClr val="000000"/>
                </a:solidFill>
                <a:cs typeface="Arial" panose="020B0604020202020204" pitchFamily="34" charset="0"/>
              </a:rPr>
              <a:t>A</a:t>
            </a:r>
            <a:r>
              <a:rPr lang="en-US" sz="2400" b="0" i="0" u="none" strike="noStrike" dirty="0">
                <a:solidFill>
                  <a:srgbClr val="000000"/>
                </a:solidFill>
                <a:effectLst/>
                <a:cs typeface="Arial" panose="020B0604020202020204" pitchFamily="34" charset="0"/>
              </a:rPr>
              <a:t>ttachment through a Foster </a:t>
            </a:r>
            <a:r>
              <a:rPr lang="en-US" sz="2400" dirty="0">
                <a:solidFill>
                  <a:srgbClr val="000000"/>
                </a:solidFill>
                <a:cs typeface="Arial" panose="020B0604020202020204" pitchFamily="34" charset="0"/>
              </a:rPr>
              <a:t>F</a:t>
            </a:r>
            <a:r>
              <a:rPr lang="en-US" sz="2400" b="0" i="0" u="none" strike="noStrike" dirty="0">
                <a:solidFill>
                  <a:srgbClr val="000000"/>
                </a:solidFill>
                <a:effectLst/>
                <a:cs typeface="Arial" panose="020B0604020202020204" pitchFamily="34" charset="0"/>
              </a:rPr>
              <a:t>amily Relationship</a:t>
            </a:r>
            <a:endParaRPr lang="en-US" sz="2400" b="0" dirty="0">
              <a:effectLst/>
              <a:cs typeface="Arial" panose="020B0604020202020204" pitchFamily="34" charset="0"/>
            </a:endParaRPr>
          </a:p>
          <a:p>
            <a:pPr marL="2379663" lvl="1" indent="-342900">
              <a:spcBef>
                <a:spcPts val="1200"/>
              </a:spcBef>
              <a:spcAft>
                <a:spcPts val="0"/>
              </a:spcAft>
              <a:buFont typeface="Arial" panose="020B0604020202020204" pitchFamily="34" charset="0"/>
              <a:buChar char="•"/>
            </a:pPr>
            <a:r>
              <a:rPr lang="en-US" sz="2400" b="0" i="0" u="none" strike="noStrike" dirty="0">
                <a:solidFill>
                  <a:srgbClr val="000000"/>
                </a:solidFill>
                <a:effectLst/>
                <a:cs typeface="Arial" panose="020B0604020202020204" pitchFamily="34" charset="0"/>
              </a:rPr>
              <a:t>Module Two: Interoceptive Awareness: The Body-Emotion Connection</a:t>
            </a:r>
            <a:endParaRPr lang="en-US" sz="2400" b="0" dirty="0">
              <a:effectLst/>
              <a:cs typeface="Arial" panose="020B0604020202020204" pitchFamily="34" charset="0"/>
            </a:endParaRPr>
          </a:p>
          <a:p>
            <a:pPr marL="2379663" lvl="1" indent="-342900">
              <a:spcBef>
                <a:spcPts val="1200"/>
              </a:spcBef>
              <a:spcAft>
                <a:spcPts val="0"/>
              </a:spcAft>
              <a:buFont typeface="Arial" panose="020B0604020202020204" pitchFamily="34" charset="0"/>
              <a:buChar char="•"/>
            </a:pPr>
            <a:r>
              <a:rPr lang="en-US" sz="2400" b="0" i="0" u="none" strike="noStrike" dirty="0">
                <a:solidFill>
                  <a:srgbClr val="000000"/>
                </a:solidFill>
                <a:effectLst/>
                <a:cs typeface="Arial" panose="020B0604020202020204" pitchFamily="34" charset="0"/>
              </a:rPr>
              <a:t>Module Three: Understanding Sensory Processing in Mealtime, Feeding, and Oral Motor Skills </a:t>
            </a:r>
            <a:endParaRPr lang="en-US" sz="2400" b="0" dirty="0">
              <a:effectLst/>
              <a:cs typeface="Arial" panose="020B0604020202020204" pitchFamily="34" charset="0"/>
            </a:endParaRPr>
          </a:p>
          <a:p>
            <a:pPr marL="2379663" lvl="1" indent="-342900">
              <a:spcBef>
                <a:spcPts val="1200"/>
              </a:spcBef>
              <a:spcAft>
                <a:spcPts val="0"/>
              </a:spcAft>
              <a:buFont typeface="Arial" panose="020B0604020202020204" pitchFamily="34" charset="0"/>
              <a:buChar char="•"/>
            </a:pPr>
            <a:r>
              <a:rPr lang="en-US" sz="2400" b="0" i="0" u="none" strike="noStrike" dirty="0">
                <a:solidFill>
                  <a:srgbClr val="000000"/>
                </a:solidFill>
                <a:effectLst/>
                <a:cs typeface="Arial" panose="020B0604020202020204" pitchFamily="34" charset="0"/>
              </a:rPr>
              <a:t>Module Four Part One: Food and Mealtime-Related </a:t>
            </a:r>
            <a:r>
              <a:rPr lang="en-US" sz="2400" dirty="0">
                <a:solidFill>
                  <a:srgbClr val="000000"/>
                </a:solidFill>
                <a:cs typeface="Arial" panose="020B0604020202020204" pitchFamily="34" charset="0"/>
              </a:rPr>
              <a:t>B</a:t>
            </a:r>
            <a:r>
              <a:rPr lang="en-US" sz="2400" b="0" i="0" u="none" strike="noStrike" dirty="0">
                <a:solidFill>
                  <a:srgbClr val="000000"/>
                </a:solidFill>
                <a:effectLst/>
                <a:cs typeface="Arial" panose="020B0604020202020204" pitchFamily="34" charset="0"/>
              </a:rPr>
              <a:t>ehaviors and Strategies </a:t>
            </a:r>
            <a:endParaRPr lang="en-US" sz="2400" b="0" dirty="0">
              <a:effectLst/>
              <a:cs typeface="Arial" panose="020B0604020202020204" pitchFamily="34" charset="0"/>
            </a:endParaRPr>
          </a:p>
          <a:p>
            <a:pPr marL="2379663" lvl="1" indent="-342900">
              <a:spcBef>
                <a:spcPts val="1200"/>
              </a:spcBef>
              <a:spcAft>
                <a:spcPts val="0"/>
              </a:spcAft>
              <a:buFont typeface="Arial" panose="020B0604020202020204" pitchFamily="34" charset="0"/>
              <a:buChar char="•"/>
            </a:pPr>
            <a:r>
              <a:rPr lang="en-US" sz="2400" b="0" i="0" u="none" strike="noStrike" dirty="0">
                <a:solidFill>
                  <a:srgbClr val="000000"/>
                </a:solidFill>
                <a:effectLst/>
                <a:cs typeface="Arial" panose="020B0604020202020204" pitchFamily="34" charset="0"/>
              </a:rPr>
              <a:t>Module Four Part Two: Conditions Related to Negative </a:t>
            </a:r>
            <a:r>
              <a:rPr lang="en-US" sz="2400" dirty="0">
                <a:solidFill>
                  <a:srgbClr val="000000"/>
                </a:solidFill>
                <a:cs typeface="Arial" panose="020B0604020202020204" pitchFamily="34" charset="0"/>
              </a:rPr>
              <a:t>M</a:t>
            </a:r>
            <a:r>
              <a:rPr lang="en-US" sz="2400" b="0" i="0" u="none" strike="noStrike" dirty="0">
                <a:solidFill>
                  <a:srgbClr val="000000"/>
                </a:solidFill>
                <a:effectLst/>
                <a:cs typeface="Arial" panose="020B0604020202020204" pitchFamily="34" charset="0"/>
              </a:rPr>
              <a:t>ealtime </a:t>
            </a:r>
            <a:r>
              <a:rPr lang="en-US" sz="2400" dirty="0">
                <a:solidFill>
                  <a:srgbClr val="000000"/>
                </a:solidFill>
                <a:cs typeface="Arial" panose="020B0604020202020204" pitchFamily="34" charset="0"/>
              </a:rPr>
              <a:t>B</a:t>
            </a:r>
            <a:r>
              <a:rPr lang="en-US" sz="2400" b="0" i="0" u="none" strike="noStrike" dirty="0">
                <a:solidFill>
                  <a:srgbClr val="000000"/>
                </a:solidFill>
                <a:effectLst/>
                <a:cs typeface="Arial" panose="020B0604020202020204" pitchFamily="34" charset="0"/>
              </a:rPr>
              <a:t>ehaviors and Poor </a:t>
            </a:r>
            <a:r>
              <a:rPr lang="en-US" sz="2400" dirty="0">
                <a:solidFill>
                  <a:srgbClr val="000000"/>
                </a:solidFill>
                <a:cs typeface="Arial" panose="020B0604020202020204" pitchFamily="34" charset="0"/>
              </a:rPr>
              <a:t>N</a:t>
            </a:r>
            <a:r>
              <a:rPr lang="en-US" sz="2400" b="0" i="0" u="none" strike="noStrike" dirty="0">
                <a:solidFill>
                  <a:srgbClr val="000000"/>
                </a:solidFill>
                <a:effectLst/>
                <a:cs typeface="Arial" panose="020B0604020202020204" pitchFamily="34" charset="0"/>
              </a:rPr>
              <a:t>utrition</a:t>
            </a:r>
            <a:br>
              <a:rPr lang="en-US" sz="2400" dirty="0">
                <a:cs typeface="Arial" panose="020B0604020202020204" pitchFamily="34" charset="0"/>
              </a:rPr>
            </a:br>
            <a:br>
              <a:rPr lang="en-US" dirty="0"/>
            </a:br>
            <a:endParaRPr lang="en-US" dirty="0"/>
          </a:p>
        </p:txBody>
      </p:sp>
      <p:sp>
        <p:nvSpPr>
          <p:cNvPr id="26" name="TextBox 25">
            <a:extLst>
              <a:ext uri="{FF2B5EF4-FFF2-40B4-BE49-F238E27FC236}">
                <a16:creationId xmlns:a16="http://schemas.microsoft.com/office/drawing/2014/main" id="{76E0EA21-50F2-DFEF-27F7-BFC02A350FA5}"/>
              </a:ext>
            </a:extLst>
          </p:cNvPr>
          <p:cNvSpPr txBox="1"/>
          <p:nvPr/>
        </p:nvSpPr>
        <p:spPr>
          <a:xfrm>
            <a:off x="581025" y="8258714"/>
            <a:ext cx="13778709" cy="10569817"/>
          </a:xfrm>
          <a:prstGeom prst="rect">
            <a:avLst/>
          </a:prstGeom>
          <a:noFill/>
        </p:spPr>
        <p:txBody>
          <a:bodyPr wrap="square">
            <a:spAutoFit/>
          </a:bodyPr>
          <a:lstStyle/>
          <a:p>
            <a:pPr marL="342900" indent="-342900">
              <a:spcBef>
                <a:spcPts val="1200"/>
              </a:spcBef>
              <a:spcAft>
                <a:spcPts val="0"/>
              </a:spcAft>
              <a:buFont typeface="Arial" panose="020B0604020202020204" pitchFamily="34" charset="0"/>
              <a:buChar char="•"/>
            </a:pPr>
            <a:r>
              <a:rPr lang="en-US" sz="2400" dirty="0">
                <a:solidFill>
                  <a:srgbClr val="000000"/>
                </a:solidFill>
                <a:cs typeface="Arial" panose="020B0604020202020204" pitchFamily="34" charset="0"/>
              </a:rPr>
              <a:t>Research suggests that foster parents </a:t>
            </a:r>
            <a:r>
              <a:rPr lang="en-US" sz="2400" dirty="0">
                <a:effectLst/>
                <a:ea typeface="Times New Roman" panose="02020603050405020304" pitchFamily="18" charset="0"/>
                <a:cs typeface="Arial" panose="020B0604020202020204" pitchFamily="34" charset="0"/>
              </a:rPr>
              <a:t>expressed interest in an at-home training program and had positive attitudes toward online training due to the flexibility it provides</a:t>
            </a:r>
            <a:r>
              <a:rPr lang="en-US" sz="2400" dirty="0">
                <a:effectLst/>
                <a:cs typeface="Arial" panose="020B0604020202020204" pitchFamily="34" charset="0"/>
              </a:rPr>
              <a:t> (</a:t>
            </a:r>
            <a:r>
              <a:rPr lang="en-US" sz="2400" dirty="0" err="1">
                <a:effectLst/>
                <a:ea typeface="Times New Roman" panose="02020603050405020304" pitchFamily="18" charset="0"/>
                <a:cs typeface="Arial" panose="020B0604020202020204" pitchFamily="34" charset="0"/>
              </a:rPr>
              <a:t>Kaasbøll</a:t>
            </a:r>
            <a:r>
              <a:rPr lang="en-US" sz="2400" dirty="0">
                <a:effectLst/>
                <a:ea typeface="Times New Roman" panose="02020603050405020304" pitchFamily="18" charset="0"/>
                <a:cs typeface="Arial" panose="020B0604020202020204" pitchFamily="34" charset="0"/>
              </a:rPr>
              <a:t> et al., 2019).</a:t>
            </a:r>
            <a:r>
              <a:rPr lang="en-US" sz="2400" dirty="0">
                <a:effectLst/>
                <a:cs typeface="Arial" panose="020B0604020202020204" pitchFamily="34" charset="0"/>
              </a:rPr>
              <a:t> </a:t>
            </a:r>
          </a:p>
          <a:p>
            <a:pPr marL="342900" indent="-342900">
              <a:spcBef>
                <a:spcPts val="1200"/>
              </a:spcBef>
              <a:spcAft>
                <a:spcPts val="0"/>
              </a:spcAft>
              <a:buFont typeface="Arial" panose="020B0604020202020204" pitchFamily="34" charset="0"/>
              <a:buChar char="•"/>
            </a:pPr>
            <a:r>
              <a:rPr lang="en-US" sz="2400" b="0" i="0" dirty="0">
                <a:solidFill>
                  <a:srgbClr val="000000"/>
                </a:solidFill>
                <a:cs typeface="Arial" panose="020B0604020202020204" pitchFamily="34" charset="0"/>
              </a:rPr>
              <a:t>According to </a:t>
            </a:r>
            <a:r>
              <a:rPr lang="en-US" sz="2400" dirty="0">
                <a:solidFill>
                  <a:srgbClr val="000000"/>
                </a:solidFill>
                <a:cs typeface="Arial" panose="020B0604020202020204" pitchFamily="34" charset="0"/>
              </a:rPr>
              <a:t>Helton et al., (2016), </a:t>
            </a:r>
            <a:r>
              <a:rPr lang="en-US" sz="2400" dirty="0">
                <a:effectLst/>
                <a:ea typeface="Calibri" panose="020F0502020204030204" pitchFamily="34" charset="0"/>
                <a:cs typeface="Arial" panose="020B0604020202020204" pitchFamily="34" charset="0"/>
              </a:rPr>
              <a:t>education is needed for foster parents that target specific nutritional information and preparing</a:t>
            </a:r>
            <a:r>
              <a:rPr lang="en-US" sz="2400" dirty="0">
                <a:ea typeface="Calibri" panose="020F0502020204030204" pitchFamily="34" charset="0"/>
                <a:cs typeface="Arial" panose="020B0604020202020204" pitchFamily="34" charset="0"/>
              </a:rPr>
              <a:t> and</a:t>
            </a:r>
            <a:r>
              <a:rPr lang="en-US" sz="2400" dirty="0">
                <a:effectLst/>
                <a:ea typeface="Calibri" panose="020F0502020204030204" pitchFamily="34" charset="0"/>
                <a:cs typeface="Arial" panose="020B0604020202020204" pitchFamily="34" charset="0"/>
              </a:rPr>
              <a:t> presenting food, </a:t>
            </a:r>
            <a:r>
              <a:rPr lang="en-US" sz="2400" dirty="0">
                <a:ea typeface="Calibri" panose="020F0502020204030204" pitchFamily="34" charset="0"/>
                <a:cs typeface="Arial" panose="020B0604020202020204" pitchFamily="34" charset="0"/>
              </a:rPr>
              <a:t>as well as </a:t>
            </a:r>
            <a:r>
              <a:rPr lang="en-US" sz="2400" dirty="0">
                <a:effectLst/>
                <a:ea typeface="Calibri" panose="020F0502020204030204" pitchFamily="34" charset="0"/>
                <a:cs typeface="Arial" panose="020B0604020202020204" pitchFamily="34" charset="0"/>
              </a:rPr>
              <a:t>a need for education on physical, emotional, and behavioral symptoms of over and undereating and ways to approach food-related difficulties</a:t>
            </a:r>
            <a:r>
              <a:rPr lang="en-US" sz="2400" dirty="0">
                <a:ea typeface="Calibri" panose="020F0502020204030204" pitchFamily="34" charset="0"/>
                <a:cs typeface="Arial" panose="020B0604020202020204" pitchFamily="34" charset="0"/>
              </a:rPr>
              <a:t>. </a:t>
            </a:r>
            <a:endParaRPr lang="en-US" sz="2400" b="0" i="0" dirty="0">
              <a:solidFill>
                <a:srgbClr val="000000"/>
              </a:solidFill>
              <a:effectLst/>
              <a:cs typeface="Arial" panose="020B0604020202020204" pitchFamily="34" charset="0"/>
            </a:endParaRPr>
          </a:p>
          <a:p>
            <a:pPr marL="342900" marR="0" indent="-342900">
              <a:spcBef>
                <a:spcPts val="1200"/>
              </a:spcBef>
              <a:spcAft>
                <a:spcPts val="0"/>
              </a:spcAft>
              <a:buFont typeface="Arial" panose="020B0604020202020204" pitchFamily="34" charset="0"/>
              <a:buChar char="•"/>
            </a:pPr>
            <a:r>
              <a:rPr lang="en-US" sz="2400" dirty="0">
                <a:effectLst/>
                <a:ea typeface="Times New Roman" panose="02020603050405020304" pitchFamily="18" charset="0"/>
                <a:cs typeface="Arial" panose="020B0604020202020204" pitchFamily="34" charset="0"/>
              </a:rPr>
              <a:t>The purpose of this project </a:t>
            </a:r>
            <a:r>
              <a:rPr lang="en-US" sz="2400" dirty="0">
                <a:ea typeface="Times New Roman" panose="02020603050405020304" pitchFamily="18" charset="0"/>
                <a:cs typeface="Arial" panose="020B0604020202020204" pitchFamily="34" charset="0"/>
              </a:rPr>
              <a:t>was</a:t>
            </a:r>
            <a:r>
              <a:rPr lang="en-US" sz="2400" dirty="0">
                <a:effectLst/>
                <a:ea typeface="Times New Roman" panose="02020603050405020304" pitchFamily="18" charset="0"/>
                <a:cs typeface="Arial" panose="020B0604020202020204" pitchFamily="34" charset="0"/>
              </a:rPr>
              <a:t> to design and implement an online education program to foster, kinship, and adoptive parents on trauma-informed feeding practices aiming to assist the caregiver in addressing adverse mealtime and feeding behaviors, early condition detection, the implementation of practical skills, and the understanding of available resources. In addition, the program was evaluated based on caregivers’ perspectives.</a:t>
            </a:r>
          </a:p>
          <a:p>
            <a:pPr marL="342900" marR="0" indent="-342900">
              <a:spcBef>
                <a:spcPts val="1200"/>
              </a:spcBef>
              <a:spcAft>
                <a:spcPts val="0"/>
              </a:spcAft>
              <a:buFont typeface="Arial" panose="020B0604020202020204" pitchFamily="34" charset="0"/>
              <a:buChar char="•"/>
            </a:pPr>
            <a:r>
              <a:rPr lang="en-US" sz="2400" dirty="0">
                <a:ea typeface="Times New Roman" panose="02020603050405020304" pitchFamily="18" charset="0"/>
                <a:cs typeface="Arial" panose="020B0604020202020204" pitchFamily="34" charset="0"/>
              </a:rPr>
              <a:t>Conditions and behaviors common in children with histories of trauma include:</a:t>
            </a:r>
            <a:endParaRPr lang="en-US" sz="2400" dirty="0">
              <a:effectLst/>
              <a:ea typeface="Times New Roman" panose="02020603050405020304" pitchFamily="18" charset="0"/>
              <a:cs typeface="Arial" panose="020B0604020202020204" pitchFamily="34" charset="0"/>
            </a:endParaRPr>
          </a:p>
          <a:p>
            <a:pPr marL="2379663" lvl="1" indent="-342900">
              <a:spcBef>
                <a:spcPts val="1200"/>
              </a:spcBef>
              <a:spcAft>
                <a:spcPts val="0"/>
              </a:spcAft>
              <a:buFont typeface="Arial" panose="020B0604020202020204" pitchFamily="34" charset="0"/>
              <a:buChar char="•"/>
            </a:pPr>
            <a:r>
              <a:rPr lang="en-US" sz="2400" b="0" i="0" dirty="0">
                <a:solidFill>
                  <a:srgbClr val="000000"/>
                </a:solidFill>
                <a:effectLst/>
                <a:cs typeface="Arial" panose="020B0604020202020204" pitchFamily="34" charset="0"/>
              </a:rPr>
              <a:t>Overeating</a:t>
            </a:r>
          </a:p>
          <a:p>
            <a:pPr marL="2379663" lvl="1" indent="-342900">
              <a:spcBef>
                <a:spcPts val="1200"/>
              </a:spcBef>
              <a:spcAft>
                <a:spcPts val="0"/>
              </a:spcAft>
              <a:buFont typeface="Arial" panose="020B0604020202020204" pitchFamily="34" charset="0"/>
              <a:buChar char="•"/>
            </a:pPr>
            <a:r>
              <a:rPr lang="en-US" sz="2400" b="0" i="0" dirty="0">
                <a:solidFill>
                  <a:srgbClr val="000000"/>
                </a:solidFill>
                <a:effectLst/>
                <a:cs typeface="Arial" panose="020B0604020202020204" pitchFamily="34" charset="0"/>
              </a:rPr>
              <a:t>Undereating</a:t>
            </a:r>
          </a:p>
          <a:p>
            <a:pPr marL="2379663" lvl="1" indent="-342900">
              <a:spcBef>
                <a:spcPts val="1200"/>
              </a:spcBef>
              <a:spcAft>
                <a:spcPts val="0"/>
              </a:spcAft>
              <a:buFont typeface="Arial" panose="020B0604020202020204" pitchFamily="34" charset="0"/>
              <a:buChar char="•"/>
            </a:pPr>
            <a:r>
              <a:rPr lang="en-US" sz="2400" b="0" i="0" dirty="0">
                <a:solidFill>
                  <a:srgbClr val="000000"/>
                </a:solidFill>
                <a:effectLst/>
                <a:cs typeface="Arial" panose="020B0604020202020204" pitchFamily="34" charset="0"/>
              </a:rPr>
              <a:t>Stealing</a:t>
            </a:r>
          </a:p>
          <a:p>
            <a:pPr marL="2379663" lvl="1" indent="-342900">
              <a:spcBef>
                <a:spcPts val="1200"/>
              </a:spcBef>
              <a:spcAft>
                <a:spcPts val="0"/>
              </a:spcAft>
              <a:buFont typeface="Arial" panose="020B0604020202020204" pitchFamily="34" charset="0"/>
              <a:buChar char="•"/>
            </a:pPr>
            <a:r>
              <a:rPr lang="en-US" sz="2400" b="0" i="0" dirty="0">
                <a:solidFill>
                  <a:srgbClr val="000000"/>
                </a:solidFill>
                <a:effectLst/>
                <a:cs typeface="Arial" panose="020B0604020202020204" pitchFamily="34" charset="0"/>
              </a:rPr>
              <a:t>Hoarding</a:t>
            </a:r>
          </a:p>
          <a:p>
            <a:pPr marL="2379663" lvl="1" indent="-342900">
              <a:spcBef>
                <a:spcPts val="1200"/>
              </a:spcBef>
              <a:spcAft>
                <a:spcPts val="0"/>
              </a:spcAft>
              <a:buFont typeface="Arial" panose="020B0604020202020204" pitchFamily="34" charset="0"/>
              <a:buChar char="•"/>
            </a:pPr>
            <a:r>
              <a:rPr lang="en-US" sz="2400" dirty="0">
                <a:solidFill>
                  <a:srgbClr val="000000"/>
                </a:solidFill>
                <a:cs typeface="Arial" panose="020B0604020202020204" pitchFamily="34" charset="0"/>
              </a:rPr>
              <a:t>PICA and other eating disorders</a:t>
            </a:r>
            <a:endParaRPr lang="en-US" sz="2400" b="0" i="0" dirty="0">
              <a:solidFill>
                <a:srgbClr val="000000"/>
              </a:solidFill>
              <a:effectLst/>
              <a:cs typeface="Arial" panose="020B0604020202020204" pitchFamily="34" charset="0"/>
            </a:endParaRPr>
          </a:p>
          <a:p>
            <a:pPr marL="2379663" lvl="1" indent="-342900">
              <a:spcBef>
                <a:spcPts val="1200"/>
              </a:spcBef>
              <a:spcAft>
                <a:spcPts val="0"/>
              </a:spcAft>
              <a:buFont typeface="Arial" panose="020B0604020202020204" pitchFamily="34" charset="0"/>
              <a:buChar char="•"/>
            </a:pPr>
            <a:r>
              <a:rPr lang="en-US" sz="2400" dirty="0">
                <a:solidFill>
                  <a:srgbClr val="000000"/>
                </a:solidFill>
                <a:cs typeface="Arial" panose="020B0604020202020204" pitchFamily="34" charset="0"/>
              </a:rPr>
              <a:t>E</a:t>
            </a:r>
            <a:r>
              <a:rPr lang="en-US" sz="2400" b="0" i="0" dirty="0">
                <a:solidFill>
                  <a:srgbClr val="000000"/>
                </a:solidFill>
                <a:effectLst/>
                <a:cs typeface="Arial" panose="020B0604020202020204" pitchFamily="34" charset="0"/>
              </a:rPr>
              <a:t>xhibiting extreme aversions to certain foods</a:t>
            </a:r>
            <a:endParaRPr lang="en-US" sz="2400" dirty="0">
              <a:solidFill>
                <a:srgbClr val="000000"/>
              </a:solidFill>
              <a:cs typeface="Arial" panose="020B0604020202020204" pitchFamily="34" charset="0"/>
            </a:endParaRPr>
          </a:p>
          <a:p>
            <a:pPr marL="342900" indent="-342900">
              <a:spcBef>
                <a:spcPts val="1200"/>
              </a:spcBef>
              <a:spcAft>
                <a:spcPts val="0"/>
              </a:spcAft>
              <a:buFont typeface="Arial" panose="020B0604020202020204" pitchFamily="34" charset="0"/>
              <a:buChar char="•"/>
            </a:pPr>
            <a:r>
              <a:rPr lang="en-US" sz="2400" b="0" i="0" dirty="0">
                <a:solidFill>
                  <a:srgbClr val="000000"/>
                </a:solidFill>
                <a:effectLst/>
                <a:cs typeface="Arial" panose="020B0604020202020204" pitchFamily="34" charset="0"/>
              </a:rPr>
              <a:t>Recognizing and addressing these issues through trauma-informed education is essential for promoting both physical and emotional health and reducing traumatization. It can lead to healthier eating habits, improved relationships, reduced behavioral issues and risk of mental health issues, and an overall higher quality of life.</a:t>
            </a:r>
          </a:p>
          <a:p>
            <a:pPr>
              <a:lnSpc>
                <a:spcPct val="115000"/>
              </a:lnSpc>
              <a:spcBef>
                <a:spcPts val="0"/>
              </a:spcBef>
              <a:spcAft>
                <a:spcPts val="0"/>
              </a:spcAft>
            </a:pPr>
            <a:endParaRPr lang="en-US" sz="2400" dirty="0">
              <a:effectLst/>
              <a:ea typeface="Times New Roman" panose="02020603050405020304" pitchFamily="18" charset="0"/>
              <a:cs typeface="Arial" panose="020B0604020202020204" pitchFamily="34" charset="0"/>
            </a:endParaRPr>
          </a:p>
          <a:p>
            <a:pPr marL="0" marR="0">
              <a:lnSpc>
                <a:spcPct val="115000"/>
              </a:lnSpc>
              <a:spcBef>
                <a:spcPts val="0"/>
              </a:spcBef>
              <a:spcAft>
                <a:spcPts val="0"/>
              </a:spcAft>
            </a:pPr>
            <a:endParaRPr lang="en-US" sz="2400" dirty="0">
              <a:effectLst/>
              <a:ea typeface="Calibri" panose="020F0502020204030204" pitchFamily="34" charset="0"/>
              <a:cs typeface="Arial" panose="020B0604020202020204" pitchFamily="34" charset="0"/>
            </a:endParaRPr>
          </a:p>
        </p:txBody>
      </p:sp>
      <p:pic>
        <p:nvPicPr>
          <p:cNvPr id="28" name="Picture 27" descr="A qr code with a white background&#10;&#10;Description automatically generated">
            <a:extLst>
              <a:ext uri="{FF2B5EF4-FFF2-40B4-BE49-F238E27FC236}">
                <a16:creationId xmlns:a16="http://schemas.microsoft.com/office/drawing/2014/main" id="{1A785B68-CDD1-3192-D923-69C8132E9B26}"/>
              </a:ext>
            </a:extLst>
          </p:cNvPr>
          <p:cNvPicPr>
            <a:picLocks noChangeAspect="1"/>
          </p:cNvPicPr>
          <p:nvPr/>
        </p:nvPicPr>
        <p:blipFill>
          <a:blip r:embed="rId7"/>
          <a:stretch>
            <a:fillRect/>
          </a:stretch>
        </p:blipFill>
        <p:spPr>
          <a:xfrm>
            <a:off x="10383856" y="20544602"/>
            <a:ext cx="3810000" cy="3810000"/>
          </a:xfrm>
          <a:prstGeom prst="rect">
            <a:avLst/>
          </a:prstGeom>
        </p:spPr>
      </p:pic>
      <p:pic>
        <p:nvPicPr>
          <p:cNvPr id="2" name="Picture 1" descr="A pie chart with text on it&#10;&#10;Description automatically generated">
            <a:extLst>
              <a:ext uri="{FF2B5EF4-FFF2-40B4-BE49-F238E27FC236}">
                <a16:creationId xmlns:a16="http://schemas.microsoft.com/office/drawing/2014/main" id="{006C4D70-8F86-A645-96D5-E1AE3D9F6021}"/>
              </a:ext>
            </a:extLst>
          </p:cNvPr>
          <p:cNvPicPr>
            <a:picLocks noChangeAspect="1"/>
          </p:cNvPicPr>
          <p:nvPr/>
        </p:nvPicPr>
        <p:blipFill rotWithShape="1">
          <a:blip r:embed="rId8">
            <a:extLst>
              <a:ext uri="{28A0092B-C50C-407E-A947-70E740481C1C}">
                <a14:useLocalDpi xmlns:a14="http://schemas.microsoft.com/office/drawing/2010/main" val="0"/>
              </a:ext>
            </a:extLst>
          </a:blip>
          <a:srcRect l="497" t="5195" r="-497" b="4778"/>
          <a:stretch/>
        </p:blipFill>
        <p:spPr>
          <a:xfrm>
            <a:off x="17394608" y="20150966"/>
            <a:ext cx="9360693" cy="4773539"/>
          </a:xfrm>
          <a:prstGeom prst="rect">
            <a:avLst/>
          </a:prstGeom>
        </p:spPr>
      </p:pic>
      <p:sp>
        <p:nvSpPr>
          <p:cNvPr id="5" name="TextBox 4">
            <a:extLst>
              <a:ext uri="{FF2B5EF4-FFF2-40B4-BE49-F238E27FC236}">
                <a16:creationId xmlns:a16="http://schemas.microsoft.com/office/drawing/2014/main" id="{B9F0533B-BBE8-0169-EF29-B09172446473}"/>
              </a:ext>
            </a:extLst>
          </p:cNvPr>
          <p:cNvSpPr txBox="1"/>
          <p:nvPr/>
        </p:nvSpPr>
        <p:spPr>
          <a:xfrm>
            <a:off x="18814693" y="14848530"/>
            <a:ext cx="6261813" cy="461665"/>
          </a:xfrm>
          <a:prstGeom prst="rect">
            <a:avLst/>
          </a:prstGeom>
          <a:noFill/>
        </p:spPr>
        <p:txBody>
          <a:bodyPr wrap="square">
            <a:spAutoFit/>
          </a:bodyPr>
          <a:lstStyle/>
          <a:p>
            <a:pPr algn="ctr"/>
            <a:r>
              <a:rPr lang="en-US" sz="2400" b="1" dirty="0"/>
              <a:t>Number of Views on Module Videos</a:t>
            </a:r>
          </a:p>
        </p:txBody>
      </p:sp>
      <p:sp>
        <p:nvSpPr>
          <p:cNvPr id="8" name="TextBox 7">
            <a:extLst>
              <a:ext uri="{FF2B5EF4-FFF2-40B4-BE49-F238E27FC236}">
                <a16:creationId xmlns:a16="http://schemas.microsoft.com/office/drawing/2014/main" id="{0A48F810-8DC5-6AE0-1654-E72F68B1D8D9}"/>
              </a:ext>
            </a:extLst>
          </p:cNvPr>
          <p:cNvSpPr txBox="1"/>
          <p:nvPr/>
        </p:nvSpPr>
        <p:spPr>
          <a:xfrm>
            <a:off x="17908623" y="25228833"/>
            <a:ext cx="7653867" cy="461665"/>
          </a:xfrm>
          <a:prstGeom prst="rect">
            <a:avLst/>
          </a:prstGeom>
          <a:noFill/>
        </p:spPr>
        <p:txBody>
          <a:bodyPr wrap="square">
            <a:spAutoFit/>
          </a:bodyPr>
          <a:lstStyle/>
          <a:p>
            <a:pPr algn="ctr"/>
            <a:r>
              <a:rPr lang="en-US" sz="2400" b="1" dirty="0"/>
              <a:t>Website Page Views</a:t>
            </a:r>
          </a:p>
        </p:txBody>
      </p:sp>
      <p:sp>
        <p:nvSpPr>
          <p:cNvPr id="12" name="TextBox 11">
            <a:extLst>
              <a:ext uri="{FF2B5EF4-FFF2-40B4-BE49-F238E27FC236}">
                <a16:creationId xmlns:a16="http://schemas.microsoft.com/office/drawing/2014/main" id="{D63B50AA-3FCE-4289-6725-35FBA9C35A56}"/>
              </a:ext>
            </a:extLst>
          </p:cNvPr>
          <p:cNvSpPr txBox="1"/>
          <p:nvPr/>
        </p:nvSpPr>
        <p:spPr>
          <a:xfrm>
            <a:off x="14803103" y="20313770"/>
            <a:ext cx="4998855" cy="461665"/>
          </a:xfrm>
          <a:prstGeom prst="rect">
            <a:avLst/>
          </a:prstGeom>
          <a:noFill/>
        </p:spPr>
        <p:txBody>
          <a:bodyPr wrap="square">
            <a:spAutoFit/>
          </a:bodyPr>
          <a:lstStyle/>
          <a:p>
            <a:pPr algn="ctr"/>
            <a:r>
              <a:rPr lang="en-US" sz="2400" b="1" dirty="0"/>
              <a:t>Type of Device Used</a:t>
            </a:r>
          </a:p>
        </p:txBody>
      </p:sp>
      <p:sp>
        <p:nvSpPr>
          <p:cNvPr id="21" name="TextBox 20">
            <a:extLst>
              <a:ext uri="{FF2B5EF4-FFF2-40B4-BE49-F238E27FC236}">
                <a16:creationId xmlns:a16="http://schemas.microsoft.com/office/drawing/2014/main" id="{A129B064-7402-9009-5E49-E236D8F6D907}"/>
              </a:ext>
            </a:extLst>
          </p:cNvPr>
          <p:cNvSpPr txBox="1"/>
          <p:nvPr/>
        </p:nvSpPr>
        <p:spPr>
          <a:xfrm>
            <a:off x="661518" y="28447425"/>
            <a:ext cx="13381728" cy="1569660"/>
          </a:xfrm>
          <a:prstGeom prst="rect">
            <a:avLst/>
          </a:prstGeom>
          <a:noFill/>
        </p:spPr>
        <p:txBody>
          <a:bodyPr wrap="square">
            <a:spAutoFit/>
          </a:bodyPr>
          <a:lstStyle/>
          <a:p>
            <a:pPr marL="342900" indent="-342900">
              <a:buFont typeface="Arial" panose="020B0604020202020204" pitchFamily="34" charset="0"/>
              <a:buChar char="•"/>
            </a:pPr>
            <a:r>
              <a:rPr lang="en-US" sz="2400" dirty="0">
                <a:effectLst/>
                <a:ea typeface="Calibri" panose="020F0502020204030204" pitchFamily="34" charset="0"/>
                <a:cs typeface="Arial" panose="020B0604020202020204" pitchFamily="34" charset="0"/>
              </a:rPr>
              <a:t>The online survey platform Qualtrics was used for this research study. The anonymous survey was be available by a link on the Foster the </a:t>
            </a:r>
            <a:r>
              <a:rPr lang="en-US" sz="2400" dirty="0">
                <a:ea typeface="Calibri" panose="020F0502020204030204" pitchFamily="34" charset="0"/>
                <a:cs typeface="Arial" panose="020B0604020202020204" pitchFamily="34" charset="0"/>
              </a:rPr>
              <a:t>F</a:t>
            </a:r>
            <a:r>
              <a:rPr lang="en-US" sz="2400" dirty="0">
                <a:effectLst/>
                <a:ea typeface="Calibri" panose="020F0502020204030204" pitchFamily="34" charset="0"/>
                <a:cs typeface="Arial" panose="020B0604020202020204" pitchFamily="34" charset="0"/>
              </a:rPr>
              <a:t>uture website following the completion of each module. The survey consisted of Likert scale, multiple choice, close-ended, and open-ended questions.</a:t>
            </a:r>
            <a:endParaRPr lang="en-US" sz="2400" dirty="0"/>
          </a:p>
        </p:txBody>
      </p:sp>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1444</TotalTime>
  <Words>1066</Words>
  <Application>Microsoft Macintosh PowerPoint</Application>
  <PresentationFormat>Custom</PresentationFormat>
  <Paragraphs>66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Lato</vt:lpstr>
      <vt:lpstr>Watermark</vt:lpstr>
      <vt:lpstr>A Trauma Informed Education Program for Foster, Kinship, and Adoptive Caregivers Education for Adverse Feeding and Mealtime Behaviors, Early Condition Detection, Interventions, and Available Resources Carlee Leatherman, OTS; Megan Carpenter, OTD, OTR/L, SCFES Department of Occupational Therapy  |  University of Alabama at Birmingham Rachel Ashcraft, MS, OTR/L, TBRI® Practitioner  |  Foster the Future Alabama</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Carlee Leatherman</cp:lastModifiedBy>
  <cp:revision>211</cp:revision>
  <dcterms:created xsi:type="dcterms:W3CDTF">2012-03-16T13:05:22Z</dcterms:created>
  <dcterms:modified xsi:type="dcterms:W3CDTF">2023-11-30T21:13:21Z</dcterms:modified>
</cp:coreProperties>
</file>