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83"/>
    <p:restoredTop sz="93640"/>
  </p:normalViewPr>
  <p:slideViewPr>
    <p:cSldViewPr snapToObjects="1" showGuides="1">
      <p:cViewPr>
        <p:scale>
          <a:sx n="25" d="100"/>
          <a:sy n="25" d="100"/>
        </p:scale>
        <p:origin x="128" y="-1056"/>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11/17/23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3390/children8121158" TargetMode="External"/><Relationship Id="rId3" Type="http://schemas.openxmlformats.org/officeDocument/2006/relationships/image" Target="../media/image3.png"/><Relationship Id="rId7" Type="http://schemas.openxmlformats.org/officeDocument/2006/relationships/hyperlink" Target="https://doi.org/10.1016/j.pec.2021.04.01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1097/NMC.0000000000000590" TargetMode="External"/><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hyperlink" Target="https://doi.org/10.1097/ANC.000000000000053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5181600"/>
          </a:xfrm>
        </p:spPr>
        <p:txBody>
          <a:bodyPr/>
          <a:lstStyle/>
          <a:p>
            <a:pPr algn="ctr"/>
            <a:r>
              <a:rPr lang="en-US" altLang="en-US" sz="8800" dirty="0">
                <a:latin typeface="Arial"/>
                <a:ea typeface="Cambria"/>
                <a:cs typeface="Arial"/>
              </a:rPr>
              <a:t>The Effect of a Detailed Infant Feeding Plan at Children's of Alabama</a:t>
            </a:r>
            <a:br>
              <a:rPr lang="en-US" altLang="en-US" sz="11500" dirty="0">
                <a:latin typeface="Arial"/>
                <a:ea typeface="Cambria"/>
                <a:cs typeface="Arial"/>
              </a:rPr>
            </a:br>
            <a:r>
              <a:rPr lang="en-US" altLang="en-US" sz="6600" dirty="0">
                <a:latin typeface="Arial"/>
                <a:ea typeface="Cambria"/>
                <a:cs typeface="Arial"/>
              </a:rPr>
              <a:t>Allie Lisby, OTD Student; Dr. Sarah C. Tucker, PhD, OTR/L</a:t>
            </a:r>
            <a:br>
              <a:rPr lang="en-US" altLang="en-US" sz="6600" dirty="0">
                <a:latin typeface="Arial" panose="020B0604020202020204" pitchFamily="34" charset="0"/>
                <a:cs typeface="Arial" panose="020B0604020202020204" pitchFamily="34" charset="0"/>
              </a:rPr>
            </a:br>
            <a:r>
              <a:rPr lang="en-US" altLang="en-US" sz="6600" dirty="0">
                <a:latin typeface="Arial"/>
                <a:ea typeface="Cambria"/>
                <a:cs typeface="Arial"/>
              </a:rPr>
              <a:t>Department of Occupational Therapy</a:t>
            </a:r>
            <a:r>
              <a:rPr lang="en-US" altLang="en-US" sz="6000" dirty="0">
                <a:latin typeface="Arial"/>
                <a:ea typeface="Cambria"/>
                <a:cs typeface="Arial"/>
              </a:rPr>
              <a:t>  |  </a:t>
            </a:r>
            <a:r>
              <a:rPr lang="en-US" altLang="en-US" sz="6600" dirty="0">
                <a:latin typeface="Arial"/>
                <a:ea typeface="Cambria"/>
                <a:cs typeface="Arial"/>
              </a:rPr>
              <a:t>University of Alabama at Birmingham</a:t>
            </a:r>
            <a:br>
              <a:rPr lang="en-US" altLang="en-US" sz="6000" dirty="0">
                <a:latin typeface="Arial" panose="020B0604020202020204" pitchFamily="34" charset="0"/>
                <a:cs typeface="Arial" panose="020B0604020202020204" pitchFamily="34" charset="0"/>
              </a:rPr>
            </a:br>
            <a:r>
              <a:rPr lang="en-US" altLang="en-US" sz="6600" dirty="0">
                <a:latin typeface="Arial"/>
                <a:ea typeface="Cambria"/>
                <a:cs typeface="Arial"/>
              </a:rPr>
              <a:t>Christy Moran, OTD, OTR/L, CNT, NLP |  Children's of Alabama</a:t>
            </a:r>
            <a:endParaRPr lang="en-US" altLang="en-US" sz="6600" baseline="30000" dirty="0">
              <a:latin typeface="Arial"/>
              <a:ea typeface="Cambria"/>
              <a:cs typeface="Arial"/>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81024" y="15108345"/>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7000" b="1" dirty="0">
                <a:solidFill>
                  <a:srgbClr val="1F7555"/>
                </a:solidFill>
                <a:latin typeface="Arial"/>
                <a:ea typeface="ヒラギノ角ゴ Pro W3"/>
                <a:cs typeface="Arial"/>
              </a:rPr>
              <a:t>Purpose</a:t>
            </a:r>
            <a:endParaRPr lang="en-US" sz="7000" b="1" dirty="0">
              <a:solidFill>
                <a:srgbClr val="1F7555"/>
              </a:solidFill>
              <a:latin typeface="Arial" panose="020B0604020202020204" pitchFamily="34" charset="0"/>
              <a:ea typeface="ヒラギノ角ゴ Pro W3"/>
              <a:cs typeface="Arial" panose="020B0604020202020204" pitchFamily="34" charset="0"/>
            </a:endParaRPr>
          </a:p>
        </p:txBody>
      </p:sp>
      <p:sp>
        <p:nvSpPr>
          <p:cNvPr id="20" name="Rectangle 19">
            <a:extLst>
              <a:ext uri="{FF2B5EF4-FFF2-40B4-BE49-F238E27FC236}">
                <a16:creationId xmlns:a16="http://schemas.microsoft.com/office/drawing/2014/main" id="{7FD6ABF4-D62C-8E92-E1BD-3778A7F41BE4}"/>
              </a:ext>
            </a:extLst>
          </p:cNvPr>
          <p:cNvSpPr/>
          <p:nvPr/>
        </p:nvSpPr>
        <p:spPr>
          <a:xfrm>
            <a:off x="29565600" y="26975427"/>
            <a:ext cx="13885863" cy="1179513"/>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1F7555"/>
                </a:solidFill>
                <a:latin typeface="Arial" panose="020B0604020202020204" pitchFamily="34" charset="0"/>
                <a:ea typeface="ヒラギノ角ゴ Pro W3"/>
                <a:cs typeface="Arial" panose="020B0604020202020204" pitchFamily="34" charset="0"/>
              </a:rPr>
              <a:t>Acknowledgement &amp; Contact information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34295" y="15110133"/>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29439553" y="5810939"/>
            <a:ext cx="13885863" cy="1701085"/>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2" name="TextBox 1">
            <a:extLst>
              <a:ext uri="{FF2B5EF4-FFF2-40B4-BE49-F238E27FC236}">
                <a16:creationId xmlns:a16="http://schemas.microsoft.com/office/drawing/2014/main" id="{B21F7F0E-C5B4-98CA-372B-4B4E7AA36077}"/>
              </a:ext>
            </a:extLst>
          </p:cNvPr>
          <p:cNvSpPr txBox="1"/>
          <p:nvPr/>
        </p:nvSpPr>
        <p:spPr>
          <a:xfrm>
            <a:off x="818316" y="8240404"/>
            <a:ext cx="13648571" cy="61863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Arial"/>
                <a:ea typeface="Arial"/>
                <a:cs typeface="Arial"/>
              </a:rPr>
              <a:t>An immature and uncoordinated suck-swallow-breathe (SSB) pattern can interfere with an infant’s feeding ability or, more severely, result in aspiration (Kamity et al., 2021). The flow rate of a bottle nipple and the feeding position can also impact an infant’s feeding success (Pados et al., 2019). The biggest challenge and need reported by parents of infants in the hospital is for education on feeding (Furtak et al., 2021). Providing families with educational materials helps them understand stress cues, signs of aspiration, and ways to provide further support for their infant while feeding and improves the feeding experience for the infant and family (Fuhram &amp; Ross, 2020). </a:t>
            </a:r>
            <a:endParaRPr lang="en-US" sz="3600" dirty="0"/>
          </a:p>
        </p:txBody>
      </p:sp>
      <p:sp>
        <p:nvSpPr>
          <p:cNvPr id="4" name="Rectangle 3">
            <a:extLst>
              <a:ext uri="{FF2B5EF4-FFF2-40B4-BE49-F238E27FC236}">
                <a16:creationId xmlns:a16="http://schemas.microsoft.com/office/drawing/2014/main" id="{95400CA2-E043-25CF-463D-1A09F7B748AA}"/>
              </a:ext>
            </a:extLst>
          </p:cNvPr>
          <p:cNvSpPr/>
          <p:nvPr/>
        </p:nvSpPr>
        <p:spPr>
          <a:xfrm>
            <a:off x="415301" y="20571885"/>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5" name="TextBox 4">
            <a:extLst>
              <a:ext uri="{FF2B5EF4-FFF2-40B4-BE49-F238E27FC236}">
                <a16:creationId xmlns:a16="http://schemas.microsoft.com/office/drawing/2014/main" id="{D73A94BB-409A-E76D-F19F-E2CFBF90D9BC}"/>
              </a:ext>
            </a:extLst>
          </p:cNvPr>
          <p:cNvSpPr txBox="1"/>
          <p:nvPr/>
        </p:nvSpPr>
        <p:spPr>
          <a:xfrm>
            <a:off x="674386" y="17231567"/>
            <a:ext cx="13626778"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Arial"/>
                <a:ea typeface="Arial"/>
                <a:cs typeface="Arial"/>
              </a:rPr>
              <a:t>To determine if detailed infant feeding plan handouts make the family education process faster and more effective compared with previous handwritten education provided by occupational therapists (OT) and speech language pathologists (SLP) at Children’s of Alabama (CoA) hospital. </a:t>
            </a:r>
            <a:endParaRPr lang="en-US" sz="3600" dirty="0"/>
          </a:p>
        </p:txBody>
      </p:sp>
      <p:sp>
        <p:nvSpPr>
          <p:cNvPr id="7" name="TextBox 6">
            <a:extLst>
              <a:ext uri="{FF2B5EF4-FFF2-40B4-BE49-F238E27FC236}">
                <a16:creationId xmlns:a16="http://schemas.microsoft.com/office/drawing/2014/main" id="{59FC8D67-80EE-49BB-B87C-EA6BB58F9B9C}"/>
              </a:ext>
            </a:extLst>
          </p:cNvPr>
          <p:cNvSpPr txBox="1"/>
          <p:nvPr/>
        </p:nvSpPr>
        <p:spPr>
          <a:xfrm>
            <a:off x="591079" y="22726281"/>
            <a:ext cx="13837123" cy="6740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n-US" sz="3600" b="1" dirty="0">
                <a:latin typeface="Arial"/>
                <a:ea typeface="Arial"/>
                <a:cs typeface="Arial"/>
              </a:rPr>
              <a:t>Design Type:  </a:t>
            </a:r>
            <a:r>
              <a:rPr lang="en-US" sz="3600" dirty="0">
                <a:latin typeface="Arial"/>
                <a:ea typeface="Arial"/>
                <a:cs typeface="Arial"/>
              </a:rPr>
              <a:t>Pre-Post Survey </a:t>
            </a:r>
          </a:p>
          <a:p>
            <a:pPr rtl="0"/>
            <a:r>
              <a:rPr lang="en-US" sz="3600" b="1" dirty="0"/>
              <a:t>Participants: </a:t>
            </a:r>
            <a:r>
              <a:rPr lang="en-US" sz="3600" dirty="0"/>
              <a:t>4 OTs, 3 SLPs, and infants between the ages of 37 weeks corrected age and 4 months old </a:t>
            </a:r>
          </a:p>
          <a:p>
            <a:r>
              <a:rPr lang="en-US" sz="3600" b="1" dirty="0">
                <a:latin typeface="Arial"/>
                <a:ea typeface="Arial"/>
                <a:cs typeface="Arial"/>
              </a:rPr>
              <a:t>Project Design:</a:t>
            </a:r>
          </a:p>
          <a:p>
            <a:pPr marL="571500" indent="-571500">
              <a:buFont typeface="Arial" panose="020B0604020202020204" pitchFamily="34" charset="0"/>
              <a:buChar char="•"/>
            </a:pPr>
            <a:r>
              <a:rPr lang="en-US" sz="3600" dirty="0">
                <a:latin typeface="Arial"/>
                <a:ea typeface="Arial"/>
                <a:cs typeface="Arial"/>
              </a:rPr>
              <a:t>3 different feeding plan handouts, including different bottle brands and types (hospital bottles, Dr.Brown’s, Tommee Tippee, Philips Avent, and MAM).</a:t>
            </a:r>
          </a:p>
          <a:p>
            <a:pPr marL="571500" indent="-571500">
              <a:buFont typeface="Arial" panose="020B0604020202020204" pitchFamily="34" charset="0"/>
              <a:buChar char="•"/>
            </a:pPr>
            <a:r>
              <a:rPr lang="en-US" sz="3600" dirty="0">
                <a:latin typeface="Arial"/>
                <a:ea typeface="Arial"/>
                <a:cs typeface="Arial"/>
              </a:rPr>
              <a:t>In-person meeting with the infant OT and SLP team </a:t>
            </a:r>
          </a:p>
          <a:p>
            <a:pPr marL="571500" indent="-571500">
              <a:buFont typeface="Arial" panose="020B0604020202020204" pitchFamily="34" charset="0"/>
              <a:buChar char="•"/>
            </a:pPr>
            <a:r>
              <a:rPr lang="en-US" sz="3600" dirty="0">
                <a:latin typeface="Arial"/>
                <a:ea typeface="Arial"/>
                <a:cs typeface="Arial"/>
              </a:rPr>
              <a:t>12-question pre-survey</a:t>
            </a:r>
          </a:p>
          <a:p>
            <a:pPr marL="571500" indent="-571500">
              <a:buFont typeface="Arial" panose="020B0604020202020204" pitchFamily="34" charset="0"/>
              <a:buChar char="•"/>
            </a:pPr>
            <a:r>
              <a:rPr lang="en-US" sz="3600" dirty="0">
                <a:latin typeface="Arial"/>
                <a:ea typeface="Arial"/>
                <a:cs typeface="Arial"/>
              </a:rPr>
              <a:t>5 weeks of implementation </a:t>
            </a:r>
          </a:p>
          <a:p>
            <a:pPr marL="571500" indent="-571500">
              <a:buFont typeface="Arial" panose="020B0604020202020204" pitchFamily="34" charset="0"/>
              <a:buChar char="•"/>
            </a:pPr>
            <a:r>
              <a:rPr lang="en-US" sz="3600" dirty="0">
                <a:latin typeface="Arial"/>
                <a:ea typeface="Arial"/>
                <a:cs typeface="Arial"/>
              </a:rPr>
              <a:t>12-question post-survey</a:t>
            </a:r>
          </a:p>
          <a:p>
            <a:pPr marL="571500" indent="-571500">
              <a:buFont typeface="Arial" panose="020B0604020202020204" pitchFamily="34" charset="0"/>
              <a:buChar char="•"/>
            </a:pPr>
            <a:r>
              <a:rPr lang="en-US" sz="3600" dirty="0">
                <a:latin typeface="Arial"/>
                <a:ea typeface="Arial"/>
                <a:cs typeface="Arial"/>
              </a:rPr>
              <a:t>Results were presented to the SLPs, PTs, and OTs at CoA.</a:t>
            </a:r>
            <a:endParaRPr lang="en-US" sz="3600" dirty="0">
              <a:cs typeface="Arial"/>
            </a:endParaRPr>
          </a:p>
        </p:txBody>
      </p:sp>
      <p:sp>
        <p:nvSpPr>
          <p:cNvPr id="8" name="TextBox 7">
            <a:extLst>
              <a:ext uri="{FF2B5EF4-FFF2-40B4-BE49-F238E27FC236}">
                <a16:creationId xmlns:a16="http://schemas.microsoft.com/office/drawing/2014/main" id="{294B745C-858E-65FA-0E7B-0753C13EFF65}"/>
              </a:ext>
            </a:extLst>
          </p:cNvPr>
          <p:cNvSpPr txBox="1"/>
          <p:nvPr/>
        </p:nvSpPr>
        <p:spPr>
          <a:xfrm>
            <a:off x="29650531" y="28334975"/>
            <a:ext cx="13885863"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Arial"/>
                <a:ea typeface="Arial"/>
                <a:cs typeface="Arial"/>
              </a:rPr>
              <a:t>Special thanks to my site mentor Christy Moran, OTD, OTR/L, CNT, NLP and faculty mentor Dr.Tucker, PhD, OTR/L for guidance throughout this project. My contact information: alliemh8@uab.edu</a:t>
            </a:r>
            <a:endParaRPr lang="en-US" sz="3200" dirty="0"/>
          </a:p>
        </p:txBody>
      </p:sp>
      <p:sp>
        <p:nvSpPr>
          <p:cNvPr id="6" name="TextBox 5">
            <a:extLst>
              <a:ext uri="{FF2B5EF4-FFF2-40B4-BE49-F238E27FC236}">
                <a16:creationId xmlns:a16="http://schemas.microsoft.com/office/drawing/2014/main" id="{72F6E40A-2910-7CB3-D1F8-A32CC3EC0137}"/>
              </a:ext>
            </a:extLst>
          </p:cNvPr>
          <p:cNvSpPr txBox="1"/>
          <p:nvPr/>
        </p:nvSpPr>
        <p:spPr>
          <a:xfrm>
            <a:off x="29470855" y="7814040"/>
            <a:ext cx="13828208" cy="7294305"/>
          </a:xfrm>
          <a:prstGeom prst="rect">
            <a:avLst/>
          </a:prstGeom>
          <a:noFill/>
        </p:spPr>
        <p:txBody>
          <a:bodyPr wrap="square" rtlCol="0">
            <a:spAutoFit/>
          </a:bodyPr>
          <a:lstStyle/>
          <a:p>
            <a:pPr marL="571500" indent="-571500">
              <a:buFont typeface="Arial" panose="020B0604020202020204" pitchFamily="34" charset="0"/>
              <a:buChar char="•"/>
            </a:pPr>
            <a:r>
              <a:rPr lang="en-US" sz="3600" dirty="0"/>
              <a:t>The biggest impact was one not directly tied to the main outcome: Participants indicated room copies made a big difference in team carryover with feeding recommendations.</a:t>
            </a:r>
          </a:p>
          <a:p>
            <a:pPr marL="571500" indent="-571500">
              <a:buFont typeface="Arial" panose="020B0604020202020204" pitchFamily="34" charset="0"/>
              <a:buChar char="•"/>
            </a:pPr>
            <a:r>
              <a:rPr lang="en-US" sz="3600" dirty="0"/>
              <a:t>This can indirectly improve discharge education if the team is more aligned with the feeding plan. </a:t>
            </a:r>
          </a:p>
          <a:p>
            <a:pPr marL="571500" indent="-571500">
              <a:buFont typeface="Arial" panose="020B0604020202020204" pitchFamily="34" charset="0"/>
              <a:buChar char="•"/>
            </a:pPr>
            <a:r>
              <a:rPr lang="en-US" sz="3600" dirty="0"/>
              <a:t>Some benefit for family confidence with feeding; however, other factors could have played a role (absence of family, location in the hospital).</a:t>
            </a:r>
          </a:p>
          <a:p>
            <a:pPr marL="571500" indent="-571500">
              <a:buFont typeface="Arial" panose="020B0604020202020204" pitchFamily="34" charset="0"/>
              <a:buChar char="•"/>
            </a:pPr>
            <a:r>
              <a:rPr lang="en-US" sz="3600" dirty="0"/>
              <a:t>Certain areas of the hospital had better outcomes with the family discharge handout compared to other units in the hospital.</a:t>
            </a:r>
          </a:p>
          <a:p>
            <a:pPr marL="571500" indent="-571500">
              <a:buFont typeface="Arial" panose="020B0604020202020204" pitchFamily="34" charset="0"/>
              <a:buChar char="•"/>
            </a:pPr>
            <a:r>
              <a:rPr lang="en-US" sz="3600" b="1" dirty="0"/>
              <a:t>Limitations: </a:t>
            </a:r>
            <a:r>
              <a:rPr lang="en-US" sz="3600" dirty="0"/>
              <a:t>Number of weeks implementing the project, number of participants, no direct communication with families, and implementation at only one site.</a:t>
            </a:r>
          </a:p>
        </p:txBody>
      </p:sp>
      <p:pic>
        <p:nvPicPr>
          <p:cNvPr id="9" name="Picture 8" descr="A screen shot of a baby feeding instructions&#10;&#10;Description automatically generated">
            <a:extLst>
              <a:ext uri="{FF2B5EF4-FFF2-40B4-BE49-F238E27FC236}">
                <a16:creationId xmlns:a16="http://schemas.microsoft.com/office/drawing/2014/main" id="{6B0BE7D8-28B8-FF03-FE67-AEDB1EED515B}"/>
              </a:ext>
            </a:extLst>
          </p:cNvPr>
          <p:cNvPicPr>
            <a:picLocks noChangeAspect="1"/>
          </p:cNvPicPr>
          <p:nvPr/>
        </p:nvPicPr>
        <p:blipFill>
          <a:blip r:embed="rId3"/>
          <a:stretch>
            <a:fillRect/>
          </a:stretch>
        </p:blipFill>
        <p:spPr>
          <a:xfrm>
            <a:off x="14572133" y="21599885"/>
            <a:ext cx="4875423" cy="6373639"/>
          </a:xfrm>
          <a:prstGeom prst="rect">
            <a:avLst/>
          </a:prstGeom>
        </p:spPr>
      </p:pic>
      <p:pic>
        <p:nvPicPr>
          <p:cNvPr id="10" name="Picture 9" descr="A close-up of a page&#10;&#10;Description automatically generated">
            <a:extLst>
              <a:ext uri="{FF2B5EF4-FFF2-40B4-BE49-F238E27FC236}">
                <a16:creationId xmlns:a16="http://schemas.microsoft.com/office/drawing/2014/main" id="{8D603C3C-D226-F95E-5B00-68BFF96D1C5F}"/>
              </a:ext>
            </a:extLst>
          </p:cNvPr>
          <p:cNvPicPr>
            <a:picLocks noChangeAspect="1"/>
          </p:cNvPicPr>
          <p:nvPr/>
        </p:nvPicPr>
        <p:blipFill>
          <a:blip r:embed="rId4"/>
          <a:stretch>
            <a:fillRect/>
          </a:stretch>
        </p:blipFill>
        <p:spPr>
          <a:xfrm>
            <a:off x="19535196" y="21604801"/>
            <a:ext cx="4820800" cy="6373640"/>
          </a:xfrm>
          <a:prstGeom prst="rect">
            <a:avLst/>
          </a:prstGeom>
        </p:spPr>
      </p:pic>
      <p:sp>
        <p:nvSpPr>
          <p:cNvPr id="11" name="Rectangle 10">
            <a:extLst>
              <a:ext uri="{FF2B5EF4-FFF2-40B4-BE49-F238E27FC236}">
                <a16:creationId xmlns:a16="http://schemas.microsoft.com/office/drawing/2014/main" id="{2DF18351-F419-5392-B3D8-FD24518A21B4}"/>
              </a:ext>
            </a:extLst>
          </p:cNvPr>
          <p:cNvSpPr/>
          <p:nvPr/>
        </p:nvSpPr>
        <p:spPr>
          <a:xfrm>
            <a:off x="14974801" y="5810940"/>
            <a:ext cx="13885863" cy="1701085"/>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a:t>
            </a:r>
          </a:p>
        </p:txBody>
      </p:sp>
      <p:pic>
        <p:nvPicPr>
          <p:cNvPr id="13" name="Picture 12" descr="A baby instructions on a paper&#10;&#10;Description automatically generated with medium confidence">
            <a:extLst>
              <a:ext uri="{FF2B5EF4-FFF2-40B4-BE49-F238E27FC236}">
                <a16:creationId xmlns:a16="http://schemas.microsoft.com/office/drawing/2014/main" id="{49B1C00A-00AC-5867-2C05-64C3D3EF6ED4}"/>
              </a:ext>
            </a:extLst>
          </p:cNvPr>
          <p:cNvPicPr>
            <a:picLocks noChangeAspect="1"/>
          </p:cNvPicPr>
          <p:nvPr/>
        </p:nvPicPr>
        <p:blipFill rotWithShape="1">
          <a:blip r:embed="rId5"/>
          <a:srcRect b="2656"/>
          <a:stretch/>
        </p:blipFill>
        <p:spPr>
          <a:xfrm>
            <a:off x="24381942" y="21599885"/>
            <a:ext cx="4968223" cy="6291295"/>
          </a:xfrm>
          <a:prstGeom prst="rect">
            <a:avLst/>
          </a:prstGeom>
        </p:spPr>
      </p:pic>
      <p:sp>
        <p:nvSpPr>
          <p:cNvPr id="16" name="TextBox 15">
            <a:extLst>
              <a:ext uri="{FF2B5EF4-FFF2-40B4-BE49-F238E27FC236}">
                <a16:creationId xmlns:a16="http://schemas.microsoft.com/office/drawing/2014/main" id="{6315FC18-94C7-BF02-C227-3B662CDD2098}"/>
              </a:ext>
            </a:extLst>
          </p:cNvPr>
          <p:cNvSpPr txBox="1"/>
          <p:nvPr/>
        </p:nvSpPr>
        <p:spPr>
          <a:xfrm>
            <a:off x="17222468" y="8598150"/>
            <a:ext cx="9446256" cy="830997"/>
          </a:xfrm>
          <a:prstGeom prst="rect">
            <a:avLst/>
          </a:prstGeom>
          <a:solidFill>
            <a:schemeClr val="accent3">
              <a:lumMod val="20000"/>
              <a:lumOff val="80000"/>
            </a:schemeClr>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800" b="1" dirty="0">
                <a:solidFill>
                  <a:srgbClr val="1F7555"/>
                </a:solidFill>
                <a:latin typeface="Arial" panose="020B0604020202020204" pitchFamily="34" charset="0"/>
                <a:cs typeface="Arial" panose="020B0604020202020204" pitchFamily="34" charset="0"/>
              </a:rPr>
              <a:t>Confidence in Family Education</a:t>
            </a:r>
          </a:p>
        </p:txBody>
      </p:sp>
      <p:sp>
        <p:nvSpPr>
          <p:cNvPr id="18" name="TextBox 17">
            <a:extLst>
              <a:ext uri="{FF2B5EF4-FFF2-40B4-BE49-F238E27FC236}">
                <a16:creationId xmlns:a16="http://schemas.microsoft.com/office/drawing/2014/main" id="{FAA3493B-1F1D-28D1-6ED9-B2FE42A30CF8}"/>
              </a:ext>
            </a:extLst>
          </p:cNvPr>
          <p:cNvSpPr txBox="1"/>
          <p:nvPr/>
        </p:nvSpPr>
        <p:spPr>
          <a:xfrm>
            <a:off x="17016877" y="9648731"/>
            <a:ext cx="9857446" cy="2862322"/>
          </a:xfrm>
          <a:prstGeom prst="rect">
            <a:avLst/>
          </a:prstGeom>
          <a:noFill/>
        </p:spPr>
        <p:txBody>
          <a:bodyPr wrap="square" rtlCol="0">
            <a:spAutoFit/>
          </a:bodyPr>
          <a:lstStyle/>
          <a:p>
            <a:pPr algn="ctr"/>
            <a:r>
              <a:rPr lang="en-US" sz="3600" dirty="0"/>
              <a:t>After implementation of the new feeding plan handouts, 5 participants stated families seem more confident than with previous education provided and 2 participants stated families seem about the same. </a:t>
            </a:r>
          </a:p>
        </p:txBody>
      </p:sp>
      <p:sp>
        <p:nvSpPr>
          <p:cNvPr id="19" name="TextBox 18">
            <a:extLst>
              <a:ext uri="{FF2B5EF4-FFF2-40B4-BE49-F238E27FC236}">
                <a16:creationId xmlns:a16="http://schemas.microsoft.com/office/drawing/2014/main" id="{3B403891-3E8D-765A-7E3B-A94FD50B2BB2}"/>
              </a:ext>
            </a:extLst>
          </p:cNvPr>
          <p:cNvSpPr txBox="1"/>
          <p:nvPr/>
        </p:nvSpPr>
        <p:spPr>
          <a:xfrm>
            <a:off x="18219070" y="13698280"/>
            <a:ext cx="7453047" cy="830997"/>
          </a:xfrm>
          <a:prstGeom prst="rect">
            <a:avLst/>
          </a:prstGeom>
          <a:solidFill>
            <a:schemeClr val="accent3">
              <a:lumMod val="20000"/>
              <a:lumOff val="80000"/>
            </a:schemeClr>
          </a:solidFill>
          <a:ln>
            <a:noFill/>
          </a:ln>
        </p:spPr>
        <p:txBody>
          <a:bodyPr wrap="square">
            <a:spAutoFit/>
          </a:bodyPr>
          <a:lstStyle/>
          <a:p>
            <a:pPr algn="ctr"/>
            <a:r>
              <a:rPr lang="en-US" sz="4800" b="1" dirty="0">
                <a:solidFill>
                  <a:srgbClr val="1F7555"/>
                </a:solidFill>
              </a:rPr>
              <a:t>Faster Family Education</a:t>
            </a:r>
          </a:p>
        </p:txBody>
      </p:sp>
      <p:sp>
        <p:nvSpPr>
          <p:cNvPr id="21" name="TextBox 20">
            <a:extLst>
              <a:ext uri="{FF2B5EF4-FFF2-40B4-BE49-F238E27FC236}">
                <a16:creationId xmlns:a16="http://schemas.microsoft.com/office/drawing/2014/main" id="{886B8110-FC57-DEF9-D585-4D5B9D89F812}"/>
              </a:ext>
            </a:extLst>
          </p:cNvPr>
          <p:cNvSpPr txBox="1"/>
          <p:nvPr/>
        </p:nvSpPr>
        <p:spPr>
          <a:xfrm>
            <a:off x="17839261" y="14812269"/>
            <a:ext cx="8156935" cy="1200329"/>
          </a:xfrm>
          <a:prstGeom prst="rect">
            <a:avLst/>
          </a:prstGeom>
          <a:noFill/>
        </p:spPr>
        <p:txBody>
          <a:bodyPr wrap="square" rtlCol="0">
            <a:spAutoFit/>
          </a:bodyPr>
          <a:lstStyle/>
          <a:p>
            <a:pPr algn="ctr"/>
            <a:r>
              <a:rPr lang="en-US" sz="3600" dirty="0"/>
              <a:t>6 participants stated the new handouts made the education process faster.</a:t>
            </a:r>
          </a:p>
        </p:txBody>
      </p:sp>
      <p:sp>
        <p:nvSpPr>
          <p:cNvPr id="22" name="TextBox 21">
            <a:extLst>
              <a:ext uri="{FF2B5EF4-FFF2-40B4-BE49-F238E27FC236}">
                <a16:creationId xmlns:a16="http://schemas.microsoft.com/office/drawing/2014/main" id="{106B4ABE-FE69-621B-CCB6-37DB90C1E849}"/>
              </a:ext>
            </a:extLst>
          </p:cNvPr>
          <p:cNvSpPr txBox="1"/>
          <p:nvPr/>
        </p:nvSpPr>
        <p:spPr>
          <a:xfrm>
            <a:off x="16719258" y="17462816"/>
            <a:ext cx="10452669" cy="830997"/>
          </a:xfrm>
          <a:prstGeom prst="rect">
            <a:avLst/>
          </a:prstGeom>
          <a:solidFill>
            <a:schemeClr val="accent3">
              <a:lumMod val="20000"/>
              <a:lumOff val="80000"/>
            </a:schemeClr>
          </a:solidFill>
          <a:ln>
            <a:noFill/>
          </a:ln>
        </p:spPr>
        <p:txBody>
          <a:bodyPr wrap="square">
            <a:spAutoFit/>
          </a:bodyPr>
          <a:lstStyle/>
          <a:p>
            <a:pPr algn="ctr"/>
            <a:r>
              <a:rPr lang="en-US" sz="4800" b="1" dirty="0">
                <a:solidFill>
                  <a:srgbClr val="1F7555"/>
                </a:solidFill>
              </a:rPr>
              <a:t>Carryover with Nurses/Other Staff</a:t>
            </a:r>
          </a:p>
        </p:txBody>
      </p:sp>
      <p:sp>
        <p:nvSpPr>
          <p:cNvPr id="23" name="TextBox 22">
            <a:extLst>
              <a:ext uri="{FF2B5EF4-FFF2-40B4-BE49-F238E27FC236}">
                <a16:creationId xmlns:a16="http://schemas.microsoft.com/office/drawing/2014/main" id="{CFF757F6-0C87-8B60-AAFC-74DF5F075A38}"/>
              </a:ext>
            </a:extLst>
          </p:cNvPr>
          <p:cNvSpPr txBox="1"/>
          <p:nvPr/>
        </p:nvSpPr>
        <p:spPr>
          <a:xfrm>
            <a:off x="16719258" y="18656037"/>
            <a:ext cx="10452669" cy="2308324"/>
          </a:xfrm>
          <a:prstGeom prst="rect">
            <a:avLst/>
          </a:prstGeom>
          <a:noFill/>
        </p:spPr>
        <p:txBody>
          <a:bodyPr wrap="square" rtlCol="0">
            <a:spAutoFit/>
          </a:bodyPr>
          <a:lstStyle/>
          <a:p>
            <a:pPr algn="ctr"/>
            <a:r>
              <a:rPr lang="en-US" sz="3600" dirty="0"/>
              <a:t>The largest response was in this category, 7 participants stated the largest and most effective outcome of the handouts were with carryover among nurses/other staff with feeding.</a:t>
            </a:r>
          </a:p>
        </p:txBody>
      </p:sp>
      <p:sp>
        <p:nvSpPr>
          <p:cNvPr id="24" name="TextBox 23">
            <a:extLst>
              <a:ext uri="{FF2B5EF4-FFF2-40B4-BE49-F238E27FC236}">
                <a16:creationId xmlns:a16="http://schemas.microsoft.com/office/drawing/2014/main" id="{5C94537B-ADAA-F2B8-8E4C-E02F0F62F646}"/>
              </a:ext>
            </a:extLst>
          </p:cNvPr>
          <p:cNvSpPr txBox="1"/>
          <p:nvPr/>
        </p:nvSpPr>
        <p:spPr>
          <a:xfrm>
            <a:off x="29619155" y="22520911"/>
            <a:ext cx="13908275" cy="4328044"/>
          </a:xfrm>
          <a:prstGeom prst="rect">
            <a:avLst/>
          </a:prstGeom>
          <a:noFill/>
        </p:spPr>
        <p:txBody>
          <a:bodyPr wrap="square">
            <a:spAutoFit/>
          </a:bodyPr>
          <a:lstStyle/>
          <a:p>
            <a:pPr marL="0" marR="0">
              <a:lnSpc>
                <a:spcPct val="107000"/>
              </a:lnSpc>
              <a:spcBef>
                <a:spcPts val="0"/>
              </a:spcBef>
              <a:spcAft>
                <a:spcPts val="800"/>
              </a:spcAft>
            </a:pPr>
            <a:r>
              <a:rPr lang="en-US" sz="2000" dirty="0">
                <a:effectLst/>
                <a:ea typeface="Calibri" panose="020F0502020204030204" pitchFamily="34" charset="0"/>
                <a:cs typeface="Arial" panose="020B0604020202020204" pitchFamily="34" charset="0"/>
              </a:rPr>
              <a:t>Fuhrman, L., &amp; Ross, E. S. (2020). Parental concerns about newborn feeding post hospital discharge. </a:t>
            </a:r>
            <a:r>
              <a:rPr lang="en-US" sz="2000" i="1" dirty="0">
                <a:effectLst/>
                <a:ea typeface="Calibri" panose="020F0502020204030204" pitchFamily="34" charset="0"/>
                <a:cs typeface="Arial" panose="020B0604020202020204" pitchFamily="34" charset="0"/>
              </a:rPr>
              <a:t>MCN, The 	American Journal of Maternal Child Nursing</a:t>
            </a:r>
            <a:r>
              <a:rPr lang="en-US" sz="2000" dirty="0">
                <a:effectLst/>
                <a:ea typeface="Calibri" panose="020F0502020204030204" pitchFamily="34" charset="0"/>
                <a:cs typeface="Arial" panose="020B0604020202020204" pitchFamily="34" charset="0"/>
              </a:rPr>
              <a:t>, 45(1), 34–40. 	</a:t>
            </a:r>
            <a:r>
              <a:rPr lang="en-US" sz="2000" u="sng" dirty="0">
                <a:solidFill>
                  <a:schemeClr val="bg1">
                    <a:lumMod val="50000"/>
                  </a:schemeClr>
                </a:solidFill>
                <a:effectLst/>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https://doi.org/10.1097/NMC.0000000000000590</a:t>
            </a:r>
            <a:r>
              <a:rPr lang="en-US" sz="2000" dirty="0">
                <a:solidFill>
                  <a:schemeClr val="bg1">
                    <a:lumMod val="50000"/>
                  </a:schemeClr>
                </a:solidFill>
                <a:effectLst/>
                <a:ea typeface="Calibri" panose="020F0502020204030204" pitchFamily="34" charset="0"/>
                <a:cs typeface="Arial" panose="020B0604020202020204" pitchFamily="34" charset="0"/>
              </a:rPr>
              <a:t> </a:t>
            </a:r>
            <a:endParaRPr lang="en-US" sz="2000" dirty="0">
              <a:solidFill>
                <a:schemeClr val="bg1">
                  <a:lumMod val="50000"/>
                </a:schemeClr>
              </a:solidFill>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2000" dirty="0">
                <a:effectLst/>
                <a:ea typeface="Calibri" panose="020F0502020204030204" pitchFamily="34" charset="0"/>
                <a:cs typeface="Arial" panose="020B0604020202020204" pitchFamily="34" charset="0"/>
              </a:rPr>
              <a:t>Furtak, S. L., Gay, C. L., Kriz, R. M., Bisgaard, R., Bolick, S. C., Lothe, B., Cormier, D. M., Joe, P., Sasinski, J. K., Kim, J. 	H., Lin, C. K., Sun, Y., &amp; Franck, L. S. (2021). What parents want to know about caring for their preterm 	infant: A longitudinal descriptive study. </a:t>
            </a:r>
            <a:r>
              <a:rPr lang="en-US" sz="2000" i="1" dirty="0">
                <a:effectLst/>
                <a:ea typeface="Calibri" panose="020F0502020204030204" pitchFamily="34" charset="0"/>
                <a:cs typeface="Arial" panose="020B0604020202020204" pitchFamily="34" charset="0"/>
              </a:rPr>
              <a:t>Patient Education and Counseling</a:t>
            </a:r>
            <a:r>
              <a:rPr lang="en-US" sz="2000" dirty="0">
                <a:effectLst/>
                <a:ea typeface="Calibri" panose="020F0502020204030204" pitchFamily="34" charset="0"/>
                <a:cs typeface="Arial" panose="020B0604020202020204" pitchFamily="34" charset="0"/>
              </a:rPr>
              <a:t>,104(11), 2732–2739. 	</a:t>
            </a:r>
            <a:r>
              <a:rPr lang="en-US" sz="2000" u="sng" dirty="0">
                <a:solidFill>
                  <a:schemeClr val="bg1">
                    <a:lumMod val="50000"/>
                  </a:schemeClr>
                </a:solidFill>
                <a:effectLst/>
                <a:ea typeface="Calibri" panose="020F050202020403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https://doi.org/10.1016/j.pec.2021.04.011</a:t>
            </a:r>
            <a:r>
              <a:rPr lang="en-US" sz="2000" dirty="0">
                <a:solidFill>
                  <a:schemeClr val="bg1">
                    <a:lumMod val="50000"/>
                  </a:schemeClr>
                </a:solidFill>
                <a:effectLst/>
                <a:ea typeface="Calibri" panose="020F0502020204030204" pitchFamily="34" charset="0"/>
                <a:cs typeface="Arial" panose="020B0604020202020204" pitchFamily="34" charset="0"/>
              </a:rPr>
              <a:t> </a:t>
            </a:r>
          </a:p>
          <a:p>
            <a:pPr marL="0" marR="0">
              <a:lnSpc>
                <a:spcPct val="107000"/>
              </a:lnSpc>
              <a:spcBef>
                <a:spcPts val="0"/>
              </a:spcBef>
              <a:spcAft>
                <a:spcPts val="800"/>
              </a:spcAft>
            </a:pPr>
            <a:r>
              <a:rPr lang="en-US" sz="2000" dirty="0">
                <a:effectLst/>
                <a:ea typeface="Calibri" panose="020F0502020204030204" pitchFamily="34" charset="0"/>
                <a:cs typeface="Arial" panose="020B0604020202020204" pitchFamily="34" charset="0"/>
              </a:rPr>
              <a:t>Kamity, R., Kapavarapu, P. K., &amp; Chandel, A. (2021). Feeding problems and long-term outcomes in preterm infants - A 	systematic approach to evaluation and management.</a:t>
            </a:r>
            <a:r>
              <a:rPr lang="en-US" sz="2000" i="1" dirty="0">
                <a:effectLst/>
                <a:ea typeface="Calibri" panose="020F0502020204030204" pitchFamily="34" charset="0"/>
                <a:cs typeface="Arial" panose="020B0604020202020204" pitchFamily="34" charset="0"/>
              </a:rPr>
              <a:t> Children (Basel, Switzerland),</a:t>
            </a:r>
            <a:r>
              <a:rPr lang="en-US" sz="2000" dirty="0">
                <a:effectLst/>
                <a:ea typeface="Calibri" panose="020F0502020204030204" pitchFamily="34" charset="0"/>
                <a:cs typeface="Arial" panose="020B0604020202020204" pitchFamily="34" charset="0"/>
              </a:rPr>
              <a:t> 8(12), 1158. 	</a:t>
            </a:r>
            <a:r>
              <a:rPr lang="en-US" sz="2000" u="sng" dirty="0">
                <a:solidFill>
                  <a:schemeClr val="bg1">
                    <a:lumMod val="50000"/>
                  </a:schemeClr>
                </a:solidFill>
                <a:effectLst/>
                <a:ea typeface="Calibri" panose="020F050202020403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https://doi.org/10.3390/children8121158</a:t>
            </a:r>
            <a:r>
              <a:rPr lang="en-US" sz="2000" dirty="0">
                <a:solidFill>
                  <a:schemeClr val="bg1">
                    <a:lumMod val="50000"/>
                  </a:schemeClr>
                </a:solidFill>
                <a:effectLst/>
                <a:ea typeface="Calibri" panose="020F0502020204030204" pitchFamily="34" charset="0"/>
                <a:cs typeface="Arial" panose="020B0604020202020204" pitchFamily="34" charset="0"/>
              </a:rPr>
              <a:t> </a:t>
            </a:r>
          </a:p>
          <a:p>
            <a:pPr marL="0" marR="0">
              <a:lnSpc>
                <a:spcPct val="107000"/>
              </a:lnSpc>
              <a:spcBef>
                <a:spcPts val="0"/>
              </a:spcBef>
              <a:spcAft>
                <a:spcPts val="800"/>
              </a:spcAft>
            </a:pPr>
            <a:r>
              <a:rPr lang="en-US" sz="2000" dirty="0">
                <a:effectLst/>
                <a:ea typeface="Calibri" panose="020F0502020204030204" pitchFamily="34" charset="0"/>
                <a:cs typeface="Arial" panose="020B0604020202020204" pitchFamily="34" charset="0"/>
              </a:rPr>
              <a:t>Pados, B.F., Park, J., &amp; Dodrill, P. (2019). Know the flow: Milk flow rates from bottle nipples used in the hospital and after 	discharge. </a:t>
            </a:r>
            <a:r>
              <a:rPr lang="en-US" sz="2000" i="1" dirty="0">
                <a:effectLst/>
                <a:ea typeface="Calibri" panose="020F0502020204030204" pitchFamily="34" charset="0"/>
                <a:cs typeface="Arial" panose="020B0604020202020204" pitchFamily="34" charset="0"/>
              </a:rPr>
              <a:t>Advances in Neonatal Care</a:t>
            </a:r>
            <a:r>
              <a:rPr lang="en-US" sz="2000" dirty="0">
                <a:effectLst/>
                <a:ea typeface="Calibri" panose="020F0502020204030204" pitchFamily="34" charset="0"/>
                <a:cs typeface="Arial" panose="020B0604020202020204" pitchFamily="34" charset="0"/>
              </a:rPr>
              <a:t>, 19(1), 32–41. </a:t>
            </a:r>
            <a:r>
              <a:rPr lang="en-US" sz="2000" u="sng" dirty="0">
                <a:solidFill>
                  <a:schemeClr val="bg1">
                    <a:lumMod val="50000"/>
                  </a:schemeClr>
                </a:solidFill>
                <a:effectLst/>
                <a:ea typeface="Calibri" panose="020F050202020403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https://doi.org/10.1097/ANC.0000000000000538</a:t>
            </a:r>
            <a:r>
              <a:rPr lang="en-US" sz="2000" dirty="0">
                <a:solidFill>
                  <a:schemeClr val="bg1">
                    <a:lumMod val="50000"/>
                  </a:schemeClr>
                </a:solidFill>
                <a:effectLst/>
                <a:ea typeface="Calibri" panose="020F0502020204030204" pitchFamily="34" charset="0"/>
                <a:cs typeface="Arial" panose="020B0604020202020204" pitchFamily="34" charset="0"/>
              </a:rPr>
              <a:t> </a:t>
            </a:r>
          </a:p>
        </p:txBody>
      </p:sp>
      <p:sp>
        <p:nvSpPr>
          <p:cNvPr id="25" name="TextBox 24">
            <a:extLst>
              <a:ext uri="{FF2B5EF4-FFF2-40B4-BE49-F238E27FC236}">
                <a16:creationId xmlns:a16="http://schemas.microsoft.com/office/drawing/2014/main" id="{90A1770B-ED3C-2F18-4327-7DEE44375465}"/>
              </a:ext>
            </a:extLst>
          </p:cNvPr>
          <p:cNvSpPr txBox="1"/>
          <p:nvPr/>
        </p:nvSpPr>
        <p:spPr>
          <a:xfrm>
            <a:off x="29534295" y="17002996"/>
            <a:ext cx="13696375" cy="3416320"/>
          </a:xfrm>
          <a:prstGeom prst="rect">
            <a:avLst/>
          </a:prstGeom>
          <a:noFill/>
        </p:spPr>
        <p:txBody>
          <a:bodyPr wrap="square" rtlCol="0">
            <a:spAutoFit/>
          </a:bodyPr>
          <a:lstStyle/>
          <a:p>
            <a:r>
              <a:rPr lang="en-US" sz="3600" dirty="0"/>
              <a:t>After implementation of this project, the largest benefit was with carryover of nurses and other staff with feeding infants in the hospital. Future research using these techniques for staff and family education regarding feeding is essential. This project showed the potential to positively impact feeding collaboration and discharge practices in a hospital setting. </a:t>
            </a:r>
          </a:p>
        </p:txBody>
      </p:sp>
      <p:sp>
        <p:nvSpPr>
          <p:cNvPr id="12" name="TextBox 11">
            <a:extLst>
              <a:ext uri="{FF2B5EF4-FFF2-40B4-BE49-F238E27FC236}">
                <a16:creationId xmlns:a16="http://schemas.microsoft.com/office/drawing/2014/main" id="{66060276-2035-B871-03A0-037AB193A055}"/>
              </a:ext>
            </a:extLst>
          </p:cNvPr>
          <p:cNvSpPr txBox="1"/>
          <p:nvPr/>
        </p:nvSpPr>
        <p:spPr>
          <a:xfrm>
            <a:off x="14974801" y="28395505"/>
            <a:ext cx="8803299" cy="646331"/>
          </a:xfrm>
          <a:prstGeom prst="rect">
            <a:avLst/>
          </a:prstGeom>
          <a:noFill/>
        </p:spPr>
        <p:txBody>
          <a:bodyPr wrap="square" rtlCol="0">
            <a:spAutoFit/>
          </a:bodyPr>
          <a:lstStyle/>
          <a:p>
            <a:pPr algn="ctr"/>
            <a:r>
              <a:rPr lang="en-US" sz="3600" b="1" dirty="0">
                <a:solidFill>
                  <a:srgbClr val="1F7555"/>
                </a:solidFill>
              </a:rPr>
              <a:t>Family Discharge Education Handout</a:t>
            </a:r>
          </a:p>
        </p:txBody>
      </p:sp>
      <p:sp>
        <p:nvSpPr>
          <p:cNvPr id="26" name="TextBox 25">
            <a:extLst>
              <a:ext uri="{FF2B5EF4-FFF2-40B4-BE49-F238E27FC236}">
                <a16:creationId xmlns:a16="http://schemas.microsoft.com/office/drawing/2014/main" id="{D2537129-7037-DC18-EAD7-DB366EA3821C}"/>
              </a:ext>
            </a:extLst>
          </p:cNvPr>
          <p:cNvSpPr txBox="1"/>
          <p:nvPr/>
        </p:nvSpPr>
        <p:spPr>
          <a:xfrm>
            <a:off x="24833577" y="28386724"/>
            <a:ext cx="4064952" cy="663891"/>
          </a:xfrm>
          <a:prstGeom prst="rect">
            <a:avLst/>
          </a:prstGeom>
          <a:noFill/>
        </p:spPr>
        <p:txBody>
          <a:bodyPr wrap="square" rtlCol="0">
            <a:spAutoFit/>
          </a:bodyPr>
          <a:lstStyle/>
          <a:p>
            <a:pPr algn="ctr"/>
            <a:r>
              <a:rPr lang="en-US" sz="3600" b="1" dirty="0">
                <a:solidFill>
                  <a:srgbClr val="1F7555"/>
                </a:solidFill>
              </a:rPr>
              <a:t>Room Copy</a:t>
            </a:r>
          </a:p>
        </p:txBody>
      </p:sp>
      <p:sp>
        <p:nvSpPr>
          <p:cNvPr id="14" name="Rectangle 13">
            <a:extLst>
              <a:ext uri="{FF2B5EF4-FFF2-40B4-BE49-F238E27FC236}">
                <a16:creationId xmlns:a16="http://schemas.microsoft.com/office/drawing/2014/main" id="{38C07A45-B697-9E1B-BF29-3F2F6A4EB793}"/>
              </a:ext>
            </a:extLst>
          </p:cNvPr>
          <p:cNvSpPr/>
          <p:nvPr/>
        </p:nvSpPr>
        <p:spPr>
          <a:xfrm>
            <a:off x="29625131" y="20571885"/>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28" name="Rectangle 27">
            <a:extLst>
              <a:ext uri="{FF2B5EF4-FFF2-40B4-BE49-F238E27FC236}">
                <a16:creationId xmlns:a16="http://schemas.microsoft.com/office/drawing/2014/main" id="{E8308D5F-26FD-E693-E425-91B26FB02A40}"/>
              </a:ext>
            </a:extLst>
          </p:cNvPr>
          <p:cNvSpPr/>
          <p:nvPr/>
        </p:nvSpPr>
        <p:spPr>
          <a:xfrm>
            <a:off x="415300" y="5857687"/>
            <a:ext cx="13885863" cy="1701085"/>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5477</TotalTime>
  <Words>922</Words>
  <Application>Microsoft Macintosh PowerPoint</Application>
  <PresentationFormat>Custom</PresentationFormat>
  <Paragraphs>39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Watermark</vt:lpstr>
      <vt:lpstr>The Effect of a Detailed Infant Feeding Plan at Children's of Alabama Allie Lisby, OTD Student; Dr. Sarah C. Tucker, PhD, OTR/L Department of Occupational Therapy  |  University of Alabama at Birmingham Christy Moran, OTD, OTR/L, CNT, NLP |  Children's of Alabama</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Lisby, Allie Marie</cp:lastModifiedBy>
  <cp:revision>303</cp:revision>
  <cp:lastPrinted>2023-11-20T14:02:01Z</cp:lastPrinted>
  <dcterms:created xsi:type="dcterms:W3CDTF">2012-03-16T13:05:22Z</dcterms:created>
  <dcterms:modified xsi:type="dcterms:W3CDTF">2023-11-20T14:05:18Z</dcterms:modified>
</cp:coreProperties>
</file>