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1pPr>
    <a:lvl2pPr marL="2036763" indent="-157956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2pPr>
    <a:lvl3pPr marL="4075113" indent="-3160713"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3pPr>
    <a:lvl4pPr marL="6111875" indent="-474027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4pPr>
    <a:lvl5pPr marL="8150225" indent="-6321425" algn="l" defTabSz="2036763" rtl="0" eaLnBrk="0" fontAlgn="base" hangingPunct="0">
      <a:spcBef>
        <a:spcPct val="0"/>
      </a:spcBef>
      <a:spcAft>
        <a:spcPct val="0"/>
      </a:spcAft>
      <a:defRPr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75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83"/>
    <p:restoredTop sz="93640"/>
  </p:normalViewPr>
  <p:slideViewPr>
    <p:cSldViewPr snapToObjects="1" showGuides="1">
      <p:cViewPr>
        <p:scale>
          <a:sx n="25" d="100"/>
          <a:sy n="25" d="100"/>
        </p:scale>
        <p:origin x="128" y="-1056"/>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B6005BE-4393-06F6-ECB2-C1785127AD7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219" name="Rectangle 3">
            <a:extLst>
              <a:ext uri="{FF2B5EF4-FFF2-40B4-BE49-F238E27FC236}">
                <a16:creationId xmlns:a16="http://schemas.microsoft.com/office/drawing/2014/main" id="{C5630F09-28E7-1F4D-68C0-7153A53B005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fld id="{A15221B6-8117-42FC-BA6C-6638EFC97196}" type="datetimeFigureOut">
              <a:rPr lang="en-US"/>
              <a:pPr>
                <a:defRPr/>
              </a:pPr>
              <a:t>11/17/23</a:t>
            </a:fld>
            <a:endParaRPr lang="en-US" dirty="0"/>
          </a:p>
        </p:txBody>
      </p:sp>
      <p:sp>
        <p:nvSpPr>
          <p:cNvPr id="3076" name="Rectangle 4">
            <a:extLst>
              <a:ext uri="{FF2B5EF4-FFF2-40B4-BE49-F238E27FC236}">
                <a16:creationId xmlns:a16="http://schemas.microsoft.com/office/drawing/2014/main" id="{AB98AB6F-5908-E9B2-3699-7FAAA396B784}"/>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A6668B9-B0A3-B8B3-B6F7-3EEDD825D68A}"/>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CA8430D8-40EF-9A33-CF7E-CFE427BE9445}"/>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223" name="Rectangle 7">
            <a:extLst>
              <a:ext uri="{FF2B5EF4-FFF2-40B4-BE49-F238E27FC236}">
                <a16:creationId xmlns:a16="http://schemas.microsoft.com/office/drawing/2014/main" id="{DB7C8740-3FC4-290D-996C-7D05A160B613}"/>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897904A3-19D0-4514-A8B3-273DECDDCEE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544B7CF-34E1-F2D7-39E7-A3531EFD5732}"/>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769C575F-5C02-2661-F12A-03D0F38069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15200" y="5852160"/>
            <a:ext cx="25237440" cy="6217920"/>
          </a:xfrm>
        </p:spPr>
        <p:txBody>
          <a:bodyPr>
            <a:normAutofit/>
          </a:bodyPr>
          <a:lstStyle>
            <a:lvl1pPr algn="l">
              <a:defRPr sz="14300" b="1">
                <a:solidFill>
                  <a:schemeClr val="accent3">
                    <a:lumMod val="40000"/>
                    <a:lumOff val="60000"/>
                  </a:schemeClr>
                </a:solidFill>
                <a:latin typeface="+mj-lt"/>
              </a:defRPr>
            </a:lvl1pPr>
          </a:lstStyle>
          <a:p>
            <a:r>
              <a:rPr lang="en-US" dirty="0"/>
              <a:t>Click to edit Master title style</a:t>
            </a:r>
          </a:p>
        </p:txBody>
      </p:sp>
      <p:sp>
        <p:nvSpPr>
          <p:cNvPr id="5" name="Subtitle 2"/>
          <p:cNvSpPr>
            <a:spLocks noGrp="1"/>
          </p:cNvSpPr>
          <p:nvPr>
            <p:ph type="subTitle" idx="1"/>
          </p:nvPr>
        </p:nvSpPr>
        <p:spPr>
          <a:xfrm>
            <a:off x="7315200" y="18653760"/>
            <a:ext cx="25237440" cy="8412480"/>
          </a:xfrm>
        </p:spPr>
        <p:txBody>
          <a:bodyPr/>
          <a:lstStyle>
            <a:lvl1pPr marL="0" indent="0" algn="l">
              <a:buNone/>
              <a:defRPr>
                <a:solidFill>
                  <a:schemeClr val="tx1">
                    <a:tint val="75000"/>
                  </a:schemeClr>
                </a:solidFill>
              </a:defRPr>
            </a:lvl1pPr>
            <a:lvl2pPr marL="2037786" indent="0" algn="ctr">
              <a:buNone/>
              <a:defRPr>
                <a:solidFill>
                  <a:schemeClr val="tx1">
                    <a:tint val="75000"/>
                  </a:schemeClr>
                </a:solidFill>
              </a:defRPr>
            </a:lvl2pPr>
            <a:lvl3pPr marL="4075572" indent="0" algn="ctr">
              <a:buNone/>
              <a:defRPr>
                <a:solidFill>
                  <a:schemeClr val="tx1">
                    <a:tint val="75000"/>
                  </a:schemeClr>
                </a:solidFill>
              </a:defRPr>
            </a:lvl3pPr>
            <a:lvl4pPr marL="6113358" indent="0" algn="ctr">
              <a:buNone/>
              <a:defRPr>
                <a:solidFill>
                  <a:schemeClr val="tx1">
                    <a:tint val="75000"/>
                  </a:schemeClr>
                </a:solidFill>
              </a:defRPr>
            </a:lvl4pPr>
            <a:lvl5pPr marL="8151144" indent="0" algn="ctr">
              <a:buNone/>
              <a:defRPr>
                <a:solidFill>
                  <a:schemeClr val="tx1">
                    <a:tint val="75000"/>
                  </a:schemeClr>
                </a:solidFill>
              </a:defRPr>
            </a:lvl5pPr>
            <a:lvl6pPr marL="10188931" indent="0" algn="ctr">
              <a:buNone/>
              <a:defRPr>
                <a:solidFill>
                  <a:schemeClr val="tx1">
                    <a:tint val="75000"/>
                  </a:schemeClr>
                </a:solidFill>
              </a:defRPr>
            </a:lvl6pPr>
            <a:lvl7pPr marL="12226717" indent="0" algn="ctr">
              <a:buNone/>
              <a:defRPr>
                <a:solidFill>
                  <a:schemeClr val="tx1">
                    <a:tint val="75000"/>
                  </a:schemeClr>
                </a:solidFill>
              </a:defRPr>
            </a:lvl7pPr>
            <a:lvl8pPr marL="14264503" indent="0" algn="ctr">
              <a:buNone/>
              <a:defRPr>
                <a:solidFill>
                  <a:schemeClr val="tx1">
                    <a:tint val="75000"/>
                  </a:schemeClr>
                </a:solidFill>
              </a:defRPr>
            </a:lvl8pPr>
            <a:lvl9pPr marL="16302289"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594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12500"/>
            </a:lvl1pPr>
            <a:lvl2pPr>
              <a:defRPr sz="10700"/>
            </a:lvl2pPr>
            <a:lvl3pPr>
              <a:defRPr sz="8900"/>
            </a:lvl3pPr>
            <a:lvl4pPr>
              <a:defRPr sz="8000"/>
            </a:lvl4pPr>
            <a:lvl5pPr>
              <a:defRPr sz="8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08117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945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22311360" y="7680963"/>
            <a:ext cx="19385280" cy="21724622"/>
          </a:xfrm>
        </p:spPr>
        <p:txBody>
          <a:bodyPr/>
          <a:lstStyle>
            <a:lvl1pPr>
              <a:defRPr sz="10700"/>
            </a:lvl1pPr>
            <a:lvl2pPr>
              <a:defRPr sz="8900"/>
            </a:lvl2pPr>
            <a:lvl3pPr>
              <a:defRPr sz="8000"/>
            </a:lvl3pPr>
            <a:lvl4pPr>
              <a:defRPr sz="7100"/>
            </a:lvl4pPr>
            <a:lvl5pPr>
              <a:defRPr sz="7100"/>
            </a:lvl5pPr>
            <a:lvl6pPr>
              <a:defRPr sz="8000"/>
            </a:lvl6pPr>
            <a:lvl7pPr>
              <a:defRPr sz="8000"/>
            </a:lvl7pPr>
            <a:lvl8pPr>
              <a:defRPr sz="8000"/>
            </a:lvl8pPr>
            <a:lvl9pPr>
              <a:defRPr sz="8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8966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94561" y="7368542"/>
            <a:ext cx="19392902"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dirty="0"/>
              <a:t>Click to edit Master text styles</a:t>
            </a:r>
          </a:p>
        </p:txBody>
      </p:sp>
      <p:sp>
        <p:nvSpPr>
          <p:cNvPr id="4" name="Content Placeholder 3"/>
          <p:cNvSpPr>
            <a:spLocks noGrp="1"/>
          </p:cNvSpPr>
          <p:nvPr>
            <p:ph sz="half" idx="2"/>
          </p:nvPr>
        </p:nvSpPr>
        <p:spPr>
          <a:xfrm>
            <a:off x="2194561" y="10439400"/>
            <a:ext cx="19392902"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2"/>
            <a:ext cx="19400520" cy="3070858"/>
          </a:xfrm>
        </p:spPr>
        <p:txBody>
          <a:bodyPr anchor="b"/>
          <a:lstStyle>
            <a:lvl1pPr marL="0" indent="0">
              <a:buNone/>
              <a:defRPr sz="8900" b="1"/>
            </a:lvl1pPr>
            <a:lvl2pPr marL="2037786" indent="0">
              <a:buNone/>
              <a:defRPr sz="8900" b="1"/>
            </a:lvl2pPr>
            <a:lvl3pPr marL="4075572" indent="0">
              <a:buNone/>
              <a:defRPr sz="8000" b="1"/>
            </a:lvl3pPr>
            <a:lvl4pPr marL="6113358" indent="0">
              <a:buNone/>
              <a:defRPr sz="7100" b="1"/>
            </a:lvl4pPr>
            <a:lvl5pPr marL="8151144" indent="0">
              <a:buNone/>
              <a:defRPr sz="7100" b="1"/>
            </a:lvl5pPr>
            <a:lvl6pPr marL="10188931" indent="0">
              <a:buNone/>
              <a:defRPr sz="7100" b="1"/>
            </a:lvl6pPr>
            <a:lvl7pPr marL="12226717" indent="0">
              <a:buNone/>
              <a:defRPr sz="7100" b="1"/>
            </a:lvl7pPr>
            <a:lvl8pPr marL="14264503" indent="0">
              <a:buNone/>
              <a:defRPr sz="7100" b="1"/>
            </a:lvl8pPr>
            <a:lvl9pPr marL="16302289" indent="0">
              <a:buNone/>
              <a:defRPr sz="7100" b="1"/>
            </a:lvl9pPr>
          </a:lstStyle>
          <a:p>
            <a:pPr lvl="0"/>
            <a:r>
              <a:rPr lang="en-US"/>
              <a:t>Click to edit Master text styles</a:t>
            </a:r>
          </a:p>
        </p:txBody>
      </p:sp>
      <p:sp>
        <p:nvSpPr>
          <p:cNvPr id="6" name="Content Placeholder 5"/>
          <p:cNvSpPr>
            <a:spLocks noGrp="1"/>
          </p:cNvSpPr>
          <p:nvPr>
            <p:ph sz="quarter" idx="4"/>
          </p:nvPr>
        </p:nvSpPr>
        <p:spPr>
          <a:xfrm>
            <a:off x="22296123" y="10439400"/>
            <a:ext cx="19400520" cy="18966182"/>
          </a:xfrm>
        </p:spPr>
        <p:txBody>
          <a:bodyPr/>
          <a:lstStyle>
            <a:lvl1pPr>
              <a:defRPr sz="8900"/>
            </a:lvl1pPr>
            <a:lvl2pPr>
              <a:defRPr sz="8000"/>
            </a:lvl2pPr>
            <a:lvl3pPr>
              <a:defRPr sz="7100"/>
            </a:lvl3pPr>
            <a:lvl4pPr>
              <a:defRPr sz="6200"/>
            </a:lvl4pPr>
            <a:lvl5pPr>
              <a:defRPr sz="6200"/>
            </a:lvl5pPr>
            <a:lvl6pPr>
              <a:defRPr sz="7100"/>
            </a:lvl6pPr>
            <a:lvl7pPr>
              <a:defRPr sz="7100"/>
            </a:lvl7pPr>
            <a:lvl8pPr>
              <a:defRPr sz="7100"/>
            </a:lvl8pPr>
            <a:lvl9pPr>
              <a:defRPr sz="7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45558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4603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CCA619B-FFD1-4641-2B00-02D5F8C1462E}"/>
              </a:ext>
            </a:extLst>
          </p:cNvPr>
          <p:cNvGrpSpPr/>
          <p:nvPr userDrawn="1"/>
        </p:nvGrpSpPr>
        <p:grpSpPr>
          <a:xfrm>
            <a:off x="-76200" y="-3534"/>
            <a:ext cx="43997880" cy="33017820"/>
            <a:chOff x="-21093" y="-3534"/>
            <a:chExt cx="43997880" cy="33017820"/>
          </a:xfrm>
        </p:grpSpPr>
        <p:sp>
          <p:nvSpPr>
            <p:cNvPr id="3" name="Rectangle 2">
              <a:extLst>
                <a:ext uri="{FF2B5EF4-FFF2-40B4-BE49-F238E27FC236}">
                  <a16:creationId xmlns:a16="http://schemas.microsoft.com/office/drawing/2014/main" id="{DC93CBAF-1AB3-71B6-F1FB-D8A5AE6ECAA9}"/>
                </a:ext>
              </a:extLst>
            </p:cNvPr>
            <p:cNvSpPr/>
            <p:nvPr userDrawn="1"/>
          </p:nvSpPr>
          <p:spPr>
            <a:xfrm>
              <a:off x="-21093" y="30042486"/>
              <a:ext cx="43891200" cy="29718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253B313D-6048-C811-B35A-0B28BDDD53D6}"/>
                </a:ext>
              </a:extLst>
            </p:cNvPr>
            <p:cNvGrpSpPr/>
            <p:nvPr userDrawn="1"/>
          </p:nvGrpSpPr>
          <p:grpSpPr>
            <a:xfrm>
              <a:off x="-21093" y="-3534"/>
              <a:ext cx="43997880" cy="5486400"/>
              <a:chOff x="-21093" y="-3534"/>
              <a:chExt cx="43997880" cy="5486400"/>
            </a:xfrm>
          </p:grpSpPr>
          <p:sp>
            <p:nvSpPr>
              <p:cNvPr id="7" name="Rectangle 6">
                <a:extLst>
                  <a:ext uri="{FF2B5EF4-FFF2-40B4-BE49-F238E27FC236}">
                    <a16:creationId xmlns:a16="http://schemas.microsoft.com/office/drawing/2014/main" id="{AC6EACC0-CAF4-5942-0F40-E6A6B8933228}"/>
                  </a:ext>
                </a:extLst>
              </p:cNvPr>
              <p:cNvSpPr/>
              <p:nvPr userDrawn="1"/>
            </p:nvSpPr>
            <p:spPr>
              <a:xfrm>
                <a:off x="85587" y="-3534"/>
                <a:ext cx="43891200" cy="5486400"/>
              </a:xfrm>
              <a:prstGeom prst="rect">
                <a:avLst/>
              </a:prstGeom>
              <a:solidFill>
                <a:srgbClr val="1F75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6210DF7D-7CD9-71B5-A1FD-E877DBAEA0C0}"/>
                  </a:ext>
                </a:extLst>
              </p:cNvPr>
              <p:cNvSpPr/>
              <p:nvPr userDrawn="1"/>
            </p:nvSpPr>
            <p:spPr>
              <a:xfrm>
                <a:off x="-21093" y="-3534"/>
                <a:ext cx="5486400" cy="5486400"/>
              </a:xfrm>
              <a:prstGeom prst="rect">
                <a:avLst/>
              </a:prstGeom>
              <a:solidFill>
                <a:srgbClr val="17543E"/>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Picture 4" descr="A logo with a lighthouse and waves&#10;&#10;Description automatically generated">
              <a:extLst>
                <a:ext uri="{FF2B5EF4-FFF2-40B4-BE49-F238E27FC236}">
                  <a16:creationId xmlns:a16="http://schemas.microsoft.com/office/drawing/2014/main" id="{43767709-205E-5EBB-3D1E-E492EC51B809}"/>
                </a:ext>
              </a:extLst>
            </p:cNvPr>
            <p:cNvPicPr>
              <a:picLocks noChangeAspect="1"/>
            </p:cNvPicPr>
            <p:nvPr userDrawn="1"/>
          </p:nvPicPr>
          <p:blipFill>
            <a:blip r:embed="rId7"/>
            <a:stretch>
              <a:fillRect/>
            </a:stretch>
          </p:blipFill>
          <p:spPr>
            <a:xfrm>
              <a:off x="537935" y="619126"/>
              <a:ext cx="4333874" cy="4333874"/>
            </a:xfrm>
            <a:prstGeom prst="rect">
              <a:avLst/>
            </a:prstGeom>
          </p:spPr>
        </p:pic>
        <p:pic>
          <p:nvPicPr>
            <p:cNvPr id="6" name="Picture 5" descr="A black background with white text&#10;&#10;Description automatically generated">
              <a:extLst>
                <a:ext uri="{FF2B5EF4-FFF2-40B4-BE49-F238E27FC236}">
                  <a16:creationId xmlns:a16="http://schemas.microsoft.com/office/drawing/2014/main" id="{9FFCED7D-2D18-745B-3596-9C77276066D0}"/>
                </a:ext>
              </a:extLst>
            </p:cNvPr>
            <p:cNvPicPr>
              <a:picLocks noChangeAspect="1"/>
            </p:cNvPicPr>
            <p:nvPr userDrawn="1"/>
          </p:nvPicPr>
          <p:blipFill>
            <a:blip r:embed="rId8"/>
            <a:stretch>
              <a:fillRect/>
            </a:stretch>
          </p:blipFill>
          <p:spPr>
            <a:xfrm>
              <a:off x="1997726" y="30861000"/>
              <a:ext cx="8289274" cy="1549397"/>
            </a:xfrm>
            <a:prstGeom prst="rect">
              <a:avLst/>
            </a:prstGeom>
          </p:spPr>
        </p:pic>
      </p:grpSp>
      <p:sp>
        <p:nvSpPr>
          <p:cNvPr id="1027" name="Title Placeholder 1">
            <a:extLst>
              <a:ext uri="{FF2B5EF4-FFF2-40B4-BE49-F238E27FC236}">
                <a16:creationId xmlns:a16="http://schemas.microsoft.com/office/drawing/2014/main" id="{D5D06CB4-D949-38D7-4839-DF803DB5E206}"/>
              </a:ext>
            </a:extLst>
          </p:cNvPr>
          <p:cNvSpPr>
            <a:spLocks noGrp="1"/>
          </p:cNvSpPr>
          <p:nvPr>
            <p:ph type="title"/>
          </p:nvPr>
        </p:nvSpPr>
        <p:spPr bwMode="auto">
          <a:xfrm>
            <a:off x="6645275" y="669925"/>
            <a:ext cx="36148963"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7F6F8A75-9C1D-5D04-60FB-055173502029}"/>
              </a:ext>
            </a:extLst>
          </p:cNvPr>
          <p:cNvSpPr>
            <a:spLocks noGrp="1"/>
          </p:cNvSpPr>
          <p:nvPr>
            <p:ph type="body" idx="1"/>
          </p:nvPr>
        </p:nvSpPr>
        <p:spPr bwMode="auto">
          <a:xfrm>
            <a:off x="4754563" y="7680325"/>
            <a:ext cx="35113912" cy="2048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7557" tIns="203779" rIns="407557" bIns="20377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66" r:id="rId1"/>
    <p:sldLayoutId id="2147483662" r:id="rId2"/>
    <p:sldLayoutId id="2147483663" r:id="rId3"/>
    <p:sldLayoutId id="2147483664" r:id="rId4"/>
    <p:sldLayoutId id="2147483665" r:id="rId5"/>
  </p:sldLayoutIdLst>
  <p:txStyles>
    <p:titleStyle>
      <a:lvl1pPr algn="l" defTabSz="2036763" rtl="0" eaLnBrk="0" fontAlgn="base" hangingPunct="0">
        <a:spcBef>
          <a:spcPct val="0"/>
        </a:spcBef>
        <a:spcAft>
          <a:spcPct val="0"/>
        </a:spcAft>
        <a:defRPr sz="12500" b="1" kern="1200">
          <a:solidFill>
            <a:schemeClr val="bg1"/>
          </a:solidFill>
          <a:latin typeface="+mj-lt"/>
          <a:ea typeface="Cambria" pitchFamily="18" charset="0"/>
          <a:cs typeface="Cambria" pitchFamily="18" charset="0"/>
        </a:defRPr>
      </a:lvl1pPr>
      <a:lvl2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2pPr>
      <a:lvl3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3pPr>
      <a:lvl4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4pPr>
      <a:lvl5pPr algn="l" defTabSz="2036763" rtl="0" eaLnBrk="0" fontAlgn="base" hangingPunct="0">
        <a:spcBef>
          <a:spcPct val="0"/>
        </a:spcBef>
        <a:spcAft>
          <a:spcPct val="0"/>
        </a:spcAft>
        <a:defRPr sz="12500" b="1">
          <a:solidFill>
            <a:srgbClr val="D7E4BD"/>
          </a:solidFill>
          <a:latin typeface="Calibri" pitchFamily="-109" charset="0"/>
          <a:ea typeface="Cambria" panose="02040503050406030204" pitchFamily="18" charset="0"/>
          <a:cs typeface="Cambria" panose="02040503050406030204" pitchFamily="18" charset="0"/>
        </a:defRPr>
      </a:lvl5pPr>
      <a:lvl6pPr marL="2037786"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6pPr>
      <a:lvl7pPr marL="4075572"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7pPr>
      <a:lvl8pPr marL="6113358"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8pPr>
      <a:lvl9pPr marL="8151144" algn="ctr" defTabSz="2037786" rtl="0" fontAlgn="base">
        <a:spcBef>
          <a:spcPct val="0"/>
        </a:spcBef>
        <a:spcAft>
          <a:spcPct val="0"/>
        </a:spcAft>
        <a:defRPr sz="19600">
          <a:solidFill>
            <a:schemeClr val="tx1"/>
          </a:solidFill>
          <a:latin typeface="Calibri" pitchFamily="-109" charset="0"/>
          <a:ea typeface="ヒラギノ角ゴ Pro W3" pitchFamily="-109" charset="-128"/>
          <a:cs typeface="ヒラギノ角ゴ Pro W3" pitchFamily="-109" charset="-128"/>
        </a:defRPr>
      </a:lvl9pPr>
    </p:titleStyle>
    <p:bodyStyle>
      <a:lvl1pPr marL="1017588" indent="-1017588" algn="l" defTabSz="2036763" rtl="0" eaLnBrk="0" fontAlgn="base" hangingPunct="0">
        <a:spcBef>
          <a:spcPct val="20000"/>
        </a:spcBef>
        <a:spcAft>
          <a:spcPct val="0"/>
        </a:spcAft>
        <a:buFont typeface="Arial" panose="020B0604020202020204" pitchFamily="34" charset="0"/>
        <a:buChar char="•"/>
        <a:defRPr sz="12500" kern="1200">
          <a:solidFill>
            <a:schemeClr val="tx1"/>
          </a:solidFill>
          <a:latin typeface="+mj-lt"/>
          <a:ea typeface="Cambria" pitchFamily="18" charset="0"/>
          <a:cs typeface="Cambria" pitchFamily="18" charset="0"/>
        </a:defRPr>
      </a:lvl1pPr>
      <a:lvl2pPr marL="20367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Cambria" pitchFamily="18" charset="0"/>
          <a:cs typeface="Cambria" panose="02040503050406030204" pitchFamily="18" charset="0"/>
        </a:defRPr>
      </a:lvl2pPr>
      <a:lvl3pPr marL="3055938"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charset="-128"/>
        </a:defRPr>
      </a:lvl3pPr>
      <a:lvl4pPr marL="4357688" indent="-1301750"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4pPr>
      <a:lvl5pPr marL="5376863" indent="-1017588" algn="l" defTabSz="2036763" rtl="0" eaLnBrk="0" fontAlgn="base" hangingPunct="0">
        <a:spcBef>
          <a:spcPct val="20000"/>
        </a:spcBef>
        <a:spcAft>
          <a:spcPct val="0"/>
        </a:spcAft>
        <a:buFont typeface="Arial" panose="020B0604020202020204" pitchFamily="34" charset="0"/>
        <a:buChar char="•"/>
        <a:defRPr sz="10700" kern="1200">
          <a:solidFill>
            <a:schemeClr val="tx1"/>
          </a:solidFill>
          <a:latin typeface="+mj-lt"/>
          <a:ea typeface="Geneva" charset="-128"/>
          <a:cs typeface="Geneva"/>
        </a:defRPr>
      </a:lvl5pPr>
      <a:lvl6pPr marL="11207824" indent="-1018893" algn="l" defTabSz="2037786" rtl="0" eaLnBrk="1" latinLnBrk="0" hangingPunct="1">
        <a:spcBef>
          <a:spcPct val="20000"/>
        </a:spcBef>
        <a:buFont typeface="Arial"/>
        <a:buChar char="•"/>
        <a:defRPr sz="8900" kern="1200">
          <a:solidFill>
            <a:schemeClr val="tx1"/>
          </a:solidFill>
          <a:latin typeface="+mn-lt"/>
          <a:ea typeface="+mn-ea"/>
          <a:cs typeface="+mn-cs"/>
        </a:defRPr>
      </a:lvl6pPr>
      <a:lvl7pPr marL="13245610" indent="-1018893" algn="l" defTabSz="2037786" rtl="0" eaLnBrk="1" latinLnBrk="0" hangingPunct="1">
        <a:spcBef>
          <a:spcPct val="20000"/>
        </a:spcBef>
        <a:buFont typeface="Arial"/>
        <a:buChar char="•"/>
        <a:defRPr sz="8900" kern="1200">
          <a:solidFill>
            <a:schemeClr val="tx1"/>
          </a:solidFill>
          <a:latin typeface="+mn-lt"/>
          <a:ea typeface="+mn-ea"/>
          <a:cs typeface="+mn-cs"/>
        </a:defRPr>
      </a:lvl7pPr>
      <a:lvl8pPr marL="15283396" indent="-1018893" algn="l" defTabSz="2037786" rtl="0" eaLnBrk="1" latinLnBrk="0" hangingPunct="1">
        <a:spcBef>
          <a:spcPct val="20000"/>
        </a:spcBef>
        <a:buFont typeface="Arial"/>
        <a:buChar char="•"/>
        <a:defRPr sz="8900" kern="1200">
          <a:solidFill>
            <a:schemeClr val="tx1"/>
          </a:solidFill>
          <a:latin typeface="+mn-lt"/>
          <a:ea typeface="+mn-ea"/>
          <a:cs typeface="+mn-cs"/>
        </a:defRPr>
      </a:lvl8pPr>
      <a:lvl9pPr marL="17321182" indent="-1018893" algn="l" defTabSz="2037786" rtl="0" eaLnBrk="1" latinLnBrk="0" hangingPunct="1">
        <a:spcBef>
          <a:spcPct val="20000"/>
        </a:spcBef>
        <a:buFont typeface="Arial"/>
        <a:buChar char="•"/>
        <a:defRPr sz="8900" kern="1200">
          <a:solidFill>
            <a:schemeClr val="tx1"/>
          </a:solidFill>
          <a:latin typeface="+mn-lt"/>
          <a:ea typeface="+mn-ea"/>
          <a:cs typeface="+mn-cs"/>
        </a:defRPr>
      </a:lvl9pPr>
    </p:bodyStyle>
    <p:otherStyle>
      <a:defPPr>
        <a:defRPr lang="en-US"/>
      </a:defPPr>
      <a:lvl1pPr marL="0" algn="l" defTabSz="2037786" rtl="0" eaLnBrk="1" latinLnBrk="0" hangingPunct="1">
        <a:defRPr sz="8000" kern="1200">
          <a:solidFill>
            <a:schemeClr val="tx1"/>
          </a:solidFill>
          <a:latin typeface="+mn-lt"/>
          <a:ea typeface="+mn-ea"/>
          <a:cs typeface="+mn-cs"/>
        </a:defRPr>
      </a:lvl1pPr>
      <a:lvl2pPr marL="2037786" algn="l" defTabSz="2037786" rtl="0" eaLnBrk="1" latinLnBrk="0" hangingPunct="1">
        <a:defRPr sz="8000" kern="1200">
          <a:solidFill>
            <a:schemeClr val="tx1"/>
          </a:solidFill>
          <a:latin typeface="+mn-lt"/>
          <a:ea typeface="+mn-ea"/>
          <a:cs typeface="+mn-cs"/>
        </a:defRPr>
      </a:lvl2pPr>
      <a:lvl3pPr marL="4075572" algn="l" defTabSz="2037786" rtl="0" eaLnBrk="1" latinLnBrk="0" hangingPunct="1">
        <a:defRPr sz="8000" kern="1200">
          <a:solidFill>
            <a:schemeClr val="tx1"/>
          </a:solidFill>
          <a:latin typeface="+mn-lt"/>
          <a:ea typeface="+mn-ea"/>
          <a:cs typeface="+mn-cs"/>
        </a:defRPr>
      </a:lvl3pPr>
      <a:lvl4pPr marL="6113358" algn="l" defTabSz="2037786" rtl="0" eaLnBrk="1" latinLnBrk="0" hangingPunct="1">
        <a:defRPr sz="8000" kern="1200">
          <a:solidFill>
            <a:schemeClr val="tx1"/>
          </a:solidFill>
          <a:latin typeface="+mn-lt"/>
          <a:ea typeface="+mn-ea"/>
          <a:cs typeface="+mn-cs"/>
        </a:defRPr>
      </a:lvl4pPr>
      <a:lvl5pPr marL="8151144" algn="l" defTabSz="2037786" rtl="0" eaLnBrk="1" latinLnBrk="0" hangingPunct="1">
        <a:defRPr sz="8000" kern="1200">
          <a:solidFill>
            <a:schemeClr val="tx1"/>
          </a:solidFill>
          <a:latin typeface="+mn-lt"/>
          <a:ea typeface="+mn-ea"/>
          <a:cs typeface="+mn-cs"/>
        </a:defRPr>
      </a:lvl5pPr>
      <a:lvl6pPr marL="10188931" algn="l" defTabSz="2037786" rtl="0" eaLnBrk="1" latinLnBrk="0" hangingPunct="1">
        <a:defRPr sz="8000" kern="1200">
          <a:solidFill>
            <a:schemeClr val="tx1"/>
          </a:solidFill>
          <a:latin typeface="+mn-lt"/>
          <a:ea typeface="+mn-ea"/>
          <a:cs typeface="+mn-cs"/>
        </a:defRPr>
      </a:lvl6pPr>
      <a:lvl7pPr marL="12226717" algn="l" defTabSz="2037786" rtl="0" eaLnBrk="1" latinLnBrk="0" hangingPunct="1">
        <a:defRPr sz="8000" kern="1200">
          <a:solidFill>
            <a:schemeClr val="tx1"/>
          </a:solidFill>
          <a:latin typeface="+mn-lt"/>
          <a:ea typeface="+mn-ea"/>
          <a:cs typeface="+mn-cs"/>
        </a:defRPr>
      </a:lvl7pPr>
      <a:lvl8pPr marL="14264503" algn="l" defTabSz="2037786" rtl="0" eaLnBrk="1" latinLnBrk="0" hangingPunct="1">
        <a:defRPr sz="8000" kern="1200">
          <a:solidFill>
            <a:schemeClr val="tx1"/>
          </a:solidFill>
          <a:latin typeface="+mn-lt"/>
          <a:ea typeface="+mn-ea"/>
          <a:cs typeface="+mn-cs"/>
        </a:defRPr>
      </a:lvl8pPr>
      <a:lvl9pPr marL="16302289" algn="l" defTabSz="203778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3390/children8121158" TargetMode="External"/><Relationship Id="rId3" Type="http://schemas.openxmlformats.org/officeDocument/2006/relationships/image" Target="../media/image3.png"/><Relationship Id="rId7" Type="http://schemas.openxmlformats.org/officeDocument/2006/relationships/hyperlink" Target="https://doi.org/10.1016/j.pec.2021.04.01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097/NMC.0000000000000590" TargetMode="External"/><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doi.org/10.1097/ANC.000000000000053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Title 3">
            <a:extLst>
              <a:ext uri="{FF2B5EF4-FFF2-40B4-BE49-F238E27FC236}">
                <a16:creationId xmlns:a16="http://schemas.microsoft.com/office/drawing/2014/main" id="{437968F4-1802-63F0-F6EC-CB04BF1A8CFA}"/>
              </a:ext>
            </a:extLst>
          </p:cNvPr>
          <p:cNvSpPr>
            <a:spLocks noGrp="1"/>
          </p:cNvSpPr>
          <p:nvPr>
            <p:ph type="title"/>
          </p:nvPr>
        </p:nvSpPr>
        <p:spPr>
          <a:xfrm>
            <a:off x="5943600" y="228600"/>
            <a:ext cx="37355463" cy="5181600"/>
          </a:xfrm>
        </p:spPr>
        <p:txBody>
          <a:bodyPr/>
          <a:lstStyle/>
          <a:p>
            <a:pPr algn="ctr"/>
            <a:r>
              <a:rPr lang="en-US" altLang="en-US" sz="8800" dirty="0">
                <a:latin typeface="Arial"/>
                <a:ea typeface="Cambria"/>
                <a:cs typeface="Arial"/>
              </a:rPr>
              <a:t>The Effect of a Detailed Infant Feeding Plan at Children's of Alabama</a:t>
            </a:r>
            <a:br>
              <a:rPr lang="en-US" altLang="en-US" sz="11500" dirty="0">
                <a:latin typeface="Arial"/>
                <a:ea typeface="Cambria"/>
                <a:cs typeface="Arial"/>
              </a:rPr>
            </a:br>
            <a:r>
              <a:rPr lang="en-US" altLang="en-US" sz="6600" dirty="0">
                <a:latin typeface="Arial"/>
                <a:ea typeface="Cambria"/>
                <a:cs typeface="Arial"/>
              </a:rPr>
              <a:t>Allie Lisby, OTD Student; Dr. Sarah C. Tucker, PhD, OTR/L</a:t>
            </a:r>
            <a:br>
              <a:rPr lang="en-US" altLang="en-US" sz="6600" dirty="0">
                <a:latin typeface="Arial" panose="020B0604020202020204" pitchFamily="34" charset="0"/>
                <a:cs typeface="Arial" panose="020B0604020202020204" pitchFamily="34" charset="0"/>
              </a:rPr>
            </a:br>
            <a:r>
              <a:rPr lang="en-US" altLang="en-US" sz="6600" dirty="0">
                <a:latin typeface="Arial"/>
                <a:ea typeface="Cambria"/>
                <a:cs typeface="Arial"/>
              </a:rPr>
              <a:t>Department of Occupational Therapy</a:t>
            </a:r>
            <a:r>
              <a:rPr lang="en-US" altLang="en-US" sz="6000" dirty="0">
                <a:latin typeface="Arial"/>
                <a:ea typeface="Cambria"/>
                <a:cs typeface="Arial"/>
              </a:rPr>
              <a:t>  |  </a:t>
            </a:r>
            <a:r>
              <a:rPr lang="en-US" altLang="en-US" sz="6600" dirty="0">
                <a:latin typeface="Arial"/>
                <a:ea typeface="Cambria"/>
                <a:cs typeface="Arial"/>
              </a:rPr>
              <a:t>University of Alabama at Birmingham</a:t>
            </a:r>
            <a:br>
              <a:rPr lang="en-US" altLang="en-US" sz="6000" dirty="0">
                <a:latin typeface="Arial" panose="020B0604020202020204" pitchFamily="34" charset="0"/>
                <a:cs typeface="Arial" panose="020B0604020202020204" pitchFamily="34" charset="0"/>
              </a:rPr>
            </a:br>
            <a:r>
              <a:rPr lang="en-US" altLang="en-US" sz="6600" dirty="0">
                <a:latin typeface="Arial"/>
                <a:ea typeface="Cambria"/>
                <a:cs typeface="Arial"/>
              </a:rPr>
              <a:t>Christy Moran, OTD, OTR/L, CNT, NLP |  Children's of Alabama</a:t>
            </a:r>
            <a:endParaRPr lang="en-US" altLang="en-US" sz="6600" baseline="30000" dirty="0">
              <a:latin typeface="Arial"/>
              <a:ea typeface="Cambria"/>
              <a:cs typeface="Arial"/>
            </a:endParaRPr>
          </a:p>
        </p:txBody>
      </p:sp>
      <p:sp>
        <p:nvSpPr>
          <p:cNvPr id="15" name="Rectangle 14">
            <a:extLst>
              <a:ext uri="{FF2B5EF4-FFF2-40B4-BE49-F238E27FC236}">
                <a16:creationId xmlns:a16="http://schemas.microsoft.com/office/drawing/2014/main" id="{3F7F539E-397D-C4C5-2EC9-2391ED48F917}"/>
              </a:ext>
            </a:extLst>
          </p:cNvPr>
          <p:cNvSpPr/>
          <p:nvPr/>
        </p:nvSpPr>
        <p:spPr>
          <a:xfrm>
            <a:off x="581024" y="1510834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lIns="91440" tIns="45720" rIns="91440" bIns="45720" anchor="ctr"/>
          <a:lstStyle/>
          <a:p>
            <a:pPr algn="ctr" eaLnBrk="1" hangingPunct="1">
              <a:defRPr/>
            </a:pPr>
            <a:r>
              <a:rPr lang="en-US" sz="7000" b="1" dirty="0">
                <a:solidFill>
                  <a:srgbClr val="1F7555"/>
                </a:solidFill>
                <a:latin typeface="Arial"/>
                <a:ea typeface="ヒラギノ角ゴ Pro W3"/>
                <a:cs typeface="Arial"/>
              </a:rPr>
              <a:t>Purpose</a:t>
            </a:r>
            <a:endParaRPr lang="en-US" sz="7000" b="1" dirty="0">
              <a:solidFill>
                <a:srgbClr val="1F7555"/>
              </a:solidFill>
              <a:latin typeface="Arial" panose="020B0604020202020204" pitchFamily="34" charset="0"/>
              <a:ea typeface="ヒラギノ角ゴ Pro W3"/>
              <a:cs typeface="Arial" panose="020B0604020202020204" pitchFamily="34" charset="0"/>
            </a:endParaRPr>
          </a:p>
        </p:txBody>
      </p:sp>
      <p:sp>
        <p:nvSpPr>
          <p:cNvPr id="20" name="Rectangle 19">
            <a:extLst>
              <a:ext uri="{FF2B5EF4-FFF2-40B4-BE49-F238E27FC236}">
                <a16:creationId xmlns:a16="http://schemas.microsoft.com/office/drawing/2014/main" id="{7FD6ABF4-D62C-8E92-E1BD-3778A7F41BE4}"/>
              </a:ext>
            </a:extLst>
          </p:cNvPr>
          <p:cNvSpPr/>
          <p:nvPr/>
        </p:nvSpPr>
        <p:spPr>
          <a:xfrm>
            <a:off x="29565600" y="26975427"/>
            <a:ext cx="13885863" cy="1179513"/>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5400" b="1" dirty="0">
                <a:solidFill>
                  <a:srgbClr val="1F7555"/>
                </a:solidFill>
                <a:latin typeface="Arial" panose="020B0604020202020204" pitchFamily="34" charset="0"/>
                <a:ea typeface="ヒラギノ角ゴ Pro W3"/>
                <a:cs typeface="Arial" panose="020B0604020202020204" pitchFamily="34" charset="0"/>
              </a:rPr>
              <a:t>Acknowledgement &amp; Contact information</a:t>
            </a:r>
          </a:p>
        </p:txBody>
      </p:sp>
      <p:sp>
        <p:nvSpPr>
          <p:cNvPr id="30" name="Rectangle 29">
            <a:extLst>
              <a:ext uri="{FF2B5EF4-FFF2-40B4-BE49-F238E27FC236}">
                <a16:creationId xmlns:a16="http://schemas.microsoft.com/office/drawing/2014/main" id="{0B4CAC9D-E7D9-12BB-EF97-862392D98CEA}"/>
              </a:ext>
            </a:extLst>
          </p:cNvPr>
          <p:cNvSpPr/>
          <p:nvPr/>
        </p:nvSpPr>
        <p:spPr>
          <a:xfrm>
            <a:off x="29534295" y="15110133"/>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Conclusion</a:t>
            </a:r>
          </a:p>
        </p:txBody>
      </p:sp>
      <p:sp>
        <p:nvSpPr>
          <p:cNvPr id="4106" name="TextBox 30">
            <a:extLst>
              <a:ext uri="{FF2B5EF4-FFF2-40B4-BE49-F238E27FC236}">
                <a16:creationId xmlns:a16="http://schemas.microsoft.com/office/drawing/2014/main" id="{9021958B-BCA1-7F3D-33DA-BA5F4315DCD9}"/>
              </a:ext>
            </a:extLst>
          </p:cNvPr>
          <p:cNvSpPr txBox="1">
            <a:spLocks noChangeArrowheads="1"/>
          </p:cNvSpPr>
          <p:nvPr/>
        </p:nvSpPr>
        <p:spPr bwMode="auto">
          <a:xfrm>
            <a:off x="29887863" y="9318625"/>
            <a:ext cx="134112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12500">
                <a:solidFill>
                  <a:schemeClr val="tx1"/>
                </a:solidFill>
                <a:latin typeface="Calibri" panose="020F0502020204030204" pitchFamily="34" charset="0"/>
                <a:ea typeface="Cambria" panose="02040503050406030204" pitchFamily="18" charset="0"/>
                <a:cs typeface="Cambria" panose="02040503050406030204" pitchFamily="18" charset="0"/>
              </a:defRPr>
            </a:lvl1pPr>
            <a:lvl2pPr marL="742950" indent="-285750">
              <a:spcBef>
                <a:spcPct val="20000"/>
              </a:spcBef>
              <a:buFont typeface="Arial" panose="020B0604020202020204" pitchFamily="34" charset="0"/>
              <a:buChar char="•"/>
              <a:defRPr sz="10700">
                <a:solidFill>
                  <a:schemeClr val="tx1"/>
                </a:solidFill>
                <a:latin typeface="Calibri" panose="020F0502020204030204" pitchFamily="34" charset="0"/>
                <a:ea typeface="Cambria" panose="02040503050406030204" pitchFamily="18" charset="0"/>
                <a:cs typeface="Cambria" panose="02040503050406030204" pitchFamily="18" charset="0"/>
              </a:defRPr>
            </a:lvl2pPr>
            <a:lvl3pPr marL="11430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3pPr>
            <a:lvl4pPr marL="16002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4pPr>
            <a:lvl5pPr marL="2057400" indent="-228600">
              <a:spcBef>
                <a:spcPct val="20000"/>
              </a:spcBef>
              <a:buFont typeface="Arial" panose="020B0604020202020204" pitchFamily="34" charset="0"/>
              <a:buChar char="•"/>
              <a:defRPr sz="10700">
                <a:solidFill>
                  <a:schemeClr val="tx1"/>
                </a:solidFill>
                <a:latin typeface="Calibri" panose="020F0502020204030204" pitchFamily="34" charset="0"/>
                <a:ea typeface="Geneva"/>
                <a:cs typeface="Geneva"/>
              </a:defRPr>
            </a:lvl5pPr>
            <a:lvl6pPr marL="25146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6pPr>
            <a:lvl7pPr marL="29718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7pPr>
            <a:lvl8pPr marL="34290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8pPr>
            <a:lvl9pPr marL="3886200" indent="-228600" defTabSz="2036763" eaLnBrk="0" fontAlgn="base" hangingPunct="0">
              <a:spcBef>
                <a:spcPct val="20000"/>
              </a:spcBef>
              <a:spcAft>
                <a:spcPct val="0"/>
              </a:spcAft>
              <a:buFont typeface="Arial" panose="020B0604020202020204" pitchFamily="34" charset="0"/>
              <a:buChar char="•"/>
              <a:defRPr sz="10700">
                <a:solidFill>
                  <a:schemeClr val="tx1"/>
                </a:solidFill>
                <a:latin typeface="Calibri" panose="020F0502020204030204" pitchFamily="34" charset="0"/>
                <a:ea typeface="Geneva"/>
                <a:cs typeface="Geneva"/>
              </a:defRPr>
            </a:lvl9pPr>
          </a:lstStyle>
          <a:p>
            <a:pPr eaLnBrk="1" hangingPunct="1">
              <a:spcBef>
                <a:spcPct val="0"/>
              </a:spcBef>
              <a:buFontTx/>
              <a:buNone/>
            </a:pPr>
            <a:endParaRPr lang="en-US" altLang="en-US" sz="1800">
              <a:latin typeface="Arial" panose="020B0604020202020204" pitchFamily="34" charset="0"/>
              <a:ea typeface="ヒラギノ角ゴ Pro W3"/>
              <a:cs typeface="ヒラギノ角ゴ Pro W3"/>
            </a:endParaRPr>
          </a:p>
        </p:txBody>
      </p:sp>
      <p:sp>
        <p:nvSpPr>
          <p:cNvPr id="29" name="Rectangle 28">
            <a:extLst>
              <a:ext uri="{FF2B5EF4-FFF2-40B4-BE49-F238E27FC236}">
                <a16:creationId xmlns:a16="http://schemas.microsoft.com/office/drawing/2014/main" id="{9FBCB4EC-9239-E75F-D97F-FD48696657E9}"/>
              </a:ext>
            </a:extLst>
          </p:cNvPr>
          <p:cNvSpPr/>
          <p:nvPr/>
        </p:nvSpPr>
        <p:spPr>
          <a:xfrm>
            <a:off x="29439553" y="5810939"/>
            <a:ext cx="13885863" cy="1701085"/>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Discussion</a:t>
            </a:r>
          </a:p>
        </p:txBody>
      </p:sp>
      <p:sp>
        <p:nvSpPr>
          <p:cNvPr id="2" name="TextBox 1">
            <a:extLst>
              <a:ext uri="{FF2B5EF4-FFF2-40B4-BE49-F238E27FC236}">
                <a16:creationId xmlns:a16="http://schemas.microsoft.com/office/drawing/2014/main" id="{B21F7F0E-C5B4-98CA-372B-4B4E7AA36077}"/>
              </a:ext>
            </a:extLst>
          </p:cNvPr>
          <p:cNvSpPr txBox="1"/>
          <p:nvPr/>
        </p:nvSpPr>
        <p:spPr>
          <a:xfrm>
            <a:off x="818316" y="8240404"/>
            <a:ext cx="13648571" cy="618630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latin typeface="Arial"/>
                <a:ea typeface="Arial"/>
                <a:cs typeface="Arial"/>
              </a:rPr>
              <a:t>An immature and uncoordinated suck-swallow-breathe (SSB) pattern can interfere with an infant’s feeding ability or, more severely, result in aspiration (Kamity et al., 2021). The flow rate of a bottle nipple and the feeding position can also impact an infant’s feeding success (Pados et al., 2019). The biggest challenge and need reported by parents of infants in the hospital is for education on feeding (Furtak et al., 2021). Providing families with educational materials helps them understand stress cues, signs of aspiration, and ways to provide further support for their infant while feeding and improves the feeding experience for the infant and family (Fuhram &amp; Ross, 2020). </a:t>
            </a:r>
            <a:endParaRPr lang="en-US" sz="3600" dirty="0"/>
          </a:p>
        </p:txBody>
      </p:sp>
      <p:sp>
        <p:nvSpPr>
          <p:cNvPr id="4" name="Rectangle 3">
            <a:extLst>
              <a:ext uri="{FF2B5EF4-FFF2-40B4-BE49-F238E27FC236}">
                <a16:creationId xmlns:a16="http://schemas.microsoft.com/office/drawing/2014/main" id="{95400CA2-E043-25CF-463D-1A09F7B748AA}"/>
              </a:ext>
            </a:extLst>
          </p:cNvPr>
          <p:cNvSpPr/>
          <p:nvPr/>
        </p:nvSpPr>
        <p:spPr>
          <a:xfrm>
            <a:off x="415301" y="2057188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Methods</a:t>
            </a:r>
          </a:p>
        </p:txBody>
      </p:sp>
      <p:sp>
        <p:nvSpPr>
          <p:cNvPr id="5" name="TextBox 4">
            <a:extLst>
              <a:ext uri="{FF2B5EF4-FFF2-40B4-BE49-F238E27FC236}">
                <a16:creationId xmlns:a16="http://schemas.microsoft.com/office/drawing/2014/main" id="{D73A94BB-409A-E76D-F19F-E2CFBF90D9BC}"/>
              </a:ext>
            </a:extLst>
          </p:cNvPr>
          <p:cNvSpPr txBox="1"/>
          <p:nvPr/>
        </p:nvSpPr>
        <p:spPr>
          <a:xfrm>
            <a:off x="674386" y="17231567"/>
            <a:ext cx="13626778"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latin typeface="Arial"/>
                <a:ea typeface="Arial"/>
                <a:cs typeface="Arial"/>
              </a:rPr>
              <a:t>To determine if detailed infant feeding plan handouts make the family education process faster and more effective compared with previous handwritten education provided by occupational therapists (OT) and speech language pathologists (SLP) at Children’s of Alabama (CoA) hospital. </a:t>
            </a:r>
            <a:endParaRPr lang="en-US" sz="3600" dirty="0"/>
          </a:p>
        </p:txBody>
      </p:sp>
      <p:sp>
        <p:nvSpPr>
          <p:cNvPr id="7" name="TextBox 6">
            <a:extLst>
              <a:ext uri="{FF2B5EF4-FFF2-40B4-BE49-F238E27FC236}">
                <a16:creationId xmlns:a16="http://schemas.microsoft.com/office/drawing/2014/main" id="{59FC8D67-80EE-49BB-B87C-EA6BB58F9B9C}"/>
              </a:ext>
            </a:extLst>
          </p:cNvPr>
          <p:cNvSpPr txBox="1"/>
          <p:nvPr/>
        </p:nvSpPr>
        <p:spPr>
          <a:xfrm>
            <a:off x="591079" y="22726281"/>
            <a:ext cx="13837123" cy="67403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rtl="0"/>
            <a:r>
              <a:rPr lang="en-US" sz="3600" b="1" dirty="0">
                <a:latin typeface="Arial"/>
                <a:ea typeface="Arial"/>
                <a:cs typeface="Arial"/>
              </a:rPr>
              <a:t>Design Type:  </a:t>
            </a:r>
            <a:r>
              <a:rPr lang="en-US" sz="3600" dirty="0">
                <a:latin typeface="Arial"/>
                <a:ea typeface="Arial"/>
                <a:cs typeface="Arial"/>
              </a:rPr>
              <a:t>Pre-Post Survey </a:t>
            </a:r>
          </a:p>
          <a:p>
            <a:pPr rtl="0"/>
            <a:r>
              <a:rPr lang="en-US" sz="3600" b="1" dirty="0"/>
              <a:t>Participants: </a:t>
            </a:r>
            <a:r>
              <a:rPr lang="en-US" sz="3600" dirty="0"/>
              <a:t>4 OTs, 3 SLPs, and infants between the ages of 37 weeks corrected age and 4 months old </a:t>
            </a:r>
          </a:p>
          <a:p>
            <a:r>
              <a:rPr lang="en-US" sz="3600" b="1" dirty="0">
                <a:latin typeface="Arial"/>
                <a:ea typeface="Arial"/>
                <a:cs typeface="Arial"/>
              </a:rPr>
              <a:t>Project Design:</a:t>
            </a:r>
          </a:p>
          <a:p>
            <a:pPr marL="571500" indent="-571500">
              <a:buFont typeface="Arial" panose="020B0604020202020204" pitchFamily="34" charset="0"/>
              <a:buChar char="•"/>
            </a:pPr>
            <a:r>
              <a:rPr lang="en-US" sz="3600" dirty="0">
                <a:latin typeface="Arial"/>
                <a:ea typeface="Arial"/>
                <a:cs typeface="Arial"/>
              </a:rPr>
              <a:t>3 different feeding plan handouts, including different bottle brands and types (hospital bottles, Dr.Brown’s, Tommee Tippee, Philips Avent, and MAM).</a:t>
            </a:r>
          </a:p>
          <a:p>
            <a:pPr marL="571500" indent="-571500">
              <a:buFont typeface="Arial" panose="020B0604020202020204" pitchFamily="34" charset="0"/>
              <a:buChar char="•"/>
            </a:pPr>
            <a:r>
              <a:rPr lang="en-US" sz="3600" dirty="0">
                <a:latin typeface="Arial"/>
                <a:ea typeface="Arial"/>
                <a:cs typeface="Arial"/>
              </a:rPr>
              <a:t>In-person meeting with the infant OT and SLP team </a:t>
            </a:r>
          </a:p>
          <a:p>
            <a:pPr marL="571500" indent="-571500">
              <a:buFont typeface="Arial" panose="020B0604020202020204" pitchFamily="34" charset="0"/>
              <a:buChar char="•"/>
            </a:pPr>
            <a:r>
              <a:rPr lang="en-US" sz="3600" dirty="0">
                <a:latin typeface="Arial"/>
                <a:ea typeface="Arial"/>
                <a:cs typeface="Arial"/>
              </a:rPr>
              <a:t>12-question pre-survey</a:t>
            </a:r>
          </a:p>
          <a:p>
            <a:pPr marL="571500" indent="-571500">
              <a:buFont typeface="Arial" panose="020B0604020202020204" pitchFamily="34" charset="0"/>
              <a:buChar char="•"/>
            </a:pPr>
            <a:r>
              <a:rPr lang="en-US" sz="3600" dirty="0">
                <a:latin typeface="Arial"/>
                <a:ea typeface="Arial"/>
                <a:cs typeface="Arial"/>
              </a:rPr>
              <a:t>5 weeks of implementation </a:t>
            </a:r>
          </a:p>
          <a:p>
            <a:pPr marL="571500" indent="-571500">
              <a:buFont typeface="Arial" panose="020B0604020202020204" pitchFamily="34" charset="0"/>
              <a:buChar char="•"/>
            </a:pPr>
            <a:r>
              <a:rPr lang="en-US" sz="3600" dirty="0">
                <a:latin typeface="Arial"/>
                <a:ea typeface="Arial"/>
                <a:cs typeface="Arial"/>
              </a:rPr>
              <a:t>12-question post-survey</a:t>
            </a:r>
          </a:p>
          <a:p>
            <a:pPr marL="571500" indent="-571500">
              <a:buFont typeface="Arial" panose="020B0604020202020204" pitchFamily="34" charset="0"/>
              <a:buChar char="•"/>
            </a:pPr>
            <a:r>
              <a:rPr lang="en-US" sz="3600" dirty="0">
                <a:latin typeface="Arial"/>
                <a:ea typeface="Arial"/>
                <a:cs typeface="Arial"/>
              </a:rPr>
              <a:t>Results were presented to the SLPs, PTs, and OTs at CoA.</a:t>
            </a:r>
            <a:endParaRPr lang="en-US" sz="3600" dirty="0">
              <a:cs typeface="Arial"/>
            </a:endParaRPr>
          </a:p>
        </p:txBody>
      </p:sp>
      <p:sp>
        <p:nvSpPr>
          <p:cNvPr id="8" name="TextBox 7">
            <a:extLst>
              <a:ext uri="{FF2B5EF4-FFF2-40B4-BE49-F238E27FC236}">
                <a16:creationId xmlns:a16="http://schemas.microsoft.com/office/drawing/2014/main" id="{294B745C-858E-65FA-0E7B-0753C13EFF65}"/>
              </a:ext>
            </a:extLst>
          </p:cNvPr>
          <p:cNvSpPr txBox="1"/>
          <p:nvPr/>
        </p:nvSpPr>
        <p:spPr>
          <a:xfrm>
            <a:off x="29650531" y="28334975"/>
            <a:ext cx="13885863"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latin typeface="Arial"/>
                <a:ea typeface="Arial"/>
                <a:cs typeface="Arial"/>
              </a:rPr>
              <a:t>Special thanks to my site mentor Christy Moran, OTD, OTR/L, CNT, NLP and faculty mentor Dr.Tucker, PhD, OTR/L for guidance throughout this project. My contact information: alliemh8@uab.edu</a:t>
            </a:r>
            <a:endParaRPr lang="en-US" sz="3200" dirty="0"/>
          </a:p>
        </p:txBody>
      </p:sp>
      <p:sp>
        <p:nvSpPr>
          <p:cNvPr id="6" name="TextBox 5">
            <a:extLst>
              <a:ext uri="{FF2B5EF4-FFF2-40B4-BE49-F238E27FC236}">
                <a16:creationId xmlns:a16="http://schemas.microsoft.com/office/drawing/2014/main" id="{72F6E40A-2910-7CB3-D1F8-A32CC3EC0137}"/>
              </a:ext>
            </a:extLst>
          </p:cNvPr>
          <p:cNvSpPr txBox="1"/>
          <p:nvPr/>
        </p:nvSpPr>
        <p:spPr>
          <a:xfrm>
            <a:off x="29470855" y="7814040"/>
            <a:ext cx="13828208" cy="7294305"/>
          </a:xfrm>
          <a:prstGeom prst="rect">
            <a:avLst/>
          </a:prstGeom>
          <a:noFill/>
        </p:spPr>
        <p:txBody>
          <a:bodyPr wrap="square" rtlCol="0">
            <a:spAutoFit/>
          </a:bodyPr>
          <a:lstStyle/>
          <a:p>
            <a:pPr marL="571500" indent="-571500">
              <a:buFont typeface="Arial" panose="020B0604020202020204" pitchFamily="34" charset="0"/>
              <a:buChar char="•"/>
            </a:pPr>
            <a:r>
              <a:rPr lang="en-US" sz="3600" dirty="0"/>
              <a:t>The biggest impact was one not directly tied to the main outcome: Participants indicated room copies made a big difference in team carryover with feeding recommendations.</a:t>
            </a:r>
          </a:p>
          <a:p>
            <a:pPr marL="571500" indent="-571500">
              <a:buFont typeface="Arial" panose="020B0604020202020204" pitchFamily="34" charset="0"/>
              <a:buChar char="•"/>
            </a:pPr>
            <a:r>
              <a:rPr lang="en-US" sz="3600" dirty="0"/>
              <a:t>This can indirectly improve discharge education if the team is more aligned with the feeding plan. </a:t>
            </a:r>
          </a:p>
          <a:p>
            <a:pPr marL="571500" indent="-571500">
              <a:buFont typeface="Arial" panose="020B0604020202020204" pitchFamily="34" charset="0"/>
              <a:buChar char="•"/>
            </a:pPr>
            <a:r>
              <a:rPr lang="en-US" sz="3600" dirty="0"/>
              <a:t>Some benefit for family confidence with feeding; however, other factors could have played a role (absence of family, location in the hospital).</a:t>
            </a:r>
          </a:p>
          <a:p>
            <a:pPr marL="571500" indent="-571500">
              <a:buFont typeface="Arial" panose="020B0604020202020204" pitchFamily="34" charset="0"/>
              <a:buChar char="•"/>
            </a:pPr>
            <a:r>
              <a:rPr lang="en-US" sz="3600" dirty="0"/>
              <a:t>Certain areas of the hospital had better outcomes with the family discharge handout compared to other units in the hospital.</a:t>
            </a:r>
          </a:p>
          <a:p>
            <a:pPr marL="571500" indent="-571500">
              <a:buFont typeface="Arial" panose="020B0604020202020204" pitchFamily="34" charset="0"/>
              <a:buChar char="•"/>
            </a:pPr>
            <a:r>
              <a:rPr lang="en-US" sz="3600" b="1" dirty="0"/>
              <a:t>Limitations: </a:t>
            </a:r>
            <a:r>
              <a:rPr lang="en-US" sz="3600" dirty="0"/>
              <a:t>Number of weeks implementing the project, number of participants, no direct communication with families, and implementation at only one site.</a:t>
            </a:r>
          </a:p>
        </p:txBody>
      </p:sp>
      <p:pic>
        <p:nvPicPr>
          <p:cNvPr id="9" name="Picture 8" descr="A screen shot of a baby feeding instructions&#10;&#10;Description automatically generated">
            <a:extLst>
              <a:ext uri="{FF2B5EF4-FFF2-40B4-BE49-F238E27FC236}">
                <a16:creationId xmlns:a16="http://schemas.microsoft.com/office/drawing/2014/main" id="{6B0BE7D8-28B8-FF03-FE67-AEDB1EED515B}"/>
              </a:ext>
            </a:extLst>
          </p:cNvPr>
          <p:cNvPicPr>
            <a:picLocks noChangeAspect="1"/>
          </p:cNvPicPr>
          <p:nvPr/>
        </p:nvPicPr>
        <p:blipFill>
          <a:blip r:embed="rId3"/>
          <a:stretch>
            <a:fillRect/>
          </a:stretch>
        </p:blipFill>
        <p:spPr>
          <a:xfrm>
            <a:off x="14572133" y="21599885"/>
            <a:ext cx="4875423" cy="6373639"/>
          </a:xfrm>
          <a:prstGeom prst="rect">
            <a:avLst/>
          </a:prstGeom>
        </p:spPr>
      </p:pic>
      <p:pic>
        <p:nvPicPr>
          <p:cNvPr id="10" name="Picture 9" descr="A close-up of a page&#10;&#10;Description automatically generated">
            <a:extLst>
              <a:ext uri="{FF2B5EF4-FFF2-40B4-BE49-F238E27FC236}">
                <a16:creationId xmlns:a16="http://schemas.microsoft.com/office/drawing/2014/main" id="{8D603C3C-D226-F95E-5B00-68BFF96D1C5F}"/>
              </a:ext>
            </a:extLst>
          </p:cNvPr>
          <p:cNvPicPr>
            <a:picLocks noChangeAspect="1"/>
          </p:cNvPicPr>
          <p:nvPr/>
        </p:nvPicPr>
        <p:blipFill>
          <a:blip r:embed="rId4"/>
          <a:stretch>
            <a:fillRect/>
          </a:stretch>
        </p:blipFill>
        <p:spPr>
          <a:xfrm>
            <a:off x="19535196" y="21604801"/>
            <a:ext cx="4820800" cy="6373640"/>
          </a:xfrm>
          <a:prstGeom prst="rect">
            <a:avLst/>
          </a:prstGeom>
        </p:spPr>
      </p:pic>
      <p:sp>
        <p:nvSpPr>
          <p:cNvPr id="11" name="Rectangle 10">
            <a:extLst>
              <a:ext uri="{FF2B5EF4-FFF2-40B4-BE49-F238E27FC236}">
                <a16:creationId xmlns:a16="http://schemas.microsoft.com/office/drawing/2014/main" id="{2DF18351-F419-5392-B3D8-FD24518A21B4}"/>
              </a:ext>
            </a:extLst>
          </p:cNvPr>
          <p:cNvSpPr/>
          <p:nvPr/>
        </p:nvSpPr>
        <p:spPr>
          <a:xfrm>
            <a:off x="14974801" y="5810940"/>
            <a:ext cx="13885863" cy="1701085"/>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Results</a:t>
            </a:r>
          </a:p>
        </p:txBody>
      </p:sp>
      <p:pic>
        <p:nvPicPr>
          <p:cNvPr id="13" name="Picture 12" descr="A baby instructions on a paper&#10;&#10;Description automatically generated with medium confidence">
            <a:extLst>
              <a:ext uri="{FF2B5EF4-FFF2-40B4-BE49-F238E27FC236}">
                <a16:creationId xmlns:a16="http://schemas.microsoft.com/office/drawing/2014/main" id="{49B1C00A-00AC-5867-2C05-64C3D3EF6ED4}"/>
              </a:ext>
            </a:extLst>
          </p:cNvPr>
          <p:cNvPicPr>
            <a:picLocks noChangeAspect="1"/>
          </p:cNvPicPr>
          <p:nvPr/>
        </p:nvPicPr>
        <p:blipFill rotWithShape="1">
          <a:blip r:embed="rId5"/>
          <a:srcRect b="2656"/>
          <a:stretch/>
        </p:blipFill>
        <p:spPr>
          <a:xfrm>
            <a:off x="24381942" y="21599885"/>
            <a:ext cx="4968223" cy="6291295"/>
          </a:xfrm>
          <a:prstGeom prst="rect">
            <a:avLst/>
          </a:prstGeom>
        </p:spPr>
      </p:pic>
      <p:sp>
        <p:nvSpPr>
          <p:cNvPr id="16" name="TextBox 15">
            <a:extLst>
              <a:ext uri="{FF2B5EF4-FFF2-40B4-BE49-F238E27FC236}">
                <a16:creationId xmlns:a16="http://schemas.microsoft.com/office/drawing/2014/main" id="{6315FC18-94C7-BF02-C227-3B662CDD2098}"/>
              </a:ext>
            </a:extLst>
          </p:cNvPr>
          <p:cNvSpPr txBox="1"/>
          <p:nvPr/>
        </p:nvSpPr>
        <p:spPr>
          <a:xfrm>
            <a:off x="17222468" y="8598150"/>
            <a:ext cx="9446256" cy="830997"/>
          </a:xfrm>
          <a:prstGeom prst="rect">
            <a:avLst/>
          </a:prstGeom>
          <a:solidFill>
            <a:schemeClr val="accent3">
              <a:lumMod val="20000"/>
              <a:lumOff val="8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b="1" dirty="0">
                <a:solidFill>
                  <a:srgbClr val="1F7555"/>
                </a:solidFill>
                <a:latin typeface="Arial" panose="020B0604020202020204" pitchFamily="34" charset="0"/>
                <a:cs typeface="Arial" panose="020B0604020202020204" pitchFamily="34" charset="0"/>
              </a:rPr>
              <a:t>Confidence in Family Education</a:t>
            </a:r>
          </a:p>
        </p:txBody>
      </p:sp>
      <p:sp>
        <p:nvSpPr>
          <p:cNvPr id="18" name="TextBox 17">
            <a:extLst>
              <a:ext uri="{FF2B5EF4-FFF2-40B4-BE49-F238E27FC236}">
                <a16:creationId xmlns:a16="http://schemas.microsoft.com/office/drawing/2014/main" id="{FAA3493B-1F1D-28D1-6ED9-B2FE42A30CF8}"/>
              </a:ext>
            </a:extLst>
          </p:cNvPr>
          <p:cNvSpPr txBox="1"/>
          <p:nvPr/>
        </p:nvSpPr>
        <p:spPr>
          <a:xfrm>
            <a:off x="17016877" y="9648731"/>
            <a:ext cx="9857446" cy="2862322"/>
          </a:xfrm>
          <a:prstGeom prst="rect">
            <a:avLst/>
          </a:prstGeom>
          <a:noFill/>
        </p:spPr>
        <p:txBody>
          <a:bodyPr wrap="square" rtlCol="0">
            <a:spAutoFit/>
          </a:bodyPr>
          <a:lstStyle/>
          <a:p>
            <a:pPr algn="ctr"/>
            <a:r>
              <a:rPr lang="en-US" sz="3600" dirty="0"/>
              <a:t>After implementation of the new feeding plan handouts, 5 participants stated families seem more confident than with previous education provided and 2 participants stated families seem about the same. </a:t>
            </a:r>
          </a:p>
        </p:txBody>
      </p:sp>
      <p:sp>
        <p:nvSpPr>
          <p:cNvPr id="19" name="TextBox 18">
            <a:extLst>
              <a:ext uri="{FF2B5EF4-FFF2-40B4-BE49-F238E27FC236}">
                <a16:creationId xmlns:a16="http://schemas.microsoft.com/office/drawing/2014/main" id="{3B403891-3E8D-765A-7E3B-A94FD50B2BB2}"/>
              </a:ext>
            </a:extLst>
          </p:cNvPr>
          <p:cNvSpPr txBox="1"/>
          <p:nvPr/>
        </p:nvSpPr>
        <p:spPr>
          <a:xfrm>
            <a:off x="18219070" y="13698280"/>
            <a:ext cx="7453047" cy="830997"/>
          </a:xfrm>
          <a:prstGeom prst="rect">
            <a:avLst/>
          </a:prstGeom>
          <a:solidFill>
            <a:schemeClr val="accent3">
              <a:lumMod val="20000"/>
              <a:lumOff val="80000"/>
            </a:schemeClr>
          </a:solidFill>
          <a:ln>
            <a:noFill/>
          </a:ln>
        </p:spPr>
        <p:txBody>
          <a:bodyPr wrap="square">
            <a:spAutoFit/>
          </a:bodyPr>
          <a:lstStyle/>
          <a:p>
            <a:pPr algn="ctr"/>
            <a:r>
              <a:rPr lang="en-US" sz="4800" b="1" dirty="0">
                <a:solidFill>
                  <a:srgbClr val="1F7555"/>
                </a:solidFill>
              </a:rPr>
              <a:t>Faster Family Education</a:t>
            </a:r>
          </a:p>
        </p:txBody>
      </p:sp>
      <p:sp>
        <p:nvSpPr>
          <p:cNvPr id="21" name="TextBox 20">
            <a:extLst>
              <a:ext uri="{FF2B5EF4-FFF2-40B4-BE49-F238E27FC236}">
                <a16:creationId xmlns:a16="http://schemas.microsoft.com/office/drawing/2014/main" id="{886B8110-FC57-DEF9-D585-4D5B9D89F812}"/>
              </a:ext>
            </a:extLst>
          </p:cNvPr>
          <p:cNvSpPr txBox="1"/>
          <p:nvPr/>
        </p:nvSpPr>
        <p:spPr>
          <a:xfrm>
            <a:off x="17839261" y="14812269"/>
            <a:ext cx="8156935" cy="1200329"/>
          </a:xfrm>
          <a:prstGeom prst="rect">
            <a:avLst/>
          </a:prstGeom>
          <a:noFill/>
        </p:spPr>
        <p:txBody>
          <a:bodyPr wrap="square" rtlCol="0">
            <a:spAutoFit/>
          </a:bodyPr>
          <a:lstStyle/>
          <a:p>
            <a:pPr algn="ctr"/>
            <a:r>
              <a:rPr lang="en-US" sz="3600" dirty="0"/>
              <a:t>6 participants stated the new handouts made the education process faster.</a:t>
            </a:r>
          </a:p>
        </p:txBody>
      </p:sp>
      <p:sp>
        <p:nvSpPr>
          <p:cNvPr id="22" name="TextBox 21">
            <a:extLst>
              <a:ext uri="{FF2B5EF4-FFF2-40B4-BE49-F238E27FC236}">
                <a16:creationId xmlns:a16="http://schemas.microsoft.com/office/drawing/2014/main" id="{106B4ABE-FE69-621B-CCB6-37DB90C1E849}"/>
              </a:ext>
            </a:extLst>
          </p:cNvPr>
          <p:cNvSpPr txBox="1"/>
          <p:nvPr/>
        </p:nvSpPr>
        <p:spPr>
          <a:xfrm>
            <a:off x="16719258" y="17462816"/>
            <a:ext cx="10452669" cy="830997"/>
          </a:xfrm>
          <a:prstGeom prst="rect">
            <a:avLst/>
          </a:prstGeom>
          <a:solidFill>
            <a:schemeClr val="accent3">
              <a:lumMod val="20000"/>
              <a:lumOff val="80000"/>
            </a:schemeClr>
          </a:solidFill>
          <a:ln>
            <a:noFill/>
          </a:ln>
        </p:spPr>
        <p:txBody>
          <a:bodyPr wrap="square">
            <a:spAutoFit/>
          </a:bodyPr>
          <a:lstStyle/>
          <a:p>
            <a:pPr algn="ctr"/>
            <a:r>
              <a:rPr lang="en-US" sz="4800" b="1" dirty="0">
                <a:solidFill>
                  <a:srgbClr val="1F7555"/>
                </a:solidFill>
              </a:rPr>
              <a:t>Carryover with Nurses/Other Staff</a:t>
            </a:r>
          </a:p>
        </p:txBody>
      </p:sp>
      <p:sp>
        <p:nvSpPr>
          <p:cNvPr id="23" name="TextBox 22">
            <a:extLst>
              <a:ext uri="{FF2B5EF4-FFF2-40B4-BE49-F238E27FC236}">
                <a16:creationId xmlns:a16="http://schemas.microsoft.com/office/drawing/2014/main" id="{CFF757F6-0C87-8B60-AAFC-74DF5F075A38}"/>
              </a:ext>
            </a:extLst>
          </p:cNvPr>
          <p:cNvSpPr txBox="1"/>
          <p:nvPr/>
        </p:nvSpPr>
        <p:spPr>
          <a:xfrm>
            <a:off x="16719258" y="18656037"/>
            <a:ext cx="10452669" cy="2308324"/>
          </a:xfrm>
          <a:prstGeom prst="rect">
            <a:avLst/>
          </a:prstGeom>
          <a:noFill/>
        </p:spPr>
        <p:txBody>
          <a:bodyPr wrap="square" rtlCol="0">
            <a:spAutoFit/>
          </a:bodyPr>
          <a:lstStyle/>
          <a:p>
            <a:pPr algn="ctr"/>
            <a:r>
              <a:rPr lang="en-US" sz="3600" dirty="0"/>
              <a:t>The largest response was in this category, 7 participants stated the largest and most effective outcome of the handouts were with carryover among nurses/other staff with feeding.</a:t>
            </a:r>
          </a:p>
        </p:txBody>
      </p:sp>
      <p:sp>
        <p:nvSpPr>
          <p:cNvPr id="24" name="TextBox 23">
            <a:extLst>
              <a:ext uri="{FF2B5EF4-FFF2-40B4-BE49-F238E27FC236}">
                <a16:creationId xmlns:a16="http://schemas.microsoft.com/office/drawing/2014/main" id="{5C94537B-ADAA-F2B8-8E4C-E02F0F62F646}"/>
              </a:ext>
            </a:extLst>
          </p:cNvPr>
          <p:cNvSpPr txBox="1"/>
          <p:nvPr/>
        </p:nvSpPr>
        <p:spPr>
          <a:xfrm>
            <a:off x="29619155" y="22520911"/>
            <a:ext cx="13908275" cy="4328044"/>
          </a:xfrm>
          <a:prstGeom prst="rect">
            <a:avLst/>
          </a:prstGeom>
          <a:noFill/>
        </p:spPr>
        <p:txBody>
          <a:bodyPr wrap="square">
            <a:spAutoFit/>
          </a:bodyPr>
          <a:lstStyle/>
          <a:p>
            <a:pPr marL="0" marR="0">
              <a:lnSpc>
                <a:spcPct val="107000"/>
              </a:lnSpc>
              <a:spcBef>
                <a:spcPts val="0"/>
              </a:spcBef>
              <a:spcAft>
                <a:spcPts val="800"/>
              </a:spcAft>
            </a:pPr>
            <a:r>
              <a:rPr lang="en-US" sz="2000" dirty="0">
                <a:effectLst/>
                <a:ea typeface="Calibri" panose="020F0502020204030204" pitchFamily="34" charset="0"/>
                <a:cs typeface="Arial" panose="020B0604020202020204" pitchFamily="34" charset="0"/>
              </a:rPr>
              <a:t>Fuhrman, L., &amp; Ross, E. S. (2020). Parental concerns about newborn feeding post hospital discharge. </a:t>
            </a:r>
            <a:r>
              <a:rPr lang="en-US" sz="2000" i="1" dirty="0">
                <a:effectLst/>
                <a:ea typeface="Calibri" panose="020F0502020204030204" pitchFamily="34" charset="0"/>
                <a:cs typeface="Arial" panose="020B0604020202020204" pitchFamily="34" charset="0"/>
              </a:rPr>
              <a:t>MCN, The 	American Journal of Maternal Child Nursing</a:t>
            </a:r>
            <a:r>
              <a:rPr lang="en-US" sz="2000" dirty="0">
                <a:effectLst/>
                <a:ea typeface="Calibri" panose="020F0502020204030204" pitchFamily="34" charset="0"/>
                <a:cs typeface="Arial" panose="020B0604020202020204" pitchFamily="34" charset="0"/>
              </a:rPr>
              <a:t>, 45(1), 34–40. 	</a:t>
            </a:r>
            <a:r>
              <a:rPr lang="en-US" sz="2000" u="sng" dirty="0">
                <a:solidFill>
                  <a:schemeClr val="bg1">
                    <a:lumMod val="50000"/>
                  </a:schemeClr>
                </a:solidFill>
                <a:effectLst/>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https://doi.org/10.1097/NMC.0000000000000590</a:t>
            </a:r>
            <a:r>
              <a:rPr lang="en-US" sz="2000" dirty="0">
                <a:solidFill>
                  <a:schemeClr val="bg1">
                    <a:lumMod val="50000"/>
                  </a:schemeClr>
                </a:solidFill>
                <a:effectLst/>
                <a:ea typeface="Calibri" panose="020F0502020204030204" pitchFamily="34" charset="0"/>
                <a:cs typeface="Arial" panose="020B0604020202020204" pitchFamily="34" charset="0"/>
              </a:rPr>
              <a:t> </a:t>
            </a:r>
            <a:endParaRPr lang="en-US" sz="2000" dirty="0">
              <a:solidFill>
                <a:schemeClr val="bg1">
                  <a:lumMod val="50000"/>
                </a:schemeClr>
              </a:solidFill>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2000" dirty="0">
                <a:effectLst/>
                <a:ea typeface="Calibri" panose="020F0502020204030204" pitchFamily="34" charset="0"/>
                <a:cs typeface="Arial" panose="020B0604020202020204" pitchFamily="34" charset="0"/>
              </a:rPr>
              <a:t>Furtak, S. L., Gay, C. L., Kriz, R. M., Bisgaard, R., Bolick, S. C., Lothe, B., Cormier, D. M., Joe, P., Sasinski, J. K., Kim, J. 	H., Lin, C. K., Sun, Y., &amp; Franck, L. S. (2021). What parents want to know about caring for their preterm 	infant: A longitudinal descriptive study. </a:t>
            </a:r>
            <a:r>
              <a:rPr lang="en-US" sz="2000" i="1" dirty="0">
                <a:effectLst/>
                <a:ea typeface="Calibri" panose="020F0502020204030204" pitchFamily="34" charset="0"/>
                <a:cs typeface="Arial" panose="020B0604020202020204" pitchFamily="34" charset="0"/>
              </a:rPr>
              <a:t>Patient Education and Counseling</a:t>
            </a:r>
            <a:r>
              <a:rPr lang="en-US" sz="2000" dirty="0">
                <a:effectLst/>
                <a:ea typeface="Calibri" panose="020F0502020204030204" pitchFamily="34" charset="0"/>
                <a:cs typeface="Arial" panose="020B0604020202020204" pitchFamily="34" charset="0"/>
              </a:rPr>
              <a:t>,104(11), 2732–2739. 	</a:t>
            </a:r>
            <a:r>
              <a:rPr lang="en-US" sz="2000" u="sng" dirty="0">
                <a:solidFill>
                  <a:schemeClr val="bg1">
                    <a:lumMod val="50000"/>
                  </a:schemeClr>
                </a:solidFill>
                <a:effectLst/>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https://doi.org/10.1016/j.pec.2021.04.011</a:t>
            </a:r>
            <a:r>
              <a:rPr lang="en-US" sz="2000" dirty="0">
                <a:solidFill>
                  <a:schemeClr val="bg1">
                    <a:lumMod val="50000"/>
                  </a:schemeClr>
                </a:solidFill>
                <a:effectLst/>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000" dirty="0">
                <a:effectLst/>
                <a:ea typeface="Calibri" panose="020F0502020204030204" pitchFamily="34" charset="0"/>
                <a:cs typeface="Arial" panose="020B0604020202020204" pitchFamily="34" charset="0"/>
              </a:rPr>
              <a:t>Kamity, R., Kapavarapu, P. K., &amp; Chandel, A. (2021). Feeding problems and long-term outcomes in preterm infants - A 	systematic approach to evaluation and management.</a:t>
            </a:r>
            <a:r>
              <a:rPr lang="en-US" sz="2000" i="1" dirty="0">
                <a:effectLst/>
                <a:ea typeface="Calibri" panose="020F0502020204030204" pitchFamily="34" charset="0"/>
                <a:cs typeface="Arial" panose="020B0604020202020204" pitchFamily="34" charset="0"/>
              </a:rPr>
              <a:t> Children (Basel, Switzerland),</a:t>
            </a:r>
            <a:r>
              <a:rPr lang="en-US" sz="2000" dirty="0">
                <a:effectLst/>
                <a:ea typeface="Calibri" panose="020F0502020204030204" pitchFamily="34" charset="0"/>
                <a:cs typeface="Arial" panose="020B0604020202020204" pitchFamily="34" charset="0"/>
              </a:rPr>
              <a:t> 8(12), 1158. 	</a:t>
            </a:r>
            <a:r>
              <a:rPr lang="en-US" sz="2000" u="sng" dirty="0">
                <a:solidFill>
                  <a:schemeClr val="bg1">
                    <a:lumMod val="50000"/>
                  </a:schemeClr>
                </a:solidFill>
                <a:effectLst/>
                <a:ea typeface="Calibri" panose="020F050202020403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https://doi.org/10.3390/children8121158</a:t>
            </a:r>
            <a:r>
              <a:rPr lang="en-US" sz="2000" dirty="0">
                <a:solidFill>
                  <a:schemeClr val="bg1">
                    <a:lumMod val="50000"/>
                  </a:schemeClr>
                </a:solidFill>
                <a:effectLst/>
                <a:ea typeface="Calibri" panose="020F0502020204030204" pitchFamily="34" charset="0"/>
                <a:cs typeface="Arial" panose="020B0604020202020204" pitchFamily="34" charset="0"/>
              </a:rPr>
              <a:t> </a:t>
            </a:r>
          </a:p>
          <a:p>
            <a:pPr marL="0" marR="0">
              <a:lnSpc>
                <a:spcPct val="107000"/>
              </a:lnSpc>
              <a:spcBef>
                <a:spcPts val="0"/>
              </a:spcBef>
              <a:spcAft>
                <a:spcPts val="800"/>
              </a:spcAft>
            </a:pPr>
            <a:r>
              <a:rPr lang="en-US" sz="2000" dirty="0">
                <a:effectLst/>
                <a:ea typeface="Calibri" panose="020F0502020204030204" pitchFamily="34" charset="0"/>
                <a:cs typeface="Arial" panose="020B0604020202020204" pitchFamily="34" charset="0"/>
              </a:rPr>
              <a:t>Pados, B.F., Park, J., &amp; Dodrill, P. (2019). Know the flow: Milk flow rates from bottle nipples used in the hospital and after 	discharge. </a:t>
            </a:r>
            <a:r>
              <a:rPr lang="en-US" sz="2000" i="1" dirty="0">
                <a:effectLst/>
                <a:ea typeface="Calibri" panose="020F0502020204030204" pitchFamily="34" charset="0"/>
                <a:cs typeface="Arial" panose="020B0604020202020204" pitchFamily="34" charset="0"/>
              </a:rPr>
              <a:t>Advances in Neonatal Care</a:t>
            </a:r>
            <a:r>
              <a:rPr lang="en-US" sz="2000" dirty="0">
                <a:effectLst/>
                <a:ea typeface="Calibri" panose="020F0502020204030204" pitchFamily="34" charset="0"/>
                <a:cs typeface="Arial" panose="020B0604020202020204" pitchFamily="34" charset="0"/>
              </a:rPr>
              <a:t>, 19(1), 32–41. </a:t>
            </a:r>
            <a:r>
              <a:rPr lang="en-US" sz="2000" u="sng" dirty="0">
                <a:solidFill>
                  <a:schemeClr val="bg1">
                    <a:lumMod val="50000"/>
                  </a:schemeClr>
                </a:solidFill>
                <a:effectLst/>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https://doi.org/10.1097/ANC.0000000000000538</a:t>
            </a:r>
            <a:r>
              <a:rPr lang="en-US" sz="2000" dirty="0">
                <a:solidFill>
                  <a:schemeClr val="bg1">
                    <a:lumMod val="50000"/>
                  </a:schemeClr>
                </a:solidFill>
                <a:effectLst/>
                <a:ea typeface="Calibri" panose="020F0502020204030204" pitchFamily="34" charset="0"/>
                <a:cs typeface="Arial" panose="020B0604020202020204" pitchFamily="34" charset="0"/>
              </a:rPr>
              <a:t> </a:t>
            </a:r>
          </a:p>
        </p:txBody>
      </p:sp>
      <p:sp>
        <p:nvSpPr>
          <p:cNvPr id="25" name="TextBox 24">
            <a:extLst>
              <a:ext uri="{FF2B5EF4-FFF2-40B4-BE49-F238E27FC236}">
                <a16:creationId xmlns:a16="http://schemas.microsoft.com/office/drawing/2014/main" id="{90A1770B-ED3C-2F18-4327-7DEE44375465}"/>
              </a:ext>
            </a:extLst>
          </p:cNvPr>
          <p:cNvSpPr txBox="1"/>
          <p:nvPr/>
        </p:nvSpPr>
        <p:spPr>
          <a:xfrm>
            <a:off x="29534295" y="17002996"/>
            <a:ext cx="13696375" cy="3416320"/>
          </a:xfrm>
          <a:prstGeom prst="rect">
            <a:avLst/>
          </a:prstGeom>
          <a:noFill/>
        </p:spPr>
        <p:txBody>
          <a:bodyPr wrap="square" rtlCol="0">
            <a:spAutoFit/>
          </a:bodyPr>
          <a:lstStyle/>
          <a:p>
            <a:r>
              <a:rPr lang="en-US" sz="3600" dirty="0"/>
              <a:t>After implementation of this project, the largest benefit was with carryover of nurses and other staff with feeding infants in the hospital. Future research using these techniques for staff and family education regarding feeding is essential. This project showed the potential to positively impact feeding collaboration and discharge practices in a hospital setting. </a:t>
            </a:r>
          </a:p>
        </p:txBody>
      </p:sp>
      <p:sp>
        <p:nvSpPr>
          <p:cNvPr id="12" name="TextBox 11">
            <a:extLst>
              <a:ext uri="{FF2B5EF4-FFF2-40B4-BE49-F238E27FC236}">
                <a16:creationId xmlns:a16="http://schemas.microsoft.com/office/drawing/2014/main" id="{66060276-2035-B871-03A0-037AB193A055}"/>
              </a:ext>
            </a:extLst>
          </p:cNvPr>
          <p:cNvSpPr txBox="1"/>
          <p:nvPr/>
        </p:nvSpPr>
        <p:spPr>
          <a:xfrm>
            <a:off x="14974801" y="28395505"/>
            <a:ext cx="8803299" cy="646331"/>
          </a:xfrm>
          <a:prstGeom prst="rect">
            <a:avLst/>
          </a:prstGeom>
          <a:noFill/>
        </p:spPr>
        <p:txBody>
          <a:bodyPr wrap="square" rtlCol="0">
            <a:spAutoFit/>
          </a:bodyPr>
          <a:lstStyle/>
          <a:p>
            <a:pPr algn="ctr"/>
            <a:r>
              <a:rPr lang="en-US" sz="3600" b="1" dirty="0">
                <a:solidFill>
                  <a:srgbClr val="1F7555"/>
                </a:solidFill>
              </a:rPr>
              <a:t>Family Discharge Education Handout</a:t>
            </a:r>
          </a:p>
        </p:txBody>
      </p:sp>
      <p:sp>
        <p:nvSpPr>
          <p:cNvPr id="26" name="TextBox 25">
            <a:extLst>
              <a:ext uri="{FF2B5EF4-FFF2-40B4-BE49-F238E27FC236}">
                <a16:creationId xmlns:a16="http://schemas.microsoft.com/office/drawing/2014/main" id="{D2537129-7037-DC18-EAD7-DB366EA3821C}"/>
              </a:ext>
            </a:extLst>
          </p:cNvPr>
          <p:cNvSpPr txBox="1"/>
          <p:nvPr/>
        </p:nvSpPr>
        <p:spPr>
          <a:xfrm>
            <a:off x="24833577" y="28386724"/>
            <a:ext cx="4064952" cy="663891"/>
          </a:xfrm>
          <a:prstGeom prst="rect">
            <a:avLst/>
          </a:prstGeom>
          <a:noFill/>
        </p:spPr>
        <p:txBody>
          <a:bodyPr wrap="square" rtlCol="0">
            <a:spAutoFit/>
          </a:bodyPr>
          <a:lstStyle/>
          <a:p>
            <a:pPr algn="ctr"/>
            <a:r>
              <a:rPr lang="en-US" sz="3600" b="1" dirty="0">
                <a:solidFill>
                  <a:srgbClr val="1F7555"/>
                </a:solidFill>
              </a:rPr>
              <a:t>Room Copy</a:t>
            </a:r>
          </a:p>
        </p:txBody>
      </p:sp>
      <p:sp>
        <p:nvSpPr>
          <p:cNvPr id="14" name="Rectangle 13">
            <a:extLst>
              <a:ext uri="{FF2B5EF4-FFF2-40B4-BE49-F238E27FC236}">
                <a16:creationId xmlns:a16="http://schemas.microsoft.com/office/drawing/2014/main" id="{38C07A45-B697-9E1B-BF29-3F2F6A4EB793}"/>
              </a:ext>
            </a:extLst>
          </p:cNvPr>
          <p:cNvSpPr/>
          <p:nvPr/>
        </p:nvSpPr>
        <p:spPr>
          <a:xfrm>
            <a:off x="29625131" y="20571885"/>
            <a:ext cx="13885863" cy="1676400"/>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References</a:t>
            </a:r>
          </a:p>
        </p:txBody>
      </p:sp>
      <p:sp>
        <p:nvSpPr>
          <p:cNvPr id="28" name="Rectangle 27">
            <a:extLst>
              <a:ext uri="{FF2B5EF4-FFF2-40B4-BE49-F238E27FC236}">
                <a16:creationId xmlns:a16="http://schemas.microsoft.com/office/drawing/2014/main" id="{E8308D5F-26FD-E693-E425-91B26FB02A40}"/>
              </a:ext>
            </a:extLst>
          </p:cNvPr>
          <p:cNvSpPr/>
          <p:nvPr/>
        </p:nvSpPr>
        <p:spPr>
          <a:xfrm>
            <a:off x="415300" y="5857687"/>
            <a:ext cx="13885863" cy="1701085"/>
          </a:xfrm>
          <a:prstGeom prst="rect">
            <a:avLst/>
          </a:prstGeom>
          <a:solidFill>
            <a:schemeClr val="accent3">
              <a:lumMod val="40000"/>
              <a:lumOff val="60000"/>
            </a:schemeClr>
          </a:solidFill>
          <a:ln>
            <a:solidFill>
              <a:schemeClr val="accent3">
                <a:lumMod val="40000"/>
                <a:lumOff val="6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7000" b="1" dirty="0">
                <a:solidFill>
                  <a:srgbClr val="1F7555"/>
                </a:solidFill>
                <a:latin typeface="Arial" panose="020B0604020202020204" pitchFamily="34" charset="0"/>
                <a:ea typeface="ヒラギノ角ゴ Pro W3"/>
                <a:cs typeface="Arial" panose="020B0604020202020204" pitchFamily="34" charset="0"/>
              </a:rPr>
              <a:t>Introduction</a:t>
            </a:r>
          </a:p>
        </p:txBody>
      </p:sp>
    </p:spTree>
  </p:cSld>
  <p:clrMapOvr>
    <a:masterClrMapping/>
  </p:clrMapOvr>
</p:sld>
</file>

<file path=ppt/theme/theme1.xml><?xml version="1.0" encoding="utf-8"?>
<a:theme xmlns:a="http://schemas.openxmlformats.org/drawingml/2006/main" name="Water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5477</TotalTime>
  <Words>922</Words>
  <Application>Microsoft Macintosh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Watermark</vt:lpstr>
      <vt:lpstr>The Effect of a Detailed Infant Feeding Plan at Children's of Alabama Allie Lisby, OTD Student; Dr. Sarah C. Tucker, PhD, OTR/L Department of Occupational Therapy  |  University of Alabama at Birmingham Christy Moran, OTD, OTR/L, CNT, NLP |  Children's of Alabama</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Templates</dc:title>
  <dc:subject>The University of Alabama at Birmingham</dc:subject>
  <dc:creator>UAB Public Relations &amp; Marketing</dc:creator>
  <cp:lastModifiedBy>Lisby, Allie Marie</cp:lastModifiedBy>
  <cp:revision>303</cp:revision>
  <cp:lastPrinted>2023-11-20T14:02:01Z</cp:lastPrinted>
  <dcterms:created xsi:type="dcterms:W3CDTF">2012-03-16T13:05:22Z</dcterms:created>
  <dcterms:modified xsi:type="dcterms:W3CDTF">2023-11-20T14:05:18Z</dcterms:modified>
</cp:coreProperties>
</file>