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997"/>
    <p:restoredTop sz="94497"/>
  </p:normalViewPr>
  <p:slideViewPr>
    <p:cSldViewPr snapToObjects="1" showGuides="1">
      <p:cViewPr>
        <p:scale>
          <a:sx n="35" d="100"/>
          <a:sy n="35" d="100"/>
        </p:scale>
        <p:origin x="64" y="224"/>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12/1/23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bwingo@uab.edu" TargetMode="External"/><Relationship Id="rId3" Type="http://schemas.openxmlformats.org/officeDocument/2006/relationships/image" Target="../media/image3.png"/><Relationship Id="rId7" Type="http://schemas.openxmlformats.org/officeDocument/2006/relationships/hyperlink" Target="mailto:akbrian@uab.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97/JCN.0000000000000919" TargetMode="External"/><Relationship Id="rId5" Type="http://schemas.openxmlformats.org/officeDocument/2006/relationships/hyperlink" Target="https://doi.org/10.3390/ijerph18052675" TargetMode="External"/><Relationship Id="rId4" Type="http://schemas.openxmlformats.org/officeDocument/2006/relationships/hyperlink" Target="https://doi.org/10.1016/j.ijnurstu.2022.10425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9600" dirty="0">
                <a:latin typeface="Arial" panose="020B0604020202020204" pitchFamily="34" charset="0"/>
                <a:cs typeface="Arial" panose="020B0604020202020204" pitchFamily="34" charset="0"/>
              </a:rPr>
              <a:t>Correlation between Self-efficacy, Environment, and Dietary Behaviors in Adults with Multiple Sclerosis</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Katherine Martin, OT student; Dr. Brooks Wingo, PhD</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498565" y="1695767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631595"/>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00285" y="26855259"/>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3340202"/>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862322" y="18410792"/>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pic>
        <p:nvPicPr>
          <p:cNvPr id="12" name="Picture 11" descr="A table with numbers and letters&#10;&#10;Description automatically generated">
            <a:extLst>
              <a:ext uri="{FF2B5EF4-FFF2-40B4-BE49-F238E27FC236}">
                <a16:creationId xmlns:a16="http://schemas.microsoft.com/office/drawing/2014/main" id="{42353D0E-956B-49EF-A724-01E51A9C591A}"/>
              </a:ext>
            </a:extLst>
          </p:cNvPr>
          <p:cNvPicPr>
            <a:picLocks noChangeAspect="1"/>
          </p:cNvPicPr>
          <p:nvPr/>
        </p:nvPicPr>
        <p:blipFill>
          <a:blip r:embed="rId3"/>
          <a:stretch>
            <a:fillRect/>
          </a:stretch>
        </p:blipFill>
        <p:spPr>
          <a:xfrm>
            <a:off x="14862322" y="8167467"/>
            <a:ext cx="14214498" cy="9884092"/>
          </a:xfrm>
          <a:prstGeom prst="rect">
            <a:avLst/>
          </a:prstGeom>
        </p:spPr>
      </p:pic>
      <p:sp>
        <p:nvSpPr>
          <p:cNvPr id="18" name="TextBox 17">
            <a:extLst>
              <a:ext uri="{FF2B5EF4-FFF2-40B4-BE49-F238E27FC236}">
                <a16:creationId xmlns:a16="http://schemas.microsoft.com/office/drawing/2014/main" id="{F0E0E21F-A5D6-8688-FE06-47BF166B8082}"/>
              </a:ext>
            </a:extLst>
          </p:cNvPr>
          <p:cNvSpPr txBox="1"/>
          <p:nvPr/>
        </p:nvSpPr>
        <p:spPr>
          <a:xfrm>
            <a:off x="15073295" y="20307994"/>
            <a:ext cx="13885862" cy="10248960"/>
          </a:xfrm>
          <a:prstGeom prst="rect">
            <a:avLst/>
          </a:prstGeom>
          <a:noFill/>
        </p:spPr>
        <p:txBody>
          <a:bodyPr wrap="square" rtlCol="0">
            <a:spAutoFit/>
          </a:bodyPr>
          <a:lstStyle/>
          <a:p>
            <a:r>
              <a:rPr lang="en-US" sz="3600" b="1" dirty="0"/>
              <a:t>Self-efficacy and Environment</a:t>
            </a:r>
          </a:p>
          <a:p>
            <a:pPr marL="571500" indent="-571500">
              <a:buFont typeface="Arial" panose="020B0604020202020204" pitchFamily="34" charset="0"/>
              <a:buChar char="•"/>
            </a:pPr>
            <a:r>
              <a:rPr lang="en-US" sz="3600" dirty="0"/>
              <a:t>Moderate correlation</a:t>
            </a:r>
          </a:p>
          <a:p>
            <a:pPr marL="571500" indent="-571500">
              <a:buFont typeface="Arial" panose="020B0604020202020204" pitchFamily="34" charset="0"/>
              <a:buChar char="•"/>
            </a:pPr>
            <a:r>
              <a:rPr lang="en-US" sz="3600" dirty="0"/>
              <a:t>Correlation supported by literature including a study done on participants with heart failure and their performance of ADLs</a:t>
            </a:r>
          </a:p>
          <a:p>
            <a:r>
              <a:rPr lang="en-US" sz="3600" b="1" dirty="0"/>
              <a:t>Self efficacy and Behavior</a:t>
            </a:r>
          </a:p>
          <a:p>
            <a:pPr marL="571500" indent="-571500">
              <a:buFont typeface="Arial" panose="020B0604020202020204" pitchFamily="34" charset="0"/>
              <a:buChar char="•"/>
            </a:pPr>
            <a:r>
              <a:rPr lang="en-US" sz="3600" dirty="0"/>
              <a:t>Moderate correlation</a:t>
            </a:r>
          </a:p>
          <a:p>
            <a:pPr marL="571500" indent="-571500">
              <a:buFont typeface="Arial" panose="020B0604020202020204" pitchFamily="34" charset="0"/>
              <a:buChar char="•"/>
            </a:pPr>
            <a:r>
              <a:rPr lang="en-US" sz="3600" dirty="0"/>
              <a:t>Correlation supported by literature including a study done examining COVID-19 environment and effect on exercise </a:t>
            </a:r>
          </a:p>
          <a:p>
            <a:r>
              <a:rPr lang="en-US" sz="3600" b="1" dirty="0"/>
              <a:t>Environment and Behavior</a:t>
            </a:r>
          </a:p>
          <a:p>
            <a:pPr marL="571500" indent="-571500">
              <a:buFont typeface="Arial" panose="020B0604020202020204" pitchFamily="34" charset="0"/>
              <a:buChar char="•"/>
            </a:pPr>
            <a:r>
              <a:rPr lang="en-US" sz="3600" dirty="0"/>
              <a:t>Moderate correlation</a:t>
            </a:r>
          </a:p>
          <a:p>
            <a:pPr marL="571500" indent="-571500">
              <a:buFont typeface="Arial" panose="020B0604020202020204" pitchFamily="34" charset="0"/>
              <a:buChar char="•"/>
            </a:pPr>
            <a:r>
              <a:rPr lang="en-US" sz="3600" dirty="0"/>
              <a:t>Correlation supported by literature including a study done on food desserts and the effect the food environment has on healthy eating behaviors</a:t>
            </a:r>
          </a:p>
          <a:p>
            <a:r>
              <a:rPr lang="en-US" sz="3600" b="1" dirty="0"/>
              <a:t>Self-efficacy and Social Support</a:t>
            </a:r>
          </a:p>
          <a:p>
            <a:pPr marL="571500" indent="-571500">
              <a:buFont typeface="Arial" panose="020B0604020202020204" pitchFamily="34" charset="0"/>
              <a:buChar char="•"/>
            </a:pPr>
            <a:r>
              <a:rPr lang="en-US" sz="3600" dirty="0"/>
              <a:t>Weak correlation</a:t>
            </a:r>
          </a:p>
          <a:p>
            <a:pPr marL="571500" indent="-571500">
              <a:buFont typeface="Arial" panose="020B0604020202020204" pitchFamily="34" charset="0"/>
              <a:buChar char="•"/>
            </a:pPr>
            <a:r>
              <a:rPr lang="en-US" sz="3600" dirty="0"/>
              <a:t>Contrary to literature, variety of studies find a strong correlation between social support and self- efficacy</a:t>
            </a:r>
          </a:p>
          <a:p>
            <a:pPr lvl="1" indent="0"/>
            <a:endParaRPr lang="en-US" sz="4800" dirty="0"/>
          </a:p>
        </p:txBody>
      </p:sp>
      <p:sp>
        <p:nvSpPr>
          <p:cNvPr id="21" name="TextBox 20">
            <a:extLst>
              <a:ext uri="{FF2B5EF4-FFF2-40B4-BE49-F238E27FC236}">
                <a16:creationId xmlns:a16="http://schemas.microsoft.com/office/drawing/2014/main" id="{52537ADE-5414-52DC-41A2-B0754CE8D4C9}"/>
              </a:ext>
            </a:extLst>
          </p:cNvPr>
          <p:cNvSpPr txBox="1"/>
          <p:nvPr/>
        </p:nvSpPr>
        <p:spPr>
          <a:xfrm>
            <a:off x="29887863" y="8393777"/>
            <a:ext cx="13563600" cy="5016758"/>
          </a:xfrm>
          <a:prstGeom prst="rect">
            <a:avLst/>
          </a:prstGeom>
          <a:noFill/>
        </p:spPr>
        <p:txBody>
          <a:bodyPr wrap="square" rtlCol="0">
            <a:spAutoFit/>
          </a:bodyPr>
          <a:lstStyle/>
          <a:p>
            <a:r>
              <a:rPr lang="en-US" sz="4000" b="1" dirty="0"/>
              <a:t>Study Limitations</a:t>
            </a:r>
          </a:p>
          <a:p>
            <a:pPr marL="285750" indent="-285750">
              <a:buFont typeface="Arial" panose="020B0604020202020204" pitchFamily="34" charset="0"/>
              <a:buChar char="•"/>
            </a:pPr>
            <a:r>
              <a:rPr lang="en-US" sz="4000" dirty="0"/>
              <a:t>Small sample size</a:t>
            </a:r>
          </a:p>
          <a:p>
            <a:pPr marL="285750" indent="-285750">
              <a:buFont typeface="Arial" panose="020B0604020202020204" pitchFamily="34" charset="0"/>
              <a:buChar char="•"/>
            </a:pPr>
            <a:r>
              <a:rPr lang="en-US" sz="4000" dirty="0"/>
              <a:t>Study was not powered to indicate significant of calculations</a:t>
            </a:r>
          </a:p>
          <a:p>
            <a:pPr marL="285750" indent="-285750">
              <a:buFont typeface="Arial" panose="020B0604020202020204" pitchFamily="34" charset="0"/>
              <a:buChar char="•"/>
            </a:pPr>
            <a:r>
              <a:rPr lang="en-US" sz="4000" dirty="0"/>
              <a:t>Limited time d/t data collection timepoint and capstone experience</a:t>
            </a:r>
          </a:p>
          <a:p>
            <a:pPr marL="285750" indent="-285750">
              <a:buFont typeface="Arial" panose="020B0604020202020204" pitchFamily="34" charset="0"/>
              <a:buChar char="•"/>
            </a:pPr>
            <a:r>
              <a:rPr lang="en-US" sz="4000" dirty="0"/>
              <a:t>Errors in data sampling due to presentation of Theory questionnaire</a:t>
            </a:r>
          </a:p>
        </p:txBody>
      </p:sp>
      <p:sp>
        <p:nvSpPr>
          <p:cNvPr id="22" name="TextBox 21">
            <a:extLst>
              <a:ext uri="{FF2B5EF4-FFF2-40B4-BE49-F238E27FC236}">
                <a16:creationId xmlns:a16="http://schemas.microsoft.com/office/drawing/2014/main" id="{84E9B65A-8DEE-8E0D-8686-E0656A92C33D}"/>
              </a:ext>
            </a:extLst>
          </p:cNvPr>
          <p:cNvSpPr txBox="1"/>
          <p:nvPr/>
        </p:nvSpPr>
        <p:spPr>
          <a:xfrm>
            <a:off x="29737617" y="20580805"/>
            <a:ext cx="13411200" cy="6001643"/>
          </a:xfrm>
          <a:prstGeom prst="rect">
            <a:avLst/>
          </a:prstGeom>
          <a:noFill/>
        </p:spPr>
        <p:txBody>
          <a:bodyPr wrap="square" rtlCol="0">
            <a:spAutoFit/>
          </a:bodyPr>
          <a:lstStyle/>
          <a:p>
            <a:pPr marL="457200" marR="0" indent="-457200">
              <a:lnSpc>
                <a:spcPct val="150000"/>
              </a:lnSpc>
              <a:spcBef>
                <a:spcPts val="0"/>
              </a:spcBef>
              <a:spcAft>
                <a:spcPts val="0"/>
              </a:spcAft>
            </a:pPr>
            <a:r>
              <a:rPr lang="en-US" sz="2000" dirty="0">
                <a:effectLst/>
                <a:latin typeface="Times New Roman" panose="02020603050405020304" pitchFamily="18" charset="0"/>
                <a:ea typeface="Times New Roman" panose="02020603050405020304" pitchFamily="18" charset="0"/>
              </a:rPr>
              <a:t>Huang, Z., Liu, T., &amp; Chair, S. Y. (2022). Effectiveness of nurse-led self-care interventions on self-care behaviors, self-efficacy, depression and illness perceptions in people with heart failure: A systematic review and meta-analysis. </a:t>
            </a:r>
            <a:r>
              <a:rPr lang="en-US" sz="2000" i="1" dirty="0">
                <a:effectLst/>
                <a:latin typeface="Times New Roman" panose="02020603050405020304" pitchFamily="18" charset="0"/>
                <a:ea typeface="Times New Roman" panose="02020603050405020304" pitchFamily="18" charset="0"/>
              </a:rPr>
              <a:t>International journal of nursing studies</a:t>
            </a:r>
            <a:r>
              <a:rPr lang="en-US" sz="2000" dirty="0">
                <a:effectLst/>
                <a:latin typeface="Times New Roman" panose="02020603050405020304" pitchFamily="18" charset="0"/>
                <a:ea typeface="Times New Roman" panose="02020603050405020304" pitchFamily="18" charset="0"/>
              </a:rPr>
              <a:t>, </a:t>
            </a:r>
            <a:r>
              <a:rPr lang="en-US" sz="2000" i="1" dirty="0">
                <a:effectLst/>
                <a:latin typeface="Times New Roman" panose="02020603050405020304" pitchFamily="18" charset="0"/>
                <a:ea typeface="Times New Roman" panose="02020603050405020304" pitchFamily="18" charset="0"/>
              </a:rPr>
              <a:t>132</a:t>
            </a:r>
            <a:r>
              <a:rPr lang="en-US" sz="2000" dirty="0">
                <a:effectLst/>
                <a:latin typeface="Times New Roman" panose="02020603050405020304" pitchFamily="18" charset="0"/>
                <a:ea typeface="Times New Roman" panose="02020603050405020304" pitchFamily="18" charset="0"/>
              </a:rPr>
              <a:t>, 104255. </a:t>
            </a:r>
            <a:r>
              <a:rPr lang="en-US" sz="2000" dirty="0">
                <a:solidFill>
                  <a:srgbClr val="1155CC"/>
                </a:solidFill>
                <a:effectLst/>
                <a:latin typeface="Times New Roman" panose="02020603050405020304" pitchFamily="18" charset="0"/>
                <a:ea typeface="Times New Roman" panose="02020603050405020304" pitchFamily="18" charset="0"/>
                <a:hlinkClick r:id="rId4"/>
              </a:rPr>
              <a:t>https://doi.org/10.1016/j.ijnurstu.2022.104255</a:t>
            </a:r>
            <a:endParaRPr lang="en-US" sz="20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2000" dirty="0" err="1">
                <a:solidFill>
                  <a:srgbClr val="212121"/>
                </a:solidFill>
                <a:effectLst/>
                <a:highlight>
                  <a:srgbClr val="FFFFFF"/>
                </a:highlight>
                <a:latin typeface="Times New Roman" panose="02020603050405020304" pitchFamily="18" charset="0"/>
                <a:ea typeface="Times New Roman" panose="02020603050405020304" pitchFamily="18" charset="0"/>
              </a:rPr>
              <a:t>Jin</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H., &amp; Lu, Y. (2021). Evaluating Consumer Nutrition Environment in Food Deserts and Food Swamps. </a:t>
            </a:r>
            <a:r>
              <a:rPr lang="en-US" sz="2000" i="1" dirty="0">
                <a:solidFill>
                  <a:srgbClr val="212121"/>
                </a:solidFill>
                <a:effectLst/>
                <a:latin typeface="Times New Roman" panose="02020603050405020304" pitchFamily="18" charset="0"/>
                <a:ea typeface="Times New Roman" panose="02020603050405020304" pitchFamily="18" charset="0"/>
              </a:rPr>
              <a:t>International journal of environmental research and public health</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a:t>
            </a:r>
            <a:r>
              <a:rPr lang="en-US" sz="2000" i="1" dirty="0">
                <a:solidFill>
                  <a:srgbClr val="212121"/>
                </a:solidFill>
                <a:effectLst/>
                <a:latin typeface="Times New Roman" panose="02020603050405020304" pitchFamily="18" charset="0"/>
                <a:ea typeface="Times New Roman" panose="02020603050405020304" pitchFamily="18" charset="0"/>
              </a:rPr>
              <a:t>18</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(5), 2675. </a:t>
            </a:r>
            <a:r>
              <a:rPr lang="en-US" sz="2000" dirty="0">
                <a:solidFill>
                  <a:srgbClr val="1155CC"/>
                </a:solidFill>
                <a:effectLst/>
                <a:highlight>
                  <a:srgbClr val="FFFFFF"/>
                </a:highlight>
                <a:latin typeface="Times New Roman" panose="02020603050405020304" pitchFamily="18" charset="0"/>
                <a:ea typeface="Times New Roman" panose="02020603050405020304" pitchFamily="18" charset="0"/>
                <a:hlinkClick r:id="rId5"/>
              </a:rPr>
              <a:t>https://doi.org/10.3390/ijerph18052675</a:t>
            </a:r>
            <a:endParaRPr lang="en-US" sz="20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a:t>
            </a:r>
            <a:endParaRPr lang="en-US" sz="2000" dirty="0">
              <a:effectLst/>
              <a:latin typeface="Arial" panose="020B0604020202020204" pitchFamily="34" charset="0"/>
              <a:ea typeface="Arial" panose="020B0604020202020204" pitchFamily="34" charset="0"/>
            </a:endParaRPr>
          </a:p>
          <a:p>
            <a:pPr marL="457200" marR="0">
              <a:lnSpc>
                <a:spcPct val="115000"/>
              </a:lnSpc>
              <a:spcBef>
                <a:spcPts val="0"/>
              </a:spcBef>
              <a:spcAft>
                <a:spcPts val="0"/>
              </a:spcAft>
            </a:pP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Li S. Y. (2021). The relationships among self-efficacy, social support, and self-care behavior in the elderly patients with chronic pain (a STROBE-compliant article). </a:t>
            </a:r>
            <a:r>
              <a:rPr lang="en-US" sz="2000" i="1" dirty="0">
                <a:solidFill>
                  <a:srgbClr val="212121"/>
                </a:solidFill>
                <a:effectLst/>
                <a:highlight>
                  <a:srgbClr val="FFFFFF"/>
                </a:highlight>
                <a:latin typeface="Times New Roman" panose="02020603050405020304" pitchFamily="18" charset="0"/>
                <a:ea typeface="Times New Roman" panose="02020603050405020304" pitchFamily="18" charset="0"/>
              </a:rPr>
              <a:t>Medicine</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a:t>
            </a:r>
            <a:r>
              <a:rPr lang="en-US" sz="2000" i="1" dirty="0">
                <a:solidFill>
                  <a:srgbClr val="212121"/>
                </a:solidFill>
                <a:effectLst/>
                <a:highlight>
                  <a:srgbClr val="FFFFFF"/>
                </a:highlight>
                <a:latin typeface="Times New Roman" panose="02020603050405020304" pitchFamily="18" charset="0"/>
                <a:ea typeface="Times New Roman" panose="02020603050405020304" pitchFamily="18" charset="0"/>
              </a:rPr>
              <a:t>100</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(9), e24554. https://</a:t>
            </a:r>
            <a:r>
              <a:rPr lang="en-US" sz="2000" dirty="0" err="1">
                <a:solidFill>
                  <a:srgbClr val="212121"/>
                </a:solidFill>
                <a:effectLst/>
                <a:highlight>
                  <a:srgbClr val="FFFFFF"/>
                </a:highlight>
                <a:latin typeface="Times New Roman" panose="02020603050405020304" pitchFamily="18" charset="0"/>
                <a:ea typeface="Times New Roman" panose="02020603050405020304" pitchFamily="18" charset="0"/>
              </a:rPr>
              <a:t>doi.org</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/10.1097/MD.0000000000024554</a:t>
            </a:r>
            <a:endParaRPr lang="en-US" sz="2000" dirty="0">
              <a:effectLst/>
              <a:latin typeface="Arial" panose="020B0604020202020204" pitchFamily="34" charset="0"/>
              <a:ea typeface="Arial" panose="020B0604020202020204" pitchFamily="34" charset="0"/>
            </a:endParaRPr>
          </a:p>
          <a:p>
            <a:pPr marL="457200" marR="0" indent="-457200">
              <a:lnSpc>
                <a:spcPct val="115000"/>
              </a:lnSpc>
              <a:spcBef>
                <a:spcPts val="0"/>
              </a:spcBef>
              <a:spcAft>
                <a:spcPts val="0"/>
              </a:spcAft>
            </a:pPr>
            <a:r>
              <a:rPr lang="en-US" sz="2000" dirty="0">
                <a:solidFill>
                  <a:srgbClr val="303030"/>
                </a:solidFill>
                <a:effectLst/>
                <a:highlight>
                  <a:srgbClr val="FFFFFF"/>
                </a:highlight>
                <a:latin typeface="Times New Roman" panose="02020603050405020304" pitchFamily="18" charset="0"/>
                <a:ea typeface="Times New Roman" panose="02020603050405020304" pitchFamily="18" charset="0"/>
              </a:rPr>
              <a:t>Riegel, B., Dickson, V. V., &amp; </a:t>
            </a:r>
            <a:r>
              <a:rPr lang="en-US" sz="2000" dirty="0" err="1">
                <a:solidFill>
                  <a:srgbClr val="303030"/>
                </a:solidFill>
                <a:effectLst/>
                <a:highlight>
                  <a:srgbClr val="FFFFFF"/>
                </a:highlight>
                <a:latin typeface="Times New Roman" panose="02020603050405020304" pitchFamily="18" charset="0"/>
                <a:ea typeface="Times New Roman" panose="02020603050405020304" pitchFamily="18" charset="0"/>
              </a:rPr>
              <a:t>Vellone</a:t>
            </a:r>
            <a:r>
              <a:rPr lang="en-US" sz="2000" dirty="0">
                <a:solidFill>
                  <a:srgbClr val="303030"/>
                </a:solidFill>
                <a:effectLst/>
                <a:highlight>
                  <a:srgbClr val="FFFFFF"/>
                </a:highlight>
                <a:latin typeface="Times New Roman" panose="02020603050405020304" pitchFamily="18" charset="0"/>
                <a:ea typeface="Times New Roman" panose="02020603050405020304" pitchFamily="18" charset="0"/>
              </a:rPr>
              <a:t>, E. (2022). The Situation-Specific Theory of Heart Failure Self-care: An Update on the Problem, Person, and Environmental Factors Influencing Heart Failure Self-care. </a:t>
            </a:r>
            <a:r>
              <a:rPr lang="en-US" sz="2000" i="1" dirty="0">
                <a:solidFill>
                  <a:srgbClr val="303030"/>
                </a:solidFill>
                <a:effectLst/>
                <a:latin typeface="Times New Roman" panose="02020603050405020304" pitchFamily="18" charset="0"/>
                <a:ea typeface="Times New Roman" panose="02020603050405020304" pitchFamily="18" charset="0"/>
              </a:rPr>
              <a:t>The Journal of cardiovascular nursing</a:t>
            </a:r>
            <a:r>
              <a:rPr lang="en-US" sz="2000" dirty="0">
                <a:solidFill>
                  <a:srgbClr val="303030"/>
                </a:solidFill>
                <a:effectLst/>
                <a:highlight>
                  <a:srgbClr val="FFFFFF"/>
                </a:highlight>
                <a:latin typeface="Times New Roman" panose="02020603050405020304" pitchFamily="18" charset="0"/>
                <a:ea typeface="Times New Roman" panose="02020603050405020304" pitchFamily="18" charset="0"/>
              </a:rPr>
              <a:t>, </a:t>
            </a:r>
            <a:r>
              <a:rPr lang="en-US" sz="2000" i="1" dirty="0">
                <a:solidFill>
                  <a:srgbClr val="303030"/>
                </a:solidFill>
                <a:effectLst/>
                <a:latin typeface="Times New Roman" panose="02020603050405020304" pitchFamily="18" charset="0"/>
                <a:ea typeface="Times New Roman" panose="02020603050405020304" pitchFamily="18" charset="0"/>
              </a:rPr>
              <a:t>37</a:t>
            </a:r>
            <a:r>
              <a:rPr lang="en-US" sz="2000" dirty="0">
                <a:solidFill>
                  <a:srgbClr val="303030"/>
                </a:solidFill>
                <a:effectLst/>
                <a:highlight>
                  <a:srgbClr val="FFFFFF"/>
                </a:highlight>
                <a:latin typeface="Times New Roman" panose="02020603050405020304" pitchFamily="18" charset="0"/>
                <a:ea typeface="Times New Roman" panose="02020603050405020304" pitchFamily="18" charset="0"/>
              </a:rPr>
              <a:t>(6), 515–529. </a:t>
            </a:r>
            <a:r>
              <a:rPr lang="en-US" sz="2000" dirty="0">
                <a:solidFill>
                  <a:srgbClr val="1155CC"/>
                </a:solidFill>
                <a:effectLst/>
                <a:highlight>
                  <a:srgbClr val="FFFFFF"/>
                </a:highlight>
                <a:latin typeface="Times New Roman" panose="02020603050405020304" pitchFamily="18" charset="0"/>
                <a:ea typeface="Times New Roman" panose="02020603050405020304" pitchFamily="18" charset="0"/>
                <a:hlinkClick r:id="rId6"/>
              </a:rPr>
              <a:t>https://doi.org/10.1097/JCN.0000000000000919</a:t>
            </a:r>
            <a:endParaRPr lang="en-US" sz="20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303030"/>
                </a:solidFill>
                <a:effectLst/>
                <a:highlight>
                  <a:srgbClr val="FFFFFF"/>
                </a:highlight>
                <a:latin typeface="Times New Roman" panose="02020603050405020304" pitchFamily="18" charset="0"/>
                <a:ea typeface="Times New Roman" panose="02020603050405020304" pitchFamily="18" charset="0"/>
              </a:rPr>
              <a:t> </a:t>
            </a:r>
            <a:endParaRPr lang="en-US" sz="2000" dirty="0">
              <a:effectLst/>
              <a:latin typeface="Arial" panose="020B0604020202020204" pitchFamily="34" charset="0"/>
              <a:ea typeface="Arial" panose="020B0604020202020204" pitchFamily="34" charset="0"/>
            </a:endParaRPr>
          </a:p>
          <a:p>
            <a:pPr marL="457200" marR="0" indent="-457200">
              <a:lnSpc>
                <a:spcPct val="115000"/>
              </a:lnSpc>
              <a:spcBef>
                <a:spcPts val="0"/>
              </a:spcBef>
              <a:spcAft>
                <a:spcPts val="0"/>
              </a:spcAft>
            </a:pP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Wang, F., Gao, S., Chen, B., Liu, C., Wu, Z., Zhou, Y., &amp; Sun, Y. (2022). A Study on the Correlation Between Undergraduate Students' Exercise Motivation, Exercise Self-Efficacy, and Exercise </a:t>
            </a:r>
            <a:r>
              <a:rPr lang="en-US" sz="2000" dirty="0" err="1">
                <a:solidFill>
                  <a:srgbClr val="212121"/>
                </a:solidFill>
                <a:effectLst/>
                <a:highlight>
                  <a:srgbClr val="FFFFFF"/>
                </a:highlight>
                <a:latin typeface="Times New Roman" panose="02020603050405020304" pitchFamily="18" charset="0"/>
                <a:ea typeface="Times New Roman" panose="02020603050405020304" pitchFamily="18" charset="0"/>
              </a:rPr>
              <a:t>Behaviour</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Under the COVID-19 Epidemic Environment. </a:t>
            </a:r>
            <a:r>
              <a:rPr lang="en-US" sz="2000" i="1" dirty="0">
                <a:solidFill>
                  <a:srgbClr val="212121"/>
                </a:solidFill>
                <a:effectLst/>
                <a:latin typeface="Times New Roman" panose="02020603050405020304" pitchFamily="18" charset="0"/>
                <a:ea typeface="Times New Roman" panose="02020603050405020304" pitchFamily="18" charset="0"/>
              </a:rPr>
              <a:t>Frontiers in psychology</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a:t>
            </a:r>
            <a:r>
              <a:rPr lang="en-US" sz="2000" i="1" dirty="0">
                <a:solidFill>
                  <a:srgbClr val="212121"/>
                </a:solidFill>
                <a:effectLst/>
                <a:latin typeface="Times New Roman" panose="02020603050405020304" pitchFamily="18" charset="0"/>
                <a:ea typeface="Times New Roman" panose="02020603050405020304" pitchFamily="18" charset="0"/>
              </a:rPr>
              <a:t>13</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 946896. https://</a:t>
            </a:r>
            <a:r>
              <a:rPr lang="en-US" sz="2000" dirty="0" err="1">
                <a:solidFill>
                  <a:srgbClr val="212121"/>
                </a:solidFill>
                <a:effectLst/>
                <a:highlight>
                  <a:srgbClr val="FFFFFF"/>
                </a:highlight>
                <a:latin typeface="Times New Roman" panose="02020603050405020304" pitchFamily="18" charset="0"/>
                <a:ea typeface="Times New Roman" panose="02020603050405020304" pitchFamily="18" charset="0"/>
              </a:rPr>
              <a:t>doi.org</a:t>
            </a:r>
            <a:r>
              <a:rPr lang="en-US" sz="2000" dirty="0">
                <a:solidFill>
                  <a:srgbClr val="212121"/>
                </a:solidFill>
                <a:effectLst/>
                <a:highlight>
                  <a:srgbClr val="FFFFFF"/>
                </a:highlight>
                <a:latin typeface="Times New Roman" panose="02020603050405020304" pitchFamily="18" charset="0"/>
                <a:ea typeface="Times New Roman" panose="02020603050405020304" pitchFamily="18" charset="0"/>
              </a:rPr>
              <a:t>/10.3389/fpsyg.2022.946896</a:t>
            </a:r>
            <a:endParaRPr lang="en-US" sz="2000" dirty="0">
              <a:effectLst/>
              <a:latin typeface="Arial" panose="020B0604020202020204" pitchFamily="34" charset="0"/>
              <a:ea typeface="Arial" panose="020B0604020202020204" pitchFamily="34" charset="0"/>
            </a:endParaRPr>
          </a:p>
          <a:p>
            <a:endParaRPr lang="en-US" dirty="0"/>
          </a:p>
        </p:txBody>
      </p:sp>
      <p:sp>
        <p:nvSpPr>
          <p:cNvPr id="25" name="TextBox 24">
            <a:extLst>
              <a:ext uri="{FF2B5EF4-FFF2-40B4-BE49-F238E27FC236}">
                <a16:creationId xmlns:a16="http://schemas.microsoft.com/office/drawing/2014/main" id="{83111832-7FAA-6C8D-A54C-EC977D1326C8}"/>
              </a:ext>
            </a:extLst>
          </p:cNvPr>
          <p:cNvSpPr txBox="1"/>
          <p:nvPr/>
        </p:nvSpPr>
        <p:spPr>
          <a:xfrm>
            <a:off x="1219200" y="8393777"/>
            <a:ext cx="13247688" cy="8710077"/>
          </a:xfrm>
          <a:prstGeom prst="rect">
            <a:avLst/>
          </a:prstGeom>
          <a:noFill/>
        </p:spPr>
        <p:txBody>
          <a:bodyPr wrap="square" rtlCol="0">
            <a:spAutoFit/>
          </a:bodyPr>
          <a:lstStyle/>
          <a:p>
            <a:r>
              <a:rPr lang="en-US" sz="4000" dirty="0"/>
              <a:t>Obesity is a common co-</a:t>
            </a:r>
            <a:r>
              <a:rPr lang="en-US" sz="4000" dirty="0" err="1"/>
              <a:t>morrbidity</a:t>
            </a:r>
            <a:r>
              <a:rPr lang="en-US" sz="4000" dirty="0"/>
              <a:t> in adults with Multiple Sclerosis. </a:t>
            </a:r>
          </a:p>
          <a:p>
            <a:pPr marL="571500" indent="-571500">
              <a:buFont typeface="Arial" panose="020B0604020202020204" pitchFamily="34" charset="0"/>
              <a:buChar char="•"/>
            </a:pPr>
            <a:r>
              <a:rPr lang="en-US" sz="4000" dirty="0"/>
              <a:t>The larger study is examining if quality of diet and quantity of diet can improve symptoms. </a:t>
            </a:r>
          </a:p>
          <a:p>
            <a:pPr marL="571500" indent="-571500">
              <a:buFont typeface="Arial" panose="020B0604020202020204" pitchFamily="34" charset="0"/>
              <a:buChar char="•"/>
            </a:pPr>
            <a:r>
              <a:rPr lang="en-US" sz="4000" dirty="0"/>
              <a:t>To correctly assess if diet and weight loss can improve symptoms, participants need to adhere to assigned intervention.  </a:t>
            </a:r>
          </a:p>
          <a:p>
            <a:pPr marL="571500" indent="-571500">
              <a:buFont typeface="Arial" panose="020B0604020202020204" pitchFamily="34" charset="0"/>
              <a:buChar char="•"/>
            </a:pPr>
            <a:r>
              <a:rPr lang="en-US" sz="4000"/>
              <a:t>It </a:t>
            </a:r>
            <a:r>
              <a:rPr lang="en-US" sz="4000" dirty="0"/>
              <a:t>is important to identify barriers that can interfere with adherence to the interventions</a:t>
            </a:r>
          </a:p>
          <a:p>
            <a:pPr marL="571500" indent="-571500">
              <a:buFont typeface="Arial" panose="020B0604020202020204" pitchFamily="34" charset="0"/>
              <a:buChar char="•"/>
            </a:pPr>
            <a:r>
              <a:rPr lang="en-US" sz="4000" dirty="0"/>
              <a:t>Evaluating the correlations between self-efficacy, environment, behavior, and social support will allow better support to be given to participants in this study and others to result in higher retention and more quality outcomes.</a:t>
            </a:r>
          </a:p>
        </p:txBody>
      </p:sp>
      <p:sp>
        <p:nvSpPr>
          <p:cNvPr id="26" name="TextBox 25">
            <a:extLst>
              <a:ext uri="{FF2B5EF4-FFF2-40B4-BE49-F238E27FC236}">
                <a16:creationId xmlns:a16="http://schemas.microsoft.com/office/drawing/2014/main" id="{0BBC3175-8AD4-36F5-634B-65F40BF62F30}"/>
              </a:ext>
            </a:extLst>
          </p:cNvPr>
          <p:cNvSpPr txBox="1"/>
          <p:nvPr/>
        </p:nvSpPr>
        <p:spPr>
          <a:xfrm>
            <a:off x="29726731" y="15305741"/>
            <a:ext cx="13411200" cy="3170099"/>
          </a:xfrm>
          <a:prstGeom prst="rect">
            <a:avLst/>
          </a:prstGeom>
          <a:noFill/>
        </p:spPr>
        <p:txBody>
          <a:bodyPr wrap="square" rtlCol="0">
            <a:spAutoFit/>
          </a:bodyPr>
          <a:lstStyle/>
          <a:p>
            <a:r>
              <a:rPr lang="en-US" sz="4000" dirty="0"/>
              <a:t>These correlations are important to evaluate and research further to better benefit the participants in research. This is an area that could be studied further to enhance support and increase retention of participants and better adherence to interventions.</a:t>
            </a:r>
          </a:p>
        </p:txBody>
      </p:sp>
      <p:sp>
        <p:nvSpPr>
          <p:cNvPr id="28" name="TextBox 27">
            <a:extLst>
              <a:ext uri="{FF2B5EF4-FFF2-40B4-BE49-F238E27FC236}">
                <a16:creationId xmlns:a16="http://schemas.microsoft.com/office/drawing/2014/main" id="{4CBD6E1A-A943-DE75-12CC-C263E5A1BCBE}"/>
              </a:ext>
            </a:extLst>
          </p:cNvPr>
          <p:cNvSpPr txBox="1"/>
          <p:nvPr/>
        </p:nvSpPr>
        <p:spPr>
          <a:xfrm>
            <a:off x="29887863" y="28307583"/>
            <a:ext cx="14003337" cy="1323439"/>
          </a:xfrm>
          <a:prstGeom prst="rect">
            <a:avLst/>
          </a:prstGeom>
          <a:noFill/>
        </p:spPr>
        <p:txBody>
          <a:bodyPr wrap="square" rtlCol="0">
            <a:spAutoFit/>
          </a:bodyPr>
          <a:lstStyle/>
          <a:p>
            <a:r>
              <a:rPr lang="en-US" sz="4000" dirty="0"/>
              <a:t>Kat Martin.                                        Dr. Brooks Wingo</a:t>
            </a:r>
          </a:p>
          <a:p>
            <a:r>
              <a:rPr lang="en-US" sz="4000" dirty="0">
                <a:hlinkClick r:id="rId7"/>
              </a:rPr>
              <a:t>akbrian@uab.edu</a:t>
            </a:r>
            <a:r>
              <a:rPr lang="en-US" sz="4000" dirty="0"/>
              <a:t>                             </a:t>
            </a:r>
            <a:r>
              <a:rPr lang="en-US" sz="4000" dirty="0">
                <a:hlinkClick r:id="rId8"/>
              </a:rPr>
              <a:t>bwingo@uab.edu</a:t>
            </a:r>
            <a:r>
              <a:rPr lang="en-US" sz="4000" dirty="0"/>
              <a:t> </a:t>
            </a:r>
          </a:p>
        </p:txBody>
      </p:sp>
      <p:sp>
        <p:nvSpPr>
          <p:cNvPr id="33" name="TextBox 32">
            <a:extLst>
              <a:ext uri="{FF2B5EF4-FFF2-40B4-BE49-F238E27FC236}">
                <a16:creationId xmlns:a16="http://schemas.microsoft.com/office/drawing/2014/main" id="{9C3E04C9-AA33-1E4F-CD82-5CC4B8DC1F99}"/>
              </a:ext>
            </a:extLst>
          </p:cNvPr>
          <p:cNvSpPr txBox="1"/>
          <p:nvPr/>
        </p:nvSpPr>
        <p:spPr>
          <a:xfrm>
            <a:off x="742383" y="19248992"/>
            <a:ext cx="13779334" cy="9325630"/>
          </a:xfrm>
          <a:prstGeom prst="rect">
            <a:avLst/>
          </a:prstGeom>
          <a:noFill/>
        </p:spPr>
        <p:txBody>
          <a:bodyPr wrap="square" rtlCol="0">
            <a:spAutoFit/>
          </a:bodyPr>
          <a:lstStyle/>
          <a:p>
            <a:r>
              <a:rPr lang="en-US" sz="4000" dirty="0"/>
              <a:t>Participants are given a theory questionnaire at baseline, midpoint, and follow up visits. This questionaries has multiple sections to assess social support, environment, behavior, and self-efficacy.  </a:t>
            </a:r>
          </a:p>
          <a:p>
            <a:pPr marL="571500" indent="-571500">
              <a:buFont typeface="Arial" panose="020B0604020202020204" pitchFamily="34" charset="0"/>
              <a:buChar char="•"/>
            </a:pPr>
            <a:r>
              <a:rPr lang="en-US" sz="4000" dirty="0"/>
              <a:t>Participants came in for Baseline, Mid-point, and follow up testing</a:t>
            </a:r>
          </a:p>
          <a:p>
            <a:pPr marL="571500" indent="-571500">
              <a:buFont typeface="Arial" panose="020B0604020202020204" pitchFamily="34" charset="0"/>
              <a:buChar char="•"/>
            </a:pPr>
            <a:r>
              <a:rPr lang="en-US" sz="4000" dirty="0"/>
              <a:t>They were given Theory questionnaire at each of these points to measure correlations and changes to self-efficacy</a:t>
            </a:r>
          </a:p>
          <a:p>
            <a:pPr marL="571500" indent="-571500">
              <a:buFont typeface="Arial" panose="020B0604020202020204" pitchFamily="34" charset="0"/>
              <a:buChar char="•"/>
            </a:pPr>
            <a:r>
              <a:rPr lang="en-US" sz="4000" dirty="0"/>
              <a:t>Participants engaged in a dietary intervention where they were randomized to a low glycemic load diet and a standard American diet </a:t>
            </a:r>
          </a:p>
          <a:p>
            <a:pPr marL="571500" indent="-571500">
              <a:buFont typeface="Arial" panose="020B0604020202020204" pitchFamily="34" charset="0"/>
              <a:buChar char="•"/>
            </a:pPr>
            <a:r>
              <a:rPr lang="en-US" sz="4000" dirty="0"/>
              <a:t>Participants were given a Menu to choose from and food was sent to their home or designated spot each week via </a:t>
            </a:r>
            <a:r>
              <a:rPr lang="en-US" sz="4000" dirty="0" err="1"/>
              <a:t>Shipt</a:t>
            </a:r>
            <a:endParaRPr lang="en-US" sz="4000"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7072</TotalTime>
  <Words>742</Words>
  <Application>Microsoft Macintosh PowerPoint</Application>
  <PresentationFormat>Custom</PresentationFormat>
  <Paragraphs>46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Correlation between Self-efficacy, Environment, and Dietary Behaviors in Adults with Multiple Sclerosis Katherine Martin, OT student; Dr. Brooks Wingo, PhD Department of Occupational Therapy  |  University of Alabama at Birmingham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Brian, Kat</cp:lastModifiedBy>
  <cp:revision>205</cp:revision>
  <dcterms:created xsi:type="dcterms:W3CDTF">2012-03-16T13:05:22Z</dcterms:created>
  <dcterms:modified xsi:type="dcterms:W3CDTF">2023-12-04T18:15:44Z</dcterms:modified>
</cp:coreProperties>
</file>