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43891200" cy="32918400"/>
  <p:notesSz cx="6858000" cy="9144000"/>
  <p:defaultTextStyle>
    <a:defPPr>
      <a:defRPr lang="en-US"/>
    </a:defPPr>
    <a:lvl1pPr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1pPr>
    <a:lvl2pPr marL="2036763" indent="-1579563"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2pPr>
    <a:lvl3pPr marL="4075113" indent="-3160713"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3pPr>
    <a:lvl4pPr marL="6111875" indent="-4740275"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4pPr>
    <a:lvl5pPr marL="8150225" indent="-6321425"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5pPr>
    <a:lvl6pPr marL="22860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6pPr>
    <a:lvl7pPr marL="27432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7pPr>
    <a:lvl8pPr marL="32004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8pPr>
    <a:lvl9pPr marL="36576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755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997"/>
    <p:restoredTop sz="94497"/>
  </p:normalViewPr>
  <p:slideViewPr>
    <p:cSldViewPr snapToObjects="1" showGuides="1">
      <p:cViewPr>
        <p:scale>
          <a:sx n="35" d="100"/>
          <a:sy n="35" d="100"/>
        </p:scale>
        <p:origin x="64" y="224"/>
      </p:cViewPr>
      <p:guideLst>
        <p:guide orient="horz" pos="10368"/>
        <p:guide pos="13824"/>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9B6005BE-4393-06F6-ECB2-C1785127AD78}"/>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219" name="Rectangle 3">
            <a:extLst>
              <a:ext uri="{FF2B5EF4-FFF2-40B4-BE49-F238E27FC236}">
                <a16:creationId xmlns:a16="http://schemas.microsoft.com/office/drawing/2014/main" id="{C5630F09-28E7-1F4D-68C0-7153A53B005A}"/>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fld id="{A15221B6-8117-42FC-BA6C-6638EFC97196}" type="datetimeFigureOut">
              <a:rPr lang="en-US"/>
              <a:pPr>
                <a:defRPr/>
              </a:pPr>
              <a:t>12/1/23</a:t>
            </a:fld>
            <a:endParaRPr lang="en-US" dirty="0"/>
          </a:p>
        </p:txBody>
      </p:sp>
      <p:sp>
        <p:nvSpPr>
          <p:cNvPr id="3076" name="Rectangle 4">
            <a:extLst>
              <a:ext uri="{FF2B5EF4-FFF2-40B4-BE49-F238E27FC236}">
                <a16:creationId xmlns:a16="http://schemas.microsoft.com/office/drawing/2014/main" id="{AB98AB6F-5908-E9B2-3699-7FAAA396B784}"/>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a:extLst>
              <a:ext uri="{FF2B5EF4-FFF2-40B4-BE49-F238E27FC236}">
                <a16:creationId xmlns:a16="http://schemas.microsoft.com/office/drawing/2014/main" id="{5A6668B9-B0A3-B8B3-B6F7-3EEDD825D68A}"/>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a:extLst>
              <a:ext uri="{FF2B5EF4-FFF2-40B4-BE49-F238E27FC236}">
                <a16:creationId xmlns:a16="http://schemas.microsoft.com/office/drawing/2014/main" id="{CA8430D8-40EF-9A33-CF7E-CFE427BE9445}"/>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223" name="Rectangle 7">
            <a:extLst>
              <a:ext uri="{FF2B5EF4-FFF2-40B4-BE49-F238E27FC236}">
                <a16:creationId xmlns:a16="http://schemas.microsoft.com/office/drawing/2014/main" id="{DB7C8740-3FC4-290D-996C-7D05A160B613}"/>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897904A3-19D0-4514-A8B3-273DECDDCEE1}"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544B7CF-34E1-F2D7-39E7-A3531EFD5732}"/>
              </a:ext>
            </a:extLst>
          </p:cNvPr>
          <p:cNvSpPr>
            <a:spLocks noGrp="1" noRot="1" noChangeAspect="1" noChangeArrowheads="1" noTextEdit="1"/>
          </p:cNvSpPr>
          <p:nvPr>
            <p:ph type="sldImg"/>
          </p:nvPr>
        </p:nvSpPr>
        <p:spPr>
          <a:ln/>
        </p:spPr>
      </p:sp>
      <p:sp>
        <p:nvSpPr>
          <p:cNvPr id="5123" name="Rectangle 3">
            <a:extLst>
              <a:ext uri="{FF2B5EF4-FFF2-40B4-BE49-F238E27FC236}">
                <a16:creationId xmlns:a16="http://schemas.microsoft.com/office/drawing/2014/main" id="{769C575F-5C02-2661-F12A-03D0F380690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15200" y="5852160"/>
            <a:ext cx="25237440" cy="6217920"/>
          </a:xfrm>
        </p:spPr>
        <p:txBody>
          <a:bodyPr>
            <a:normAutofit/>
          </a:bodyPr>
          <a:lstStyle>
            <a:lvl1pPr algn="l">
              <a:defRPr sz="14300" b="1">
                <a:solidFill>
                  <a:schemeClr val="accent3">
                    <a:lumMod val="40000"/>
                    <a:lumOff val="60000"/>
                  </a:schemeClr>
                </a:solidFill>
                <a:latin typeface="+mj-lt"/>
              </a:defRPr>
            </a:lvl1pPr>
          </a:lstStyle>
          <a:p>
            <a:r>
              <a:rPr lang="en-US" dirty="0"/>
              <a:t>Click to edit Master title style</a:t>
            </a:r>
          </a:p>
        </p:txBody>
      </p:sp>
      <p:sp>
        <p:nvSpPr>
          <p:cNvPr id="5" name="Subtitle 2"/>
          <p:cNvSpPr>
            <a:spLocks noGrp="1"/>
          </p:cNvSpPr>
          <p:nvPr>
            <p:ph type="subTitle" idx="1"/>
          </p:nvPr>
        </p:nvSpPr>
        <p:spPr>
          <a:xfrm>
            <a:off x="7315200" y="18653760"/>
            <a:ext cx="25237440" cy="8412480"/>
          </a:xfrm>
        </p:spPr>
        <p:txBody>
          <a:bodyPr/>
          <a:lstStyle>
            <a:lvl1pPr marL="0" indent="0" algn="l">
              <a:buNone/>
              <a:defRPr>
                <a:solidFill>
                  <a:schemeClr val="tx1">
                    <a:tint val="75000"/>
                  </a:schemeClr>
                </a:solidFill>
              </a:defRPr>
            </a:lvl1pPr>
            <a:lvl2pPr marL="2037786" indent="0" algn="ctr">
              <a:buNone/>
              <a:defRPr>
                <a:solidFill>
                  <a:schemeClr val="tx1">
                    <a:tint val="75000"/>
                  </a:schemeClr>
                </a:solidFill>
              </a:defRPr>
            </a:lvl2pPr>
            <a:lvl3pPr marL="4075572" indent="0" algn="ctr">
              <a:buNone/>
              <a:defRPr>
                <a:solidFill>
                  <a:schemeClr val="tx1">
                    <a:tint val="75000"/>
                  </a:schemeClr>
                </a:solidFill>
              </a:defRPr>
            </a:lvl3pPr>
            <a:lvl4pPr marL="6113358" indent="0" algn="ctr">
              <a:buNone/>
              <a:defRPr>
                <a:solidFill>
                  <a:schemeClr val="tx1">
                    <a:tint val="75000"/>
                  </a:schemeClr>
                </a:solidFill>
              </a:defRPr>
            </a:lvl4pPr>
            <a:lvl5pPr marL="8151144" indent="0" algn="ctr">
              <a:buNone/>
              <a:defRPr>
                <a:solidFill>
                  <a:schemeClr val="tx1">
                    <a:tint val="75000"/>
                  </a:schemeClr>
                </a:solidFill>
              </a:defRPr>
            </a:lvl5pPr>
            <a:lvl6pPr marL="10188931" indent="0" algn="ctr">
              <a:buNone/>
              <a:defRPr>
                <a:solidFill>
                  <a:schemeClr val="tx1">
                    <a:tint val="75000"/>
                  </a:schemeClr>
                </a:solidFill>
              </a:defRPr>
            </a:lvl6pPr>
            <a:lvl7pPr marL="12226717" indent="0" algn="ctr">
              <a:buNone/>
              <a:defRPr>
                <a:solidFill>
                  <a:schemeClr val="tx1">
                    <a:tint val="75000"/>
                  </a:schemeClr>
                </a:solidFill>
              </a:defRPr>
            </a:lvl7pPr>
            <a:lvl8pPr marL="14264503" indent="0" algn="ctr">
              <a:buNone/>
              <a:defRPr>
                <a:solidFill>
                  <a:schemeClr val="tx1">
                    <a:tint val="75000"/>
                  </a:schemeClr>
                </a:solidFill>
              </a:defRPr>
            </a:lvl8pPr>
            <a:lvl9pPr marL="16302289"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59417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12500"/>
            </a:lvl1pPr>
            <a:lvl2pPr>
              <a:defRPr sz="10700"/>
            </a:lvl2pPr>
            <a:lvl3pPr>
              <a:defRPr sz="8900"/>
            </a:lvl3pPr>
            <a:lvl4pPr>
              <a:defRPr sz="8000"/>
            </a:lvl4pPr>
            <a:lvl5pPr>
              <a:defRPr sz="8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4"/>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08117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194560" y="7680963"/>
            <a:ext cx="19385280" cy="21724622"/>
          </a:xfrm>
        </p:spPr>
        <p:txBody>
          <a:bodyPr/>
          <a:lstStyle>
            <a:lvl1pPr>
              <a:defRPr sz="10700"/>
            </a:lvl1pPr>
            <a:lvl2pPr>
              <a:defRPr sz="8900"/>
            </a:lvl2pPr>
            <a:lvl3pPr>
              <a:defRPr sz="8000"/>
            </a:lvl3pPr>
            <a:lvl4pPr>
              <a:defRPr sz="7100"/>
            </a:lvl4pPr>
            <a:lvl5pPr>
              <a:defRPr sz="7100"/>
            </a:lvl5pPr>
            <a:lvl6pPr>
              <a:defRPr sz="8000"/>
            </a:lvl6pPr>
            <a:lvl7pPr>
              <a:defRPr sz="8000"/>
            </a:lvl7pPr>
            <a:lvl8pPr>
              <a:defRPr sz="8000"/>
            </a:lvl8pPr>
            <a:lvl9pPr>
              <a:defRPr sz="8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22311360" y="7680963"/>
            <a:ext cx="19385280" cy="21724622"/>
          </a:xfrm>
        </p:spPr>
        <p:txBody>
          <a:bodyPr/>
          <a:lstStyle>
            <a:lvl1pPr>
              <a:defRPr sz="10700"/>
            </a:lvl1pPr>
            <a:lvl2pPr>
              <a:defRPr sz="8900"/>
            </a:lvl2pPr>
            <a:lvl3pPr>
              <a:defRPr sz="8000"/>
            </a:lvl3pPr>
            <a:lvl4pPr>
              <a:defRPr sz="7100"/>
            </a:lvl4pPr>
            <a:lvl5pPr>
              <a:defRPr sz="7100"/>
            </a:lvl5pPr>
            <a:lvl6pPr>
              <a:defRPr sz="8000"/>
            </a:lvl6pPr>
            <a:lvl7pPr>
              <a:defRPr sz="8000"/>
            </a:lvl7pPr>
            <a:lvl8pPr>
              <a:defRPr sz="8000"/>
            </a:lvl8pPr>
            <a:lvl9pPr>
              <a:defRPr sz="8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89662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94561" y="7368542"/>
            <a:ext cx="19392902" cy="3070858"/>
          </a:xfrm>
        </p:spPr>
        <p:txBody>
          <a:bodyPr anchor="b"/>
          <a:lstStyle>
            <a:lvl1pPr marL="0" indent="0">
              <a:buNone/>
              <a:defRPr sz="8900" b="1"/>
            </a:lvl1pPr>
            <a:lvl2pPr marL="2037786" indent="0">
              <a:buNone/>
              <a:defRPr sz="8900" b="1"/>
            </a:lvl2pPr>
            <a:lvl3pPr marL="4075572" indent="0">
              <a:buNone/>
              <a:defRPr sz="8000" b="1"/>
            </a:lvl3pPr>
            <a:lvl4pPr marL="6113358" indent="0">
              <a:buNone/>
              <a:defRPr sz="7100" b="1"/>
            </a:lvl4pPr>
            <a:lvl5pPr marL="8151144" indent="0">
              <a:buNone/>
              <a:defRPr sz="7100" b="1"/>
            </a:lvl5pPr>
            <a:lvl6pPr marL="10188931" indent="0">
              <a:buNone/>
              <a:defRPr sz="7100" b="1"/>
            </a:lvl6pPr>
            <a:lvl7pPr marL="12226717" indent="0">
              <a:buNone/>
              <a:defRPr sz="7100" b="1"/>
            </a:lvl7pPr>
            <a:lvl8pPr marL="14264503" indent="0">
              <a:buNone/>
              <a:defRPr sz="7100" b="1"/>
            </a:lvl8pPr>
            <a:lvl9pPr marL="16302289" indent="0">
              <a:buNone/>
              <a:defRPr sz="7100" b="1"/>
            </a:lvl9pPr>
          </a:lstStyle>
          <a:p>
            <a:pPr lvl="0"/>
            <a:r>
              <a:rPr lang="en-US" dirty="0"/>
              <a:t>Click to edit Master text styles</a:t>
            </a:r>
          </a:p>
        </p:txBody>
      </p:sp>
      <p:sp>
        <p:nvSpPr>
          <p:cNvPr id="4" name="Content Placeholder 3"/>
          <p:cNvSpPr>
            <a:spLocks noGrp="1"/>
          </p:cNvSpPr>
          <p:nvPr>
            <p:ph sz="half" idx="2"/>
          </p:nvPr>
        </p:nvSpPr>
        <p:spPr>
          <a:xfrm>
            <a:off x="2194561" y="10439400"/>
            <a:ext cx="19392902" cy="18966182"/>
          </a:xfrm>
        </p:spPr>
        <p:txBody>
          <a:bodyPr/>
          <a:lstStyle>
            <a:lvl1pPr>
              <a:defRPr sz="8900"/>
            </a:lvl1pPr>
            <a:lvl2pPr>
              <a:defRPr sz="8000"/>
            </a:lvl2pPr>
            <a:lvl3pPr>
              <a:defRPr sz="7100"/>
            </a:lvl3pPr>
            <a:lvl4pPr>
              <a:defRPr sz="6200"/>
            </a:lvl4pPr>
            <a:lvl5pPr>
              <a:defRPr sz="62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3" y="7368542"/>
            <a:ext cx="19400520" cy="3070858"/>
          </a:xfrm>
        </p:spPr>
        <p:txBody>
          <a:bodyPr anchor="b"/>
          <a:lstStyle>
            <a:lvl1pPr marL="0" indent="0">
              <a:buNone/>
              <a:defRPr sz="8900" b="1"/>
            </a:lvl1pPr>
            <a:lvl2pPr marL="2037786" indent="0">
              <a:buNone/>
              <a:defRPr sz="8900" b="1"/>
            </a:lvl2pPr>
            <a:lvl3pPr marL="4075572" indent="0">
              <a:buNone/>
              <a:defRPr sz="8000" b="1"/>
            </a:lvl3pPr>
            <a:lvl4pPr marL="6113358" indent="0">
              <a:buNone/>
              <a:defRPr sz="7100" b="1"/>
            </a:lvl4pPr>
            <a:lvl5pPr marL="8151144" indent="0">
              <a:buNone/>
              <a:defRPr sz="7100" b="1"/>
            </a:lvl5pPr>
            <a:lvl6pPr marL="10188931" indent="0">
              <a:buNone/>
              <a:defRPr sz="7100" b="1"/>
            </a:lvl6pPr>
            <a:lvl7pPr marL="12226717" indent="0">
              <a:buNone/>
              <a:defRPr sz="7100" b="1"/>
            </a:lvl7pPr>
            <a:lvl8pPr marL="14264503" indent="0">
              <a:buNone/>
              <a:defRPr sz="7100" b="1"/>
            </a:lvl8pPr>
            <a:lvl9pPr marL="16302289" indent="0">
              <a:buNone/>
              <a:defRPr sz="7100" b="1"/>
            </a:lvl9pPr>
          </a:lstStyle>
          <a:p>
            <a:pPr lvl="0"/>
            <a:r>
              <a:rPr lang="en-US"/>
              <a:t>Click to edit Master text styles</a:t>
            </a:r>
          </a:p>
        </p:txBody>
      </p:sp>
      <p:sp>
        <p:nvSpPr>
          <p:cNvPr id="6" name="Content Placeholder 5"/>
          <p:cNvSpPr>
            <a:spLocks noGrp="1"/>
          </p:cNvSpPr>
          <p:nvPr>
            <p:ph sz="quarter" idx="4"/>
          </p:nvPr>
        </p:nvSpPr>
        <p:spPr>
          <a:xfrm>
            <a:off x="22296123" y="10439400"/>
            <a:ext cx="19400520" cy="18966182"/>
          </a:xfrm>
        </p:spPr>
        <p:txBody>
          <a:bodyPr/>
          <a:lstStyle>
            <a:lvl1pPr>
              <a:defRPr sz="8900"/>
            </a:lvl1pPr>
            <a:lvl2pPr>
              <a:defRPr sz="8000"/>
            </a:lvl2pPr>
            <a:lvl3pPr>
              <a:defRPr sz="7100"/>
            </a:lvl3pPr>
            <a:lvl4pPr>
              <a:defRPr sz="6200"/>
            </a:lvl4pPr>
            <a:lvl5pPr>
              <a:defRPr sz="62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45558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46033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CCA619B-FFD1-4641-2B00-02D5F8C1462E}"/>
              </a:ext>
            </a:extLst>
          </p:cNvPr>
          <p:cNvGrpSpPr/>
          <p:nvPr userDrawn="1"/>
        </p:nvGrpSpPr>
        <p:grpSpPr>
          <a:xfrm>
            <a:off x="-76200" y="-3534"/>
            <a:ext cx="43997880" cy="33017820"/>
            <a:chOff x="-21093" y="-3534"/>
            <a:chExt cx="43997880" cy="33017820"/>
          </a:xfrm>
        </p:grpSpPr>
        <p:sp>
          <p:nvSpPr>
            <p:cNvPr id="3" name="Rectangle 2">
              <a:extLst>
                <a:ext uri="{FF2B5EF4-FFF2-40B4-BE49-F238E27FC236}">
                  <a16:creationId xmlns:a16="http://schemas.microsoft.com/office/drawing/2014/main" id="{DC93CBAF-1AB3-71B6-F1FB-D8A5AE6ECAA9}"/>
                </a:ext>
              </a:extLst>
            </p:cNvPr>
            <p:cNvSpPr/>
            <p:nvPr userDrawn="1"/>
          </p:nvSpPr>
          <p:spPr>
            <a:xfrm>
              <a:off x="-21093" y="30042486"/>
              <a:ext cx="43891200" cy="2971800"/>
            </a:xfrm>
            <a:prstGeom prst="rect">
              <a:avLst/>
            </a:prstGeom>
            <a:solidFill>
              <a:srgbClr val="1F755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253B313D-6048-C811-B35A-0B28BDDD53D6}"/>
                </a:ext>
              </a:extLst>
            </p:cNvPr>
            <p:cNvGrpSpPr/>
            <p:nvPr userDrawn="1"/>
          </p:nvGrpSpPr>
          <p:grpSpPr>
            <a:xfrm>
              <a:off x="-21093" y="-3534"/>
              <a:ext cx="43997880" cy="5486400"/>
              <a:chOff x="-21093" y="-3534"/>
              <a:chExt cx="43997880" cy="5486400"/>
            </a:xfrm>
          </p:grpSpPr>
          <p:sp>
            <p:nvSpPr>
              <p:cNvPr id="7" name="Rectangle 6">
                <a:extLst>
                  <a:ext uri="{FF2B5EF4-FFF2-40B4-BE49-F238E27FC236}">
                    <a16:creationId xmlns:a16="http://schemas.microsoft.com/office/drawing/2014/main" id="{AC6EACC0-CAF4-5942-0F40-E6A6B8933228}"/>
                  </a:ext>
                </a:extLst>
              </p:cNvPr>
              <p:cNvSpPr/>
              <p:nvPr userDrawn="1"/>
            </p:nvSpPr>
            <p:spPr>
              <a:xfrm>
                <a:off x="85587" y="-3534"/>
                <a:ext cx="43891200" cy="5486400"/>
              </a:xfrm>
              <a:prstGeom prst="rect">
                <a:avLst/>
              </a:prstGeom>
              <a:solidFill>
                <a:srgbClr val="1F755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210DF7D-7CD9-71B5-A1FD-E877DBAEA0C0}"/>
                  </a:ext>
                </a:extLst>
              </p:cNvPr>
              <p:cNvSpPr/>
              <p:nvPr userDrawn="1"/>
            </p:nvSpPr>
            <p:spPr>
              <a:xfrm>
                <a:off x="-21093" y="-3534"/>
                <a:ext cx="5486400" cy="5486400"/>
              </a:xfrm>
              <a:prstGeom prst="rect">
                <a:avLst/>
              </a:prstGeom>
              <a:solidFill>
                <a:srgbClr val="17543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5" name="Picture 4" descr="A logo with a lighthouse and waves&#10;&#10;Description automatically generated">
              <a:extLst>
                <a:ext uri="{FF2B5EF4-FFF2-40B4-BE49-F238E27FC236}">
                  <a16:creationId xmlns:a16="http://schemas.microsoft.com/office/drawing/2014/main" id="{43767709-205E-5EBB-3D1E-E492EC51B809}"/>
                </a:ext>
              </a:extLst>
            </p:cNvPr>
            <p:cNvPicPr>
              <a:picLocks noChangeAspect="1"/>
            </p:cNvPicPr>
            <p:nvPr userDrawn="1"/>
          </p:nvPicPr>
          <p:blipFill>
            <a:blip r:embed="rId7"/>
            <a:stretch>
              <a:fillRect/>
            </a:stretch>
          </p:blipFill>
          <p:spPr>
            <a:xfrm>
              <a:off x="537935" y="619126"/>
              <a:ext cx="4333874" cy="4333874"/>
            </a:xfrm>
            <a:prstGeom prst="rect">
              <a:avLst/>
            </a:prstGeom>
          </p:spPr>
        </p:pic>
        <p:pic>
          <p:nvPicPr>
            <p:cNvPr id="6" name="Picture 5" descr="A black background with white text&#10;&#10;Description automatically generated">
              <a:extLst>
                <a:ext uri="{FF2B5EF4-FFF2-40B4-BE49-F238E27FC236}">
                  <a16:creationId xmlns:a16="http://schemas.microsoft.com/office/drawing/2014/main" id="{9FFCED7D-2D18-745B-3596-9C77276066D0}"/>
                </a:ext>
              </a:extLst>
            </p:cNvPr>
            <p:cNvPicPr>
              <a:picLocks noChangeAspect="1"/>
            </p:cNvPicPr>
            <p:nvPr userDrawn="1"/>
          </p:nvPicPr>
          <p:blipFill>
            <a:blip r:embed="rId8"/>
            <a:stretch>
              <a:fillRect/>
            </a:stretch>
          </p:blipFill>
          <p:spPr>
            <a:xfrm>
              <a:off x="1997726" y="30861000"/>
              <a:ext cx="8289274" cy="1549397"/>
            </a:xfrm>
            <a:prstGeom prst="rect">
              <a:avLst/>
            </a:prstGeom>
          </p:spPr>
        </p:pic>
      </p:grpSp>
      <p:sp>
        <p:nvSpPr>
          <p:cNvPr id="1027" name="Title Placeholder 1">
            <a:extLst>
              <a:ext uri="{FF2B5EF4-FFF2-40B4-BE49-F238E27FC236}">
                <a16:creationId xmlns:a16="http://schemas.microsoft.com/office/drawing/2014/main" id="{D5D06CB4-D949-38D7-4839-DF803DB5E206}"/>
              </a:ext>
            </a:extLst>
          </p:cNvPr>
          <p:cNvSpPr>
            <a:spLocks noGrp="1"/>
          </p:cNvSpPr>
          <p:nvPr>
            <p:ph type="title"/>
          </p:nvPr>
        </p:nvSpPr>
        <p:spPr bwMode="auto">
          <a:xfrm>
            <a:off x="6645275" y="669925"/>
            <a:ext cx="36148963" cy="481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7F6F8A75-9C1D-5D04-60FB-055173502029}"/>
              </a:ext>
            </a:extLst>
          </p:cNvPr>
          <p:cNvSpPr>
            <a:spLocks noGrp="1"/>
          </p:cNvSpPr>
          <p:nvPr>
            <p:ph type="body" idx="1"/>
          </p:nvPr>
        </p:nvSpPr>
        <p:spPr bwMode="auto">
          <a:xfrm>
            <a:off x="4754563" y="7680325"/>
            <a:ext cx="35113912" cy="2048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666" r:id="rId1"/>
    <p:sldLayoutId id="2147483662" r:id="rId2"/>
    <p:sldLayoutId id="2147483663" r:id="rId3"/>
    <p:sldLayoutId id="2147483664" r:id="rId4"/>
    <p:sldLayoutId id="2147483665" r:id="rId5"/>
  </p:sldLayoutIdLst>
  <p:txStyles>
    <p:titleStyle>
      <a:lvl1pPr algn="l" defTabSz="2036763" rtl="0" eaLnBrk="0" fontAlgn="base" hangingPunct="0">
        <a:spcBef>
          <a:spcPct val="0"/>
        </a:spcBef>
        <a:spcAft>
          <a:spcPct val="0"/>
        </a:spcAft>
        <a:defRPr sz="12500" b="1" kern="1200">
          <a:solidFill>
            <a:schemeClr val="bg1"/>
          </a:solidFill>
          <a:latin typeface="+mj-lt"/>
          <a:ea typeface="Cambria" pitchFamily="18" charset="0"/>
          <a:cs typeface="Cambria" pitchFamily="18" charset="0"/>
        </a:defRPr>
      </a:lvl1pPr>
      <a:lvl2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2pPr>
      <a:lvl3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3pPr>
      <a:lvl4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4pPr>
      <a:lvl5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5pPr>
      <a:lvl6pPr marL="2037786"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6pPr>
      <a:lvl7pPr marL="4075572"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7pPr>
      <a:lvl8pPr marL="6113358"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8pPr>
      <a:lvl9pPr marL="8151144"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9pPr>
    </p:titleStyle>
    <p:bodyStyle>
      <a:lvl1pPr marL="1017588" indent="-1017588" algn="l" defTabSz="2036763" rtl="0" eaLnBrk="0" fontAlgn="base" hangingPunct="0">
        <a:spcBef>
          <a:spcPct val="20000"/>
        </a:spcBef>
        <a:spcAft>
          <a:spcPct val="0"/>
        </a:spcAft>
        <a:buFont typeface="Arial" panose="020B0604020202020204" pitchFamily="34" charset="0"/>
        <a:buChar char="•"/>
        <a:defRPr sz="12500" kern="1200">
          <a:solidFill>
            <a:schemeClr val="tx1"/>
          </a:solidFill>
          <a:latin typeface="+mj-lt"/>
          <a:ea typeface="Cambria" pitchFamily="18" charset="0"/>
          <a:cs typeface="Cambria" pitchFamily="18" charset="0"/>
        </a:defRPr>
      </a:lvl1pPr>
      <a:lvl2pPr marL="2036763"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Cambria" pitchFamily="18" charset="0"/>
          <a:cs typeface="Cambria" panose="02040503050406030204" pitchFamily="18" charset="0"/>
        </a:defRPr>
      </a:lvl2pPr>
      <a:lvl3pPr marL="3055938"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charset="-128"/>
        </a:defRPr>
      </a:lvl3pPr>
      <a:lvl4pPr marL="4357688" indent="-1301750"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a:defRPr>
      </a:lvl4pPr>
      <a:lvl5pPr marL="5376863"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a:defRPr>
      </a:lvl5pPr>
      <a:lvl6pPr marL="11207824" indent="-1018893" algn="l" defTabSz="2037786" rtl="0" eaLnBrk="1" latinLnBrk="0" hangingPunct="1">
        <a:spcBef>
          <a:spcPct val="20000"/>
        </a:spcBef>
        <a:buFont typeface="Arial"/>
        <a:buChar char="•"/>
        <a:defRPr sz="8900" kern="1200">
          <a:solidFill>
            <a:schemeClr val="tx1"/>
          </a:solidFill>
          <a:latin typeface="+mn-lt"/>
          <a:ea typeface="+mn-ea"/>
          <a:cs typeface="+mn-cs"/>
        </a:defRPr>
      </a:lvl6pPr>
      <a:lvl7pPr marL="13245610" indent="-1018893" algn="l" defTabSz="2037786" rtl="0" eaLnBrk="1" latinLnBrk="0" hangingPunct="1">
        <a:spcBef>
          <a:spcPct val="20000"/>
        </a:spcBef>
        <a:buFont typeface="Arial"/>
        <a:buChar char="•"/>
        <a:defRPr sz="8900" kern="1200">
          <a:solidFill>
            <a:schemeClr val="tx1"/>
          </a:solidFill>
          <a:latin typeface="+mn-lt"/>
          <a:ea typeface="+mn-ea"/>
          <a:cs typeface="+mn-cs"/>
        </a:defRPr>
      </a:lvl7pPr>
      <a:lvl8pPr marL="15283396" indent="-1018893" algn="l" defTabSz="2037786" rtl="0" eaLnBrk="1" latinLnBrk="0" hangingPunct="1">
        <a:spcBef>
          <a:spcPct val="20000"/>
        </a:spcBef>
        <a:buFont typeface="Arial"/>
        <a:buChar char="•"/>
        <a:defRPr sz="8900" kern="1200">
          <a:solidFill>
            <a:schemeClr val="tx1"/>
          </a:solidFill>
          <a:latin typeface="+mn-lt"/>
          <a:ea typeface="+mn-ea"/>
          <a:cs typeface="+mn-cs"/>
        </a:defRPr>
      </a:lvl8pPr>
      <a:lvl9pPr marL="17321182" indent="-1018893" algn="l" defTabSz="2037786" rtl="0" eaLnBrk="1" latinLnBrk="0" hangingPunct="1">
        <a:spcBef>
          <a:spcPct val="20000"/>
        </a:spcBef>
        <a:buFont typeface="Arial"/>
        <a:buChar char="•"/>
        <a:defRPr sz="8900" kern="1200">
          <a:solidFill>
            <a:schemeClr val="tx1"/>
          </a:solidFill>
          <a:latin typeface="+mn-lt"/>
          <a:ea typeface="+mn-ea"/>
          <a:cs typeface="+mn-cs"/>
        </a:defRPr>
      </a:lvl9pPr>
    </p:bodyStyle>
    <p:otherStyle>
      <a:defPPr>
        <a:defRPr lang="en-US"/>
      </a:defPPr>
      <a:lvl1pPr marL="0" algn="l" defTabSz="2037786" rtl="0" eaLnBrk="1" latinLnBrk="0" hangingPunct="1">
        <a:defRPr sz="8000" kern="1200">
          <a:solidFill>
            <a:schemeClr val="tx1"/>
          </a:solidFill>
          <a:latin typeface="+mn-lt"/>
          <a:ea typeface="+mn-ea"/>
          <a:cs typeface="+mn-cs"/>
        </a:defRPr>
      </a:lvl1pPr>
      <a:lvl2pPr marL="2037786" algn="l" defTabSz="2037786" rtl="0" eaLnBrk="1" latinLnBrk="0" hangingPunct="1">
        <a:defRPr sz="8000" kern="1200">
          <a:solidFill>
            <a:schemeClr val="tx1"/>
          </a:solidFill>
          <a:latin typeface="+mn-lt"/>
          <a:ea typeface="+mn-ea"/>
          <a:cs typeface="+mn-cs"/>
        </a:defRPr>
      </a:lvl2pPr>
      <a:lvl3pPr marL="4075572" algn="l" defTabSz="2037786" rtl="0" eaLnBrk="1" latinLnBrk="0" hangingPunct="1">
        <a:defRPr sz="8000" kern="1200">
          <a:solidFill>
            <a:schemeClr val="tx1"/>
          </a:solidFill>
          <a:latin typeface="+mn-lt"/>
          <a:ea typeface="+mn-ea"/>
          <a:cs typeface="+mn-cs"/>
        </a:defRPr>
      </a:lvl3pPr>
      <a:lvl4pPr marL="6113358" algn="l" defTabSz="2037786" rtl="0" eaLnBrk="1" latinLnBrk="0" hangingPunct="1">
        <a:defRPr sz="8000" kern="1200">
          <a:solidFill>
            <a:schemeClr val="tx1"/>
          </a:solidFill>
          <a:latin typeface="+mn-lt"/>
          <a:ea typeface="+mn-ea"/>
          <a:cs typeface="+mn-cs"/>
        </a:defRPr>
      </a:lvl4pPr>
      <a:lvl5pPr marL="8151144" algn="l" defTabSz="2037786" rtl="0" eaLnBrk="1" latinLnBrk="0" hangingPunct="1">
        <a:defRPr sz="8000" kern="1200">
          <a:solidFill>
            <a:schemeClr val="tx1"/>
          </a:solidFill>
          <a:latin typeface="+mn-lt"/>
          <a:ea typeface="+mn-ea"/>
          <a:cs typeface="+mn-cs"/>
        </a:defRPr>
      </a:lvl5pPr>
      <a:lvl6pPr marL="10188931" algn="l" defTabSz="2037786" rtl="0" eaLnBrk="1" latinLnBrk="0" hangingPunct="1">
        <a:defRPr sz="8000" kern="1200">
          <a:solidFill>
            <a:schemeClr val="tx1"/>
          </a:solidFill>
          <a:latin typeface="+mn-lt"/>
          <a:ea typeface="+mn-ea"/>
          <a:cs typeface="+mn-cs"/>
        </a:defRPr>
      </a:lvl6pPr>
      <a:lvl7pPr marL="12226717" algn="l" defTabSz="2037786" rtl="0" eaLnBrk="1" latinLnBrk="0" hangingPunct="1">
        <a:defRPr sz="8000" kern="1200">
          <a:solidFill>
            <a:schemeClr val="tx1"/>
          </a:solidFill>
          <a:latin typeface="+mn-lt"/>
          <a:ea typeface="+mn-ea"/>
          <a:cs typeface="+mn-cs"/>
        </a:defRPr>
      </a:lvl7pPr>
      <a:lvl8pPr marL="14264503" algn="l" defTabSz="2037786" rtl="0" eaLnBrk="1" latinLnBrk="0" hangingPunct="1">
        <a:defRPr sz="8000" kern="1200">
          <a:solidFill>
            <a:schemeClr val="tx1"/>
          </a:solidFill>
          <a:latin typeface="+mn-lt"/>
          <a:ea typeface="+mn-ea"/>
          <a:cs typeface="+mn-cs"/>
        </a:defRPr>
      </a:lvl8pPr>
      <a:lvl9pPr marL="16302289" algn="l" defTabSz="2037786" rtl="0" eaLnBrk="1" latinLnBrk="0" hangingPunct="1">
        <a:defRPr sz="8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bwingo@uab.edu" TargetMode="External"/><Relationship Id="rId3" Type="http://schemas.openxmlformats.org/officeDocument/2006/relationships/image" Target="../media/image3.png"/><Relationship Id="rId7" Type="http://schemas.openxmlformats.org/officeDocument/2006/relationships/hyperlink" Target="mailto:akbrian@uab.ed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doi.org/10.1097/JCN.0000000000000919" TargetMode="External"/><Relationship Id="rId5" Type="http://schemas.openxmlformats.org/officeDocument/2006/relationships/hyperlink" Target="https://doi.org/10.3390/ijerph18052675" TargetMode="External"/><Relationship Id="rId4" Type="http://schemas.openxmlformats.org/officeDocument/2006/relationships/hyperlink" Target="https://doi.org/10.1016/j.ijnurstu.2022.10425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Title 3">
            <a:extLst>
              <a:ext uri="{FF2B5EF4-FFF2-40B4-BE49-F238E27FC236}">
                <a16:creationId xmlns:a16="http://schemas.microsoft.com/office/drawing/2014/main" id="{437968F4-1802-63F0-F6EC-CB04BF1A8CFA}"/>
              </a:ext>
            </a:extLst>
          </p:cNvPr>
          <p:cNvSpPr>
            <a:spLocks noGrp="1"/>
          </p:cNvSpPr>
          <p:nvPr>
            <p:ph type="title"/>
          </p:nvPr>
        </p:nvSpPr>
        <p:spPr>
          <a:xfrm>
            <a:off x="5943600" y="228600"/>
            <a:ext cx="37355463" cy="5181600"/>
          </a:xfrm>
        </p:spPr>
        <p:txBody>
          <a:bodyPr/>
          <a:lstStyle/>
          <a:p>
            <a:pPr algn="ctr"/>
            <a:r>
              <a:rPr lang="en-US" altLang="en-US" sz="9600" dirty="0">
                <a:latin typeface="Arial" panose="020B0604020202020204" pitchFamily="34" charset="0"/>
                <a:cs typeface="Arial" panose="020B0604020202020204" pitchFamily="34" charset="0"/>
              </a:rPr>
              <a:t>Correlation between Self-efficacy, Environment, and Dietary Behaviors in Adults with Multiple Sclerosis</a:t>
            </a:r>
            <a:br>
              <a:rPr lang="en-US" altLang="en-US" sz="11500" dirty="0">
                <a:latin typeface="Arial" panose="020B0604020202020204" pitchFamily="34" charset="0"/>
                <a:cs typeface="Arial" panose="020B0604020202020204" pitchFamily="34" charset="0"/>
              </a:rPr>
            </a:br>
            <a:r>
              <a:rPr lang="en-US" altLang="en-US" sz="6600" dirty="0">
                <a:latin typeface="Arial" panose="020B0604020202020204" pitchFamily="34" charset="0"/>
                <a:cs typeface="Arial" panose="020B0604020202020204" pitchFamily="34" charset="0"/>
              </a:rPr>
              <a:t>Katherine Martin, OT student; Dr. Brooks Wingo, PhD</a:t>
            </a:r>
            <a:br>
              <a:rPr lang="en-US" altLang="en-US" sz="6600" dirty="0">
                <a:latin typeface="Arial" panose="020B0604020202020204" pitchFamily="34" charset="0"/>
                <a:cs typeface="Arial" panose="020B0604020202020204" pitchFamily="34" charset="0"/>
              </a:rPr>
            </a:br>
            <a:r>
              <a:rPr lang="en-US" altLang="en-US" sz="6600" dirty="0">
                <a:latin typeface="Arial" panose="020B0604020202020204" pitchFamily="34" charset="0"/>
                <a:cs typeface="Arial" panose="020B0604020202020204" pitchFamily="34" charset="0"/>
              </a:rPr>
              <a:t>Department of Occupational Therapy</a:t>
            </a:r>
            <a:r>
              <a:rPr lang="en-US" altLang="en-US" sz="6000" dirty="0">
                <a:latin typeface="Arial" panose="020B0604020202020204" pitchFamily="34" charset="0"/>
                <a:cs typeface="Arial" panose="020B0604020202020204" pitchFamily="34" charset="0"/>
              </a:rPr>
              <a:t>  |  University of Alabama at Birmingham</a:t>
            </a:r>
            <a:br>
              <a:rPr lang="en-US" altLang="en-US" sz="6000" dirty="0">
                <a:latin typeface="Arial" panose="020B0604020202020204" pitchFamily="34" charset="0"/>
                <a:cs typeface="Arial" panose="020B0604020202020204" pitchFamily="34" charset="0"/>
              </a:rPr>
            </a:br>
            <a:endParaRPr lang="en-US" altLang="en-US" sz="6600" baseline="30000" dirty="0">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3F7F539E-397D-C4C5-2EC9-2391ED48F917}"/>
              </a:ext>
            </a:extLst>
          </p:cNvPr>
          <p:cNvSpPr/>
          <p:nvPr/>
        </p:nvSpPr>
        <p:spPr>
          <a:xfrm>
            <a:off x="498565" y="16957676"/>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Methods</a:t>
            </a:r>
          </a:p>
        </p:txBody>
      </p:sp>
      <p:sp>
        <p:nvSpPr>
          <p:cNvPr id="16" name="Rectangle 15">
            <a:extLst>
              <a:ext uri="{FF2B5EF4-FFF2-40B4-BE49-F238E27FC236}">
                <a16:creationId xmlns:a16="http://schemas.microsoft.com/office/drawing/2014/main" id="{09C99A73-D739-30F1-F2B7-C2E9B3B224CC}"/>
              </a:ext>
            </a:extLst>
          </p:cNvPr>
          <p:cNvSpPr/>
          <p:nvPr/>
        </p:nvSpPr>
        <p:spPr>
          <a:xfrm>
            <a:off x="29565600" y="6313488"/>
            <a:ext cx="137334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Discussion continued</a:t>
            </a:r>
          </a:p>
        </p:txBody>
      </p:sp>
      <p:sp>
        <p:nvSpPr>
          <p:cNvPr id="17" name="Rectangle 16">
            <a:extLst>
              <a:ext uri="{FF2B5EF4-FFF2-40B4-BE49-F238E27FC236}">
                <a16:creationId xmlns:a16="http://schemas.microsoft.com/office/drawing/2014/main" id="{7050EB1D-3AB3-0F56-BA7D-BAC9C9557480}"/>
              </a:ext>
            </a:extLst>
          </p:cNvPr>
          <p:cNvSpPr/>
          <p:nvPr/>
        </p:nvSpPr>
        <p:spPr>
          <a:xfrm>
            <a:off x="29565600" y="18631595"/>
            <a:ext cx="13885863" cy="1676399"/>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References</a:t>
            </a:r>
          </a:p>
        </p:txBody>
      </p:sp>
      <p:sp>
        <p:nvSpPr>
          <p:cNvPr id="19" name="Rectangle 18">
            <a:extLst>
              <a:ext uri="{FF2B5EF4-FFF2-40B4-BE49-F238E27FC236}">
                <a16:creationId xmlns:a16="http://schemas.microsoft.com/office/drawing/2014/main" id="{D38E71BA-D311-8714-3EB9-3E5514B44F3A}"/>
              </a:ext>
            </a:extLst>
          </p:cNvPr>
          <p:cNvSpPr/>
          <p:nvPr/>
        </p:nvSpPr>
        <p:spPr>
          <a:xfrm>
            <a:off x="15011400" y="6313488"/>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Results </a:t>
            </a:r>
          </a:p>
        </p:txBody>
      </p:sp>
      <p:sp>
        <p:nvSpPr>
          <p:cNvPr id="20" name="Rectangle 19">
            <a:extLst>
              <a:ext uri="{FF2B5EF4-FFF2-40B4-BE49-F238E27FC236}">
                <a16:creationId xmlns:a16="http://schemas.microsoft.com/office/drawing/2014/main" id="{7FD6ABF4-D62C-8E92-E1BD-3778A7F41BE4}"/>
              </a:ext>
            </a:extLst>
          </p:cNvPr>
          <p:cNvSpPr/>
          <p:nvPr/>
        </p:nvSpPr>
        <p:spPr>
          <a:xfrm>
            <a:off x="29500285" y="26855259"/>
            <a:ext cx="13885863" cy="1179513"/>
          </a:xfrm>
          <a:prstGeom prst="rect">
            <a:avLst/>
          </a:prstGeom>
          <a:solidFill>
            <a:schemeClr val="accent3">
              <a:lumMod val="60000"/>
              <a:lumOff val="4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5400" b="1" dirty="0">
                <a:solidFill>
                  <a:srgbClr val="215968"/>
                </a:solidFill>
                <a:latin typeface="Arial" panose="020B0604020202020204" pitchFamily="34" charset="0"/>
                <a:ea typeface="ヒラギノ角ゴ Pro W3"/>
                <a:cs typeface="Arial" panose="020B0604020202020204" pitchFamily="34" charset="0"/>
              </a:rPr>
              <a:t>Acknowledgement &amp; Contact information</a:t>
            </a:r>
          </a:p>
        </p:txBody>
      </p:sp>
      <p:sp>
        <p:nvSpPr>
          <p:cNvPr id="3" name="Rectangle 17">
            <a:extLst>
              <a:ext uri="{FF2B5EF4-FFF2-40B4-BE49-F238E27FC236}">
                <a16:creationId xmlns:a16="http://schemas.microsoft.com/office/drawing/2014/main" id="{07064D4E-EF82-2822-4BE8-3A9001A721F3}"/>
              </a:ext>
            </a:extLst>
          </p:cNvPr>
          <p:cNvSpPr/>
          <p:nvPr/>
        </p:nvSpPr>
        <p:spPr>
          <a:xfrm>
            <a:off x="581025" y="6313488"/>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Introduction</a:t>
            </a:r>
          </a:p>
        </p:txBody>
      </p:sp>
      <p:sp>
        <p:nvSpPr>
          <p:cNvPr id="30" name="Rectangle 29">
            <a:extLst>
              <a:ext uri="{FF2B5EF4-FFF2-40B4-BE49-F238E27FC236}">
                <a16:creationId xmlns:a16="http://schemas.microsoft.com/office/drawing/2014/main" id="{0B4CAC9D-E7D9-12BB-EF97-862392D98CEA}"/>
              </a:ext>
            </a:extLst>
          </p:cNvPr>
          <p:cNvSpPr/>
          <p:nvPr/>
        </p:nvSpPr>
        <p:spPr>
          <a:xfrm>
            <a:off x="29565600" y="13340202"/>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Conclusion</a:t>
            </a:r>
          </a:p>
        </p:txBody>
      </p:sp>
      <p:sp>
        <p:nvSpPr>
          <p:cNvPr id="4106" name="TextBox 30">
            <a:extLst>
              <a:ext uri="{FF2B5EF4-FFF2-40B4-BE49-F238E27FC236}">
                <a16:creationId xmlns:a16="http://schemas.microsoft.com/office/drawing/2014/main" id="{9021958B-BCA1-7F3D-33DA-BA5F4315DCD9}"/>
              </a:ext>
            </a:extLst>
          </p:cNvPr>
          <p:cNvSpPr txBox="1">
            <a:spLocks noChangeArrowheads="1"/>
          </p:cNvSpPr>
          <p:nvPr/>
        </p:nvSpPr>
        <p:spPr bwMode="auto">
          <a:xfrm>
            <a:off x="29887863" y="9318625"/>
            <a:ext cx="13411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12500">
                <a:solidFill>
                  <a:schemeClr val="tx1"/>
                </a:solidFill>
                <a:latin typeface="Calibri" panose="020F0502020204030204" pitchFamily="34" charset="0"/>
                <a:ea typeface="Cambria" panose="02040503050406030204" pitchFamily="18" charset="0"/>
                <a:cs typeface="Cambria" panose="02040503050406030204" pitchFamily="18" charset="0"/>
              </a:defRPr>
            </a:lvl1pPr>
            <a:lvl2pPr marL="742950" indent="-285750">
              <a:spcBef>
                <a:spcPct val="20000"/>
              </a:spcBef>
              <a:buFont typeface="Arial" panose="020B0604020202020204" pitchFamily="34" charset="0"/>
              <a:buChar char="•"/>
              <a:defRPr sz="10700">
                <a:solidFill>
                  <a:schemeClr val="tx1"/>
                </a:solidFill>
                <a:latin typeface="Calibri" panose="020F0502020204030204" pitchFamily="34" charset="0"/>
                <a:ea typeface="Cambria" panose="02040503050406030204" pitchFamily="18" charset="0"/>
                <a:cs typeface="Cambria" panose="02040503050406030204" pitchFamily="18" charset="0"/>
              </a:defRPr>
            </a:lvl2pPr>
            <a:lvl3pPr marL="11430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3pPr>
            <a:lvl4pPr marL="16002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4pPr>
            <a:lvl5pPr marL="20574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5pPr>
            <a:lvl6pPr marL="25146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6pPr>
            <a:lvl7pPr marL="29718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7pPr>
            <a:lvl8pPr marL="34290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8pPr>
            <a:lvl9pPr marL="38862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9pPr>
          </a:lstStyle>
          <a:p>
            <a:pPr eaLnBrk="1" hangingPunct="1">
              <a:spcBef>
                <a:spcPct val="0"/>
              </a:spcBef>
              <a:buFontTx/>
              <a:buNone/>
            </a:pPr>
            <a:endParaRPr lang="en-US" altLang="en-US" sz="1800">
              <a:latin typeface="Arial" panose="020B0604020202020204" pitchFamily="34" charset="0"/>
              <a:ea typeface="ヒラギノ角ゴ Pro W3"/>
              <a:cs typeface="ヒラギノ角ゴ Pro W3"/>
            </a:endParaRPr>
          </a:p>
        </p:txBody>
      </p:sp>
      <p:sp>
        <p:nvSpPr>
          <p:cNvPr id="29" name="Rectangle 28">
            <a:extLst>
              <a:ext uri="{FF2B5EF4-FFF2-40B4-BE49-F238E27FC236}">
                <a16:creationId xmlns:a16="http://schemas.microsoft.com/office/drawing/2014/main" id="{9FBCB4EC-9239-E75F-D97F-FD48696657E9}"/>
              </a:ext>
            </a:extLst>
          </p:cNvPr>
          <p:cNvSpPr/>
          <p:nvPr/>
        </p:nvSpPr>
        <p:spPr>
          <a:xfrm>
            <a:off x="14862322" y="18410792"/>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Discussion</a:t>
            </a:r>
          </a:p>
        </p:txBody>
      </p:sp>
      <p:pic>
        <p:nvPicPr>
          <p:cNvPr id="12" name="Picture 11" descr="A table with numbers and letters&#10;&#10;Description automatically generated">
            <a:extLst>
              <a:ext uri="{FF2B5EF4-FFF2-40B4-BE49-F238E27FC236}">
                <a16:creationId xmlns:a16="http://schemas.microsoft.com/office/drawing/2014/main" id="{42353D0E-956B-49EF-A724-01E51A9C591A}"/>
              </a:ext>
            </a:extLst>
          </p:cNvPr>
          <p:cNvPicPr>
            <a:picLocks noChangeAspect="1"/>
          </p:cNvPicPr>
          <p:nvPr/>
        </p:nvPicPr>
        <p:blipFill>
          <a:blip r:embed="rId3"/>
          <a:stretch>
            <a:fillRect/>
          </a:stretch>
        </p:blipFill>
        <p:spPr>
          <a:xfrm>
            <a:off x="14862322" y="8167467"/>
            <a:ext cx="14214498" cy="9884092"/>
          </a:xfrm>
          <a:prstGeom prst="rect">
            <a:avLst/>
          </a:prstGeom>
        </p:spPr>
      </p:pic>
      <p:sp>
        <p:nvSpPr>
          <p:cNvPr id="18" name="TextBox 17">
            <a:extLst>
              <a:ext uri="{FF2B5EF4-FFF2-40B4-BE49-F238E27FC236}">
                <a16:creationId xmlns:a16="http://schemas.microsoft.com/office/drawing/2014/main" id="{F0E0E21F-A5D6-8688-FE06-47BF166B8082}"/>
              </a:ext>
            </a:extLst>
          </p:cNvPr>
          <p:cNvSpPr txBox="1"/>
          <p:nvPr/>
        </p:nvSpPr>
        <p:spPr>
          <a:xfrm>
            <a:off x="15073295" y="20307994"/>
            <a:ext cx="13885862" cy="10248960"/>
          </a:xfrm>
          <a:prstGeom prst="rect">
            <a:avLst/>
          </a:prstGeom>
          <a:noFill/>
        </p:spPr>
        <p:txBody>
          <a:bodyPr wrap="square" rtlCol="0">
            <a:spAutoFit/>
          </a:bodyPr>
          <a:lstStyle/>
          <a:p>
            <a:r>
              <a:rPr lang="en-US" sz="3600" b="1" dirty="0"/>
              <a:t>Self-efficacy and Environment</a:t>
            </a:r>
          </a:p>
          <a:p>
            <a:pPr marL="571500" indent="-571500">
              <a:buFont typeface="Arial" panose="020B0604020202020204" pitchFamily="34" charset="0"/>
              <a:buChar char="•"/>
            </a:pPr>
            <a:r>
              <a:rPr lang="en-US" sz="3600" dirty="0"/>
              <a:t>Moderate correlation</a:t>
            </a:r>
          </a:p>
          <a:p>
            <a:pPr marL="571500" indent="-571500">
              <a:buFont typeface="Arial" panose="020B0604020202020204" pitchFamily="34" charset="0"/>
              <a:buChar char="•"/>
            </a:pPr>
            <a:r>
              <a:rPr lang="en-US" sz="3600" dirty="0"/>
              <a:t>Correlation supported by literature including a study done on participants with heart failure and their performance of ADLs</a:t>
            </a:r>
          </a:p>
          <a:p>
            <a:r>
              <a:rPr lang="en-US" sz="3600" b="1" dirty="0"/>
              <a:t>Self efficacy and Behavior</a:t>
            </a:r>
          </a:p>
          <a:p>
            <a:pPr marL="571500" indent="-571500">
              <a:buFont typeface="Arial" panose="020B0604020202020204" pitchFamily="34" charset="0"/>
              <a:buChar char="•"/>
            </a:pPr>
            <a:r>
              <a:rPr lang="en-US" sz="3600" dirty="0"/>
              <a:t>Moderate correlation</a:t>
            </a:r>
          </a:p>
          <a:p>
            <a:pPr marL="571500" indent="-571500">
              <a:buFont typeface="Arial" panose="020B0604020202020204" pitchFamily="34" charset="0"/>
              <a:buChar char="•"/>
            </a:pPr>
            <a:r>
              <a:rPr lang="en-US" sz="3600" dirty="0"/>
              <a:t>Correlation supported by literature including a study done examining COVID-19 environment and effect on exercise </a:t>
            </a:r>
          </a:p>
          <a:p>
            <a:r>
              <a:rPr lang="en-US" sz="3600" b="1" dirty="0"/>
              <a:t>Environment and Behavior</a:t>
            </a:r>
          </a:p>
          <a:p>
            <a:pPr marL="571500" indent="-571500">
              <a:buFont typeface="Arial" panose="020B0604020202020204" pitchFamily="34" charset="0"/>
              <a:buChar char="•"/>
            </a:pPr>
            <a:r>
              <a:rPr lang="en-US" sz="3600" dirty="0"/>
              <a:t>Moderate correlation</a:t>
            </a:r>
          </a:p>
          <a:p>
            <a:pPr marL="571500" indent="-571500">
              <a:buFont typeface="Arial" panose="020B0604020202020204" pitchFamily="34" charset="0"/>
              <a:buChar char="•"/>
            </a:pPr>
            <a:r>
              <a:rPr lang="en-US" sz="3600" dirty="0"/>
              <a:t>Correlation supported by literature including a study done on food desserts and the effect the food environment has on healthy eating behaviors</a:t>
            </a:r>
          </a:p>
          <a:p>
            <a:r>
              <a:rPr lang="en-US" sz="3600" b="1" dirty="0"/>
              <a:t>Self-efficacy and Social Support</a:t>
            </a:r>
          </a:p>
          <a:p>
            <a:pPr marL="571500" indent="-571500">
              <a:buFont typeface="Arial" panose="020B0604020202020204" pitchFamily="34" charset="0"/>
              <a:buChar char="•"/>
            </a:pPr>
            <a:r>
              <a:rPr lang="en-US" sz="3600" dirty="0"/>
              <a:t>Weak correlation</a:t>
            </a:r>
          </a:p>
          <a:p>
            <a:pPr marL="571500" indent="-571500">
              <a:buFont typeface="Arial" panose="020B0604020202020204" pitchFamily="34" charset="0"/>
              <a:buChar char="•"/>
            </a:pPr>
            <a:r>
              <a:rPr lang="en-US" sz="3600" dirty="0"/>
              <a:t>Contrary to literature, variety of studies find a strong correlation between social support and self- efficacy</a:t>
            </a:r>
          </a:p>
          <a:p>
            <a:pPr lvl="1" indent="0"/>
            <a:endParaRPr lang="en-US" sz="4800" dirty="0"/>
          </a:p>
        </p:txBody>
      </p:sp>
      <p:sp>
        <p:nvSpPr>
          <p:cNvPr id="21" name="TextBox 20">
            <a:extLst>
              <a:ext uri="{FF2B5EF4-FFF2-40B4-BE49-F238E27FC236}">
                <a16:creationId xmlns:a16="http://schemas.microsoft.com/office/drawing/2014/main" id="{52537ADE-5414-52DC-41A2-B0754CE8D4C9}"/>
              </a:ext>
            </a:extLst>
          </p:cNvPr>
          <p:cNvSpPr txBox="1"/>
          <p:nvPr/>
        </p:nvSpPr>
        <p:spPr>
          <a:xfrm>
            <a:off x="29887863" y="8393777"/>
            <a:ext cx="13563600" cy="5016758"/>
          </a:xfrm>
          <a:prstGeom prst="rect">
            <a:avLst/>
          </a:prstGeom>
          <a:noFill/>
        </p:spPr>
        <p:txBody>
          <a:bodyPr wrap="square" rtlCol="0">
            <a:spAutoFit/>
          </a:bodyPr>
          <a:lstStyle/>
          <a:p>
            <a:r>
              <a:rPr lang="en-US" sz="4000" b="1" dirty="0"/>
              <a:t>Study Limitations</a:t>
            </a:r>
          </a:p>
          <a:p>
            <a:pPr marL="285750" indent="-285750">
              <a:buFont typeface="Arial" panose="020B0604020202020204" pitchFamily="34" charset="0"/>
              <a:buChar char="•"/>
            </a:pPr>
            <a:r>
              <a:rPr lang="en-US" sz="4000" dirty="0"/>
              <a:t>Small sample size</a:t>
            </a:r>
          </a:p>
          <a:p>
            <a:pPr marL="285750" indent="-285750">
              <a:buFont typeface="Arial" panose="020B0604020202020204" pitchFamily="34" charset="0"/>
              <a:buChar char="•"/>
            </a:pPr>
            <a:r>
              <a:rPr lang="en-US" sz="4000" dirty="0"/>
              <a:t>Study was not powered to indicate significant of calculations</a:t>
            </a:r>
          </a:p>
          <a:p>
            <a:pPr marL="285750" indent="-285750">
              <a:buFont typeface="Arial" panose="020B0604020202020204" pitchFamily="34" charset="0"/>
              <a:buChar char="•"/>
            </a:pPr>
            <a:r>
              <a:rPr lang="en-US" sz="4000" dirty="0"/>
              <a:t>Limited time d/t data collection timepoint and capstone experience</a:t>
            </a:r>
          </a:p>
          <a:p>
            <a:pPr marL="285750" indent="-285750">
              <a:buFont typeface="Arial" panose="020B0604020202020204" pitchFamily="34" charset="0"/>
              <a:buChar char="•"/>
            </a:pPr>
            <a:r>
              <a:rPr lang="en-US" sz="4000" dirty="0"/>
              <a:t>Errors in data sampling due to presentation of Theory questionnaire</a:t>
            </a:r>
          </a:p>
        </p:txBody>
      </p:sp>
      <p:sp>
        <p:nvSpPr>
          <p:cNvPr id="22" name="TextBox 21">
            <a:extLst>
              <a:ext uri="{FF2B5EF4-FFF2-40B4-BE49-F238E27FC236}">
                <a16:creationId xmlns:a16="http://schemas.microsoft.com/office/drawing/2014/main" id="{84E9B65A-8DEE-8E0D-8686-E0656A92C33D}"/>
              </a:ext>
            </a:extLst>
          </p:cNvPr>
          <p:cNvSpPr txBox="1"/>
          <p:nvPr/>
        </p:nvSpPr>
        <p:spPr>
          <a:xfrm>
            <a:off x="29737617" y="20580805"/>
            <a:ext cx="13411200" cy="6001643"/>
          </a:xfrm>
          <a:prstGeom prst="rect">
            <a:avLst/>
          </a:prstGeom>
          <a:noFill/>
        </p:spPr>
        <p:txBody>
          <a:bodyPr wrap="square" rtlCol="0">
            <a:spAutoFit/>
          </a:bodyPr>
          <a:lstStyle/>
          <a:p>
            <a:pPr marL="457200" marR="0" indent="-457200">
              <a:lnSpc>
                <a:spcPct val="150000"/>
              </a:lnSpc>
              <a:spcBef>
                <a:spcPts val="0"/>
              </a:spcBef>
              <a:spcAft>
                <a:spcPts val="0"/>
              </a:spcAft>
            </a:pPr>
            <a:r>
              <a:rPr lang="en-US" sz="2000" dirty="0">
                <a:effectLst/>
                <a:latin typeface="Times New Roman" panose="02020603050405020304" pitchFamily="18" charset="0"/>
                <a:ea typeface="Times New Roman" panose="02020603050405020304" pitchFamily="18" charset="0"/>
              </a:rPr>
              <a:t>Huang, Z., Liu, T., &amp; Chair, S. Y. (2022). Effectiveness of nurse-led self-care interventions on self-care behaviors, self-efficacy, depression and illness perceptions in people with heart failure: A systematic review and meta-analysis. </a:t>
            </a:r>
            <a:r>
              <a:rPr lang="en-US" sz="2000" i="1" dirty="0">
                <a:effectLst/>
                <a:latin typeface="Times New Roman" panose="02020603050405020304" pitchFamily="18" charset="0"/>
                <a:ea typeface="Times New Roman" panose="02020603050405020304" pitchFamily="18" charset="0"/>
              </a:rPr>
              <a:t>International journal of nursing studies</a:t>
            </a:r>
            <a:r>
              <a:rPr lang="en-US" sz="2000" dirty="0">
                <a:effectLst/>
                <a:latin typeface="Times New Roman" panose="02020603050405020304" pitchFamily="18" charset="0"/>
                <a:ea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rPr>
              <a:t>132</a:t>
            </a:r>
            <a:r>
              <a:rPr lang="en-US" sz="2000" dirty="0">
                <a:effectLst/>
                <a:latin typeface="Times New Roman" panose="02020603050405020304" pitchFamily="18" charset="0"/>
                <a:ea typeface="Times New Roman" panose="02020603050405020304" pitchFamily="18" charset="0"/>
              </a:rPr>
              <a:t>, 104255. </a:t>
            </a:r>
            <a:r>
              <a:rPr lang="en-US" sz="2000" dirty="0">
                <a:solidFill>
                  <a:srgbClr val="1155CC"/>
                </a:solidFill>
                <a:effectLst/>
                <a:latin typeface="Times New Roman" panose="02020603050405020304" pitchFamily="18" charset="0"/>
                <a:ea typeface="Times New Roman" panose="02020603050405020304" pitchFamily="18" charset="0"/>
                <a:hlinkClick r:id="rId4"/>
              </a:rPr>
              <a:t>https://doi.org/10.1016/j.ijnurstu.2022.104255</a:t>
            </a:r>
            <a:endParaRPr lang="en-US" sz="20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n-US" sz="2000" dirty="0" err="1">
                <a:solidFill>
                  <a:srgbClr val="212121"/>
                </a:solidFill>
                <a:effectLst/>
                <a:highlight>
                  <a:srgbClr val="FFFFFF"/>
                </a:highlight>
                <a:latin typeface="Times New Roman" panose="02020603050405020304" pitchFamily="18" charset="0"/>
                <a:ea typeface="Times New Roman" panose="02020603050405020304" pitchFamily="18" charset="0"/>
              </a:rPr>
              <a:t>Jin</a:t>
            </a:r>
            <a:r>
              <a:rPr lang="en-US" sz="2000" dirty="0">
                <a:solidFill>
                  <a:srgbClr val="212121"/>
                </a:solidFill>
                <a:effectLst/>
                <a:highlight>
                  <a:srgbClr val="FFFFFF"/>
                </a:highlight>
                <a:latin typeface="Times New Roman" panose="02020603050405020304" pitchFamily="18" charset="0"/>
                <a:ea typeface="Times New Roman" panose="02020603050405020304" pitchFamily="18" charset="0"/>
              </a:rPr>
              <a:t>, H., &amp; Lu, Y. (2021). Evaluating Consumer Nutrition Environment in Food Deserts and Food Swamps. </a:t>
            </a:r>
            <a:r>
              <a:rPr lang="en-US" sz="2000" i="1" dirty="0">
                <a:solidFill>
                  <a:srgbClr val="212121"/>
                </a:solidFill>
                <a:effectLst/>
                <a:latin typeface="Times New Roman" panose="02020603050405020304" pitchFamily="18" charset="0"/>
                <a:ea typeface="Times New Roman" panose="02020603050405020304" pitchFamily="18" charset="0"/>
              </a:rPr>
              <a:t>International journal of environmental research and public health</a:t>
            </a:r>
            <a:r>
              <a:rPr lang="en-US" sz="2000" dirty="0">
                <a:solidFill>
                  <a:srgbClr val="212121"/>
                </a:solidFill>
                <a:effectLst/>
                <a:highlight>
                  <a:srgbClr val="FFFFFF"/>
                </a:highlight>
                <a:latin typeface="Times New Roman" panose="02020603050405020304" pitchFamily="18" charset="0"/>
                <a:ea typeface="Times New Roman" panose="02020603050405020304" pitchFamily="18" charset="0"/>
              </a:rPr>
              <a:t>, </a:t>
            </a:r>
            <a:r>
              <a:rPr lang="en-US" sz="2000" i="1" dirty="0">
                <a:solidFill>
                  <a:srgbClr val="212121"/>
                </a:solidFill>
                <a:effectLst/>
                <a:latin typeface="Times New Roman" panose="02020603050405020304" pitchFamily="18" charset="0"/>
                <a:ea typeface="Times New Roman" panose="02020603050405020304" pitchFamily="18" charset="0"/>
              </a:rPr>
              <a:t>18</a:t>
            </a:r>
            <a:r>
              <a:rPr lang="en-US" sz="2000" dirty="0">
                <a:solidFill>
                  <a:srgbClr val="212121"/>
                </a:solidFill>
                <a:effectLst/>
                <a:highlight>
                  <a:srgbClr val="FFFFFF"/>
                </a:highlight>
                <a:latin typeface="Times New Roman" panose="02020603050405020304" pitchFamily="18" charset="0"/>
                <a:ea typeface="Times New Roman" panose="02020603050405020304" pitchFamily="18" charset="0"/>
              </a:rPr>
              <a:t>(5), 2675. </a:t>
            </a:r>
            <a:r>
              <a:rPr lang="en-US" sz="2000" dirty="0">
                <a:solidFill>
                  <a:srgbClr val="1155CC"/>
                </a:solidFill>
                <a:effectLst/>
                <a:highlight>
                  <a:srgbClr val="FFFFFF"/>
                </a:highlight>
                <a:latin typeface="Times New Roman" panose="02020603050405020304" pitchFamily="18" charset="0"/>
                <a:ea typeface="Times New Roman" panose="02020603050405020304" pitchFamily="18" charset="0"/>
                <a:hlinkClick r:id="rId5"/>
              </a:rPr>
              <a:t>https://doi.org/10.3390/ijerph18052675</a:t>
            </a:r>
            <a:endParaRPr lang="en-US" sz="20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n-US" sz="2000" dirty="0">
                <a:solidFill>
                  <a:srgbClr val="212121"/>
                </a:solidFill>
                <a:effectLst/>
                <a:highlight>
                  <a:srgbClr val="FFFFFF"/>
                </a:highlight>
                <a:latin typeface="Times New Roman" panose="02020603050405020304" pitchFamily="18" charset="0"/>
                <a:ea typeface="Times New Roman" panose="02020603050405020304" pitchFamily="18" charset="0"/>
              </a:rPr>
              <a:t> </a:t>
            </a:r>
            <a:endParaRPr lang="en-US" sz="20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n-US" sz="2000" dirty="0">
                <a:solidFill>
                  <a:srgbClr val="212121"/>
                </a:solidFill>
                <a:effectLst/>
                <a:highlight>
                  <a:srgbClr val="FFFFFF"/>
                </a:highlight>
                <a:latin typeface="Times New Roman" panose="02020603050405020304" pitchFamily="18" charset="0"/>
                <a:ea typeface="Times New Roman" panose="02020603050405020304" pitchFamily="18" charset="0"/>
              </a:rPr>
              <a:t>Li S. Y. (2021). The relationships among self-efficacy, social support, and self-care behavior in the elderly patients with chronic pain (a STROBE-compliant article). </a:t>
            </a:r>
            <a:r>
              <a:rPr lang="en-US" sz="2000" i="1" dirty="0">
                <a:solidFill>
                  <a:srgbClr val="212121"/>
                </a:solidFill>
                <a:effectLst/>
                <a:highlight>
                  <a:srgbClr val="FFFFFF"/>
                </a:highlight>
                <a:latin typeface="Times New Roman" panose="02020603050405020304" pitchFamily="18" charset="0"/>
                <a:ea typeface="Times New Roman" panose="02020603050405020304" pitchFamily="18" charset="0"/>
              </a:rPr>
              <a:t>Medicine</a:t>
            </a:r>
            <a:r>
              <a:rPr lang="en-US" sz="2000" dirty="0">
                <a:solidFill>
                  <a:srgbClr val="212121"/>
                </a:solidFill>
                <a:effectLst/>
                <a:highlight>
                  <a:srgbClr val="FFFFFF"/>
                </a:highlight>
                <a:latin typeface="Times New Roman" panose="02020603050405020304" pitchFamily="18" charset="0"/>
                <a:ea typeface="Times New Roman" panose="02020603050405020304" pitchFamily="18" charset="0"/>
              </a:rPr>
              <a:t>, </a:t>
            </a:r>
            <a:r>
              <a:rPr lang="en-US" sz="2000" i="1" dirty="0">
                <a:solidFill>
                  <a:srgbClr val="212121"/>
                </a:solidFill>
                <a:effectLst/>
                <a:highlight>
                  <a:srgbClr val="FFFFFF"/>
                </a:highlight>
                <a:latin typeface="Times New Roman" panose="02020603050405020304" pitchFamily="18" charset="0"/>
                <a:ea typeface="Times New Roman" panose="02020603050405020304" pitchFamily="18" charset="0"/>
              </a:rPr>
              <a:t>100</a:t>
            </a:r>
            <a:r>
              <a:rPr lang="en-US" sz="2000" dirty="0">
                <a:solidFill>
                  <a:srgbClr val="212121"/>
                </a:solidFill>
                <a:effectLst/>
                <a:highlight>
                  <a:srgbClr val="FFFFFF"/>
                </a:highlight>
                <a:latin typeface="Times New Roman" panose="02020603050405020304" pitchFamily="18" charset="0"/>
                <a:ea typeface="Times New Roman" panose="02020603050405020304" pitchFamily="18" charset="0"/>
              </a:rPr>
              <a:t>(9), e24554. https://</a:t>
            </a:r>
            <a:r>
              <a:rPr lang="en-US" sz="2000" dirty="0" err="1">
                <a:solidFill>
                  <a:srgbClr val="212121"/>
                </a:solidFill>
                <a:effectLst/>
                <a:highlight>
                  <a:srgbClr val="FFFFFF"/>
                </a:highlight>
                <a:latin typeface="Times New Roman" panose="02020603050405020304" pitchFamily="18" charset="0"/>
                <a:ea typeface="Times New Roman" panose="02020603050405020304" pitchFamily="18" charset="0"/>
              </a:rPr>
              <a:t>doi.org</a:t>
            </a:r>
            <a:r>
              <a:rPr lang="en-US" sz="2000" dirty="0">
                <a:solidFill>
                  <a:srgbClr val="212121"/>
                </a:solidFill>
                <a:effectLst/>
                <a:highlight>
                  <a:srgbClr val="FFFFFF"/>
                </a:highlight>
                <a:latin typeface="Times New Roman" panose="02020603050405020304" pitchFamily="18" charset="0"/>
                <a:ea typeface="Times New Roman" panose="02020603050405020304" pitchFamily="18" charset="0"/>
              </a:rPr>
              <a:t>/10.1097/MD.0000000000024554</a:t>
            </a:r>
            <a:endParaRPr lang="en-US" sz="2000" dirty="0">
              <a:effectLst/>
              <a:latin typeface="Arial" panose="020B0604020202020204" pitchFamily="34" charset="0"/>
              <a:ea typeface="Arial" panose="020B0604020202020204" pitchFamily="34" charset="0"/>
            </a:endParaRPr>
          </a:p>
          <a:p>
            <a:pPr marL="457200" marR="0" indent="-457200">
              <a:lnSpc>
                <a:spcPct val="115000"/>
              </a:lnSpc>
              <a:spcBef>
                <a:spcPts val="0"/>
              </a:spcBef>
              <a:spcAft>
                <a:spcPts val="0"/>
              </a:spcAft>
            </a:pPr>
            <a:r>
              <a:rPr lang="en-US" sz="2000" dirty="0">
                <a:solidFill>
                  <a:srgbClr val="303030"/>
                </a:solidFill>
                <a:effectLst/>
                <a:highlight>
                  <a:srgbClr val="FFFFFF"/>
                </a:highlight>
                <a:latin typeface="Times New Roman" panose="02020603050405020304" pitchFamily="18" charset="0"/>
                <a:ea typeface="Times New Roman" panose="02020603050405020304" pitchFamily="18" charset="0"/>
              </a:rPr>
              <a:t>Riegel, B., Dickson, V. V., &amp; </a:t>
            </a:r>
            <a:r>
              <a:rPr lang="en-US" sz="2000" dirty="0" err="1">
                <a:solidFill>
                  <a:srgbClr val="303030"/>
                </a:solidFill>
                <a:effectLst/>
                <a:highlight>
                  <a:srgbClr val="FFFFFF"/>
                </a:highlight>
                <a:latin typeface="Times New Roman" panose="02020603050405020304" pitchFamily="18" charset="0"/>
                <a:ea typeface="Times New Roman" panose="02020603050405020304" pitchFamily="18" charset="0"/>
              </a:rPr>
              <a:t>Vellone</a:t>
            </a:r>
            <a:r>
              <a:rPr lang="en-US" sz="2000" dirty="0">
                <a:solidFill>
                  <a:srgbClr val="303030"/>
                </a:solidFill>
                <a:effectLst/>
                <a:highlight>
                  <a:srgbClr val="FFFFFF"/>
                </a:highlight>
                <a:latin typeface="Times New Roman" panose="02020603050405020304" pitchFamily="18" charset="0"/>
                <a:ea typeface="Times New Roman" panose="02020603050405020304" pitchFamily="18" charset="0"/>
              </a:rPr>
              <a:t>, E. (2022). The Situation-Specific Theory of Heart Failure Self-care: An Update on the Problem, Person, and Environmental Factors Influencing Heart Failure Self-care. </a:t>
            </a:r>
            <a:r>
              <a:rPr lang="en-US" sz="2000" i="1" dirty="0">
                <a:solidFill>
                  <a:srgbClr val="303030"/>
                </a:solidFill>
                <a:effectLst/>
                <a:latin typeface="Times New Roman" panose="02020603050405020304" pitchFamily="18" charset="0"/>
                <a:ea typeface="Times New Roman" panose="02020603050405020304" pitchFamily="18" charset="0"/>
              </a:rPr>
              <a:t>The Journal of cardiovascular nursing</a:t>
            </a:r>
            <a:r>
              <a:rPr lang="en-US" sz="2000" dirty="0">
                <a:solidFill>
                  <a:srgbClr val="303030"/>
                </a:solidFill>
                <a:effectLst/>
                <a:highlight>
                  <a:srgbClr val="FFFFFF"/>
                </a:highlight>
                <a:latin typeface="Times New Roman" panose="02020603050405020304" pitchFamily="18" charset="0"/>
                <a:ea typeface="Times New Roman" panose="02020603050405020304" pitchFamily="18" charset="0"/>
              </a:rPr>
              <a:t>, </a:t>
            </a:r>
            <a:r>
              <a:rPr lang="en-US" sz="2000" i="1" dirty="0">
                <a:solidFill>
                  <a:srgbClr val="303030"/>
                </a:solidFill>
                <a:effectLst/>
                <a:latin typeface="Times New Roman" panose="02020603050405020304" pitchFamily="18" charset="0"/>
                <a:ea typeface="Times New Roman" panose="02020603050405020304" pitchFamily="18" charset="0"/>
              </a:rPr>
              <a:t>37</a:t>
            </a:r>
            <a:r>
              <a:rPr lang="en-US" sz="2000" dirty="0">
                <a:solidFill>
                  <a:srgbClr val="303030"/>
                </a:solidFill>
                <a:effectLst/>
                <a:highlight>
                  <a:srgbClr val="FFFFFF"/>
                </a:highlight>
                <a:latin typeface="Times New Roman" panose="02020603050405020304" pitchFamily="18" charset="0"/>
                <a:ea typeface="Times New Roman" panose="02020603050405020304" pitchFamily="18" charset="0"/>
              </a:rPr>
              <a:t>(6), 515–529. </a:t>
            </a:r>
            <a:r>
              <a:rPr lang="en-US" sz="2000" dirty="0">
                <a:solidFill>
                  <a:srgbClr val="1155CC"/>
                </a:solidFill>
                <a:effectLst/>
                <a:highlight>
                  <a:srgbClr val="FFFFFF"/>
                </a:highlight>
                <a:latin typeface="Times New Roman" panose="02020603050405020304" pitchFamily="18" charset="0"/>
                <a:ea typeface="Times New Roman" panose="02020603050405020304" pitchFamily="18" charset="0"/>
                <a:hlinkClick r:id="rId6"/>
              </a:rPr>
              <a:t>https://doi.org/10.1097/JCN.0000000000000919</a:t>
            </a:r>
            <a:endParaRPr lang="en-US" sz="20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2000" dirty="0">
                <a:solidFill>
                  <a:srgbClr val="303030"/>
                </a:solidFill>
                <a:effectLst/>
                <a:highlight>
                  <a:srgbClr val="FFFFFF"/>
                </a:highlight>
                <a:latin typeface="Times New Roman" panose="02020603050405020304" pitchFamily="18" charset="0"/>
                <a:ea typeface="Times New Roman" panose="02020603050405020304" pitchFamily="18" charset="0"/>
              </a:rPr>
              <a:t> </a:t>
            </a:r>
            <a:endParaRPr lang="en-US" sz="2000" dirty="0">
              <a:effectLst/>
              <a:latin typeface="Arial" panose="020B0604020202020204" pitchFamily="34" charset="0"/>
              <a:ea typeface="Arial" panose="020B0604020202020204" pitchFamily="34" charset="0"/>
            </a:endParaRPr>
          </a:p>
          <a:p>
            <a:pPr marL="457200" marR="0" indent="-457200">
              <a:lnSpc>
                <a:spcPct val="115000"/>
              </a:lnSpc>
              <a:spcBef>
                <a:spcPts val="0"/>
              </a:spcBef>
              <a:spcAft>
                <a:spcPts val="0"/>
              </a:spcAft>
            </a:pPr>
            <a:r>
              <a:rPr lang="en-US" sz="2000" dirty="0">
                <a:solidFill>
                  <a:srgbClr val="212121"/>
                </a:solidFill>
                <a:effectLst/>
                <a:highlight>
                  <a:srgbClr val="FFFFFF"/>
                </a:highlight>
                <a:latin typeface="Times New Roman" panose="02020603050405020304" pitchFamily="18" charset="0"/>
                <a:ea typeface="Times New Roman" panose="02020603050405020304" pitchFamily="18" charset="0"/>
              </a:rPr>
              <a:t>Wang, F., Gao, S., Chen, B., Liu, C., Wu, Z., Zhou, Y., &amp; Sun, Y. (2022). A Study on the Correlation Between Undergraduate Students' Exercise Motivation, Exercise Self-Efficacy, and Exercise </a:t>
            </a:r>
            <a:r>
              <a:rPr lang="en-US" sz="2000" dirty="0" err="1">
                <a:solidFill>
                  <a:srgbClr val="212121"/>
                </a:solidFill>
                <a:effectLst/>
                <a:highlight>
                  <a:srgbClr val="FFFFFF"/>
                </a:highlight>
                <a:latin typeface="Times New Roman" panose="02020603050405020304" pitchFamily="18" charset="0"/>
                <a:ea typeface="Times New Roman" panose="02020603050405020304" pitchFamily="18" charset="0"/>
              </a:rPr>
              <a:t>Behaviour</a:t>
            </a:r>
            <a:r>
              <a:rPr lang="en-US" sz="2000" dirty="0">
                <a:solidFill>
                  <a:srgbClr val="212121"/>
                </a:solidFill>
                <a:effectLst/>
                <a:highlight>
                  <a:srgbClr val="FFFFFF"/>
                </a:highlight>
                <a:latin typeface="Times New Roman" panose="02020603050405020304" pitchFamily="18" charset="0"/>
                <a:ea typeface="Times New Roman" panose="02020603050405020304" pitchFamily="18" charset="0"/>
              </a:rPr>
              <a:t> Under the COVID-19 Epidemic Environment. </a:t>
            </a:r>
            <a:r>
              <a:rPr lang="en-US" sz="2000" i="1" dirty="0">
                <a:solidFill>
                  <a:srgbClr val="212121"/>
                </a:solidFill>
                <a:effectLst/>
                <a:latin typeface="Times New Roman" panose="02020603050405020304" pitchFamily="18" charset="0"/>
                <a:ea typeface="Times New Roman" panose="02020603050405020304" pitchFamily="18" charset="0"/>
              </a:rPr>
              <a:t>Frontiers in psychology</a:t>
            </a:r>
            <a:r>
              <a:rPr lang="en-US" sz="2000" dirty="0">
                <a:solidFill>
                  <a:srgbClr val="212121"/>
                </a:solidFill>
                <a:effectLst/>
                <a:highlight>
                  <a:srgbClr val="FFFFFF"/>
                </a:highlight>
                <a:latin typeface="Times New Roman" panose="02020603050405020304" pitchFamily="18" charset="0"/>
                <a:ea typeface="Times New Roman" panose="02020603050405020304" pitchFamily="18" charset="0"/>
              </a:rPr>
              <a:t>, </a:t>
            </a:r>
            <a:r>
              <a:rPr lang="en-US" sz="2000" i="1" dirty="0">
                <a:solidFill>
                  <a:srgbClr val="212121"/>
                </a:solidFill>
                <a:effectLst/>
                <a:latin typeface="Times New Roman" panose="02020603050405020304" pitchFamily="18" charset="0"/>
                <a:ea typeface="Times New Roman" panose="02020603050405020304" pitchFamily="18" charset="0"/>
              </a:rPr>
              <a:t>13</a:t>
            </a:r>
            <a:r>
              <a:rPr lang="en-US" sz="2000" dirty="0">
                <a:solidFill>
                  <a:srgbClr val="212121"/>
                </a:solidFill>
                <a:effectLst/>
                <a:highlight>
                  <a:srgbClr val="FFFFFF"/>
                </a:highlight>
                <a:latin typeface="Times New Roman" panose="02020603050405020304" pitchFamily="18" charset="0"/>
                <a:ea typeface="Times New Roman" panose="02020603050405020304" pitchFamily="18" charset="0"/>
              </a:rPr>
              <a:t>, 946896. https://</a:t>
            </a:r>
            <a:r>
              <a:rPr lang="en-US" sz="2000" dirty="0" err="1">
                <a:solidFill>
                  <a:srgbClr val="212121"/>
                </a:solidFill>
                <a:effectLst/>
                <a:highlight>
                  <a:srgbClr val="FFFFFF"/>
                </a:highlight>
                <a:latin typeface="Times New Roman" panose="02020603050405020304" pitchFamily="18" charset="0"/>
                <a:ea typeface="Times New Roman" panose="02020603050405020304" pitchFamily="18" charset="0"/>
              </a:rPr>
              <a:t>doi.org</a:t>
            </a:r>
            <a:r>
              <a:rPr lang="en-US" sz="2000" dirty="0">
                <a:solidFill>
                  <a:srgbClr val="212121"/>
                </a:solidFill>
                <a:effectLst/>
                <a:highlight>
                  <a:srgbClr val="FFFFFF"/>
                </a:highlight>
                <a:latin typeface="Times New Roman" panose="02020603050405020304" pitchFamily="18" charset="0"/>
                <a:ea typeface="Times New Roman" panose="02020603050405020304" pitchFamily="18" charset="0"/>
              </a:rPr>
              <a:t>/10.3389/fpsyg.2022.946896</a:t>
            </a:r>
            <a:endParaRPr lang="en-US" sz="2000" dirty="0">
              <a:effectLst/>
              <a:latin typeface="Arial" panose="020B0604020202020204" pitchFamily="34" charset="0"/>
              <a:ea typeface="Arial" panose="020B0604020202020204" pitchFamily="34" charset="0"/>
            </a:endParaRPr>
          </a:p>
          <a:p>
            <a:endParaRPr lang="en-US" dirty="0"/>
          </a:p>
        </p:txBody>
      </p:sp>
      <p:sp>
        <p:nvSpPr>
          <p:cNvPr id="25" name="TextBox 24">
            <a:extLst>
              <a:ext uri="{FF2B5EF4-FFF2-40B4-BE49-F238E27FC236}">
                <a16:creationId xmlns:a16="http://schemas.microsoft.com/office/drawing/2014/main" id="{83111832-7FAA-6C8D-A54C-EC977D1326C8}"/>
              </a:ext>
            </a:extLst>
          </p:cNvPr>
          <p:cNvSpPr txBox="1"/>
          <p:nvPr/>
        </p:nvSpPr>
        <p:spPr>
          <a:xfrm>
            <a:off x="1219200" y="8393777"/>
            <a:ext cx="13247688" cy="8710077"/>
          </a:xfrm>
          <a:prstGeom prst="rect">
            <a:avLst/>
          </a:prstGeom>
          <a:noFill/>
        </p:spPr>
        <p:txBody>
          <a:bodyPr wrap="square" rtlCol="0">
            <a:spAutoFit/>
          </a:bodyPr>
          <a:lstStyle/>
          <a:p>
            <a:r>
              <a:rPr lang="en-US" sz="4000" dirty="0"/>
              <a:t>Obesity is a common co-</a:t>
            </a:r>
            <a:r>
              <a:rPr lang="en-US" sz="4000" dirty="0" err="1"/>
              <a:t>morrbidity</a:t>
            </a:r>
            <a:r>
              <a:rPr lang="en-US" sz="4000" dirty="0"/>
              <a:t> in adults with Multiple Sclerosis. </a:t>
            </a:r>
          </a:p>
          <a:p>
            <a:pPr marL="571500" indent="-571500">
              <a:buFont typeface="Arial" panose="020B0604020202020204" pitchFamily="34" charset="0"/>
              <a:buChar char="•"/>
            </a:pPr>
            <a:r>
              <a:rPr lang="en-US" sz="4000" dirty="0"/>
              <a:t>The larger study is examining if quality of diet and quantity of diet can improve symptoms. </a:t>
            </a:r>
          </a:p>
          <a:p>
            <a:pPr marL="571500" indent="-571500">
              <a:buFont typeface="Arial" panose="020B0604020202020204" pitchFamily="34" charset="0"/>
              <a:buChar char="•"/>
            </a:pPr>
            <a:r>
              <a:rPr lang="en-US" sz="4000" dirty="0"/>
              <a:t>To correctly assess if diet and weight loss can improve symptoms, participants need to adhere to assigned intervention.  </a:t>
            </a:r>
          </a:p>
          <a:p>
            <a:pPr marL="571500" indent="-571500">
              <a:buFont typeface="Arial" panose="020B0604020202020204" pitchFamily="34" charset="0"/>
              <a:buChar char="•"/>
            </a:pPr>
            <a:r>
              <a:rPr lang="en-US" sz="4000"/>
              <a:t>It </a:t>
            </a:r>
            <a:r>
              <a:rPr lang="en-US" sz="4000" dirty="0"/>
              <a:t>is important to identify barriers that can interfere with adherence to the interventions</a:t>
            </a:r>
          </a:p>
          <a:p>
            <a:pPr marL="571500" indent="-571500">
              <a:buFont typeface="Arial" panose="020B0604020202020204" pitchFamily="34" charset="0"/>
              <a:buChar char="•"/>
            </a:pPr>
            <a:r>
              <a:rPr lang="en-US" sz="4000" dirty="0"/>
              <a:t>Evaluating the correlations between self-efficacy, environment, behavior, and social support will allow better support to be given to participants in this study and others to result in higher retention and more quality outcomes.</a:t>
            </a:r>
          </a:p>
        </p:txBody>
      </p:sp>
      <p:sp>
        <p:nvSpPr>
          <p:cNvPr id="26" name="TextBox 25">
            <a:extLst>
              <a:ext uri="{FF2B5EF4-FFF2-40B4-BE49-F238E27FC236}">
                <a16:creationId xmlns:a16="http://schemas.microsoft.com/office/drawing/2014/main" id="{0BBC3175-8AD4-36F5-634B-65F40BF62F30}"/>
              </a:ext>
            </a:extLst>
          </p:cNvPr>
          <p:cNvSpPr txBox="1"/>
          <p:nvPr/>
        </p:nvSpPr>
        <p:spPr>
          <a:xfrm>
            <a:off x="29726731" y="15305741"/>
            <a:ext cx="13411200" cy="3170099"/>
          </a:xfrm>
          <a:prstGeom prst="rect">
            <a:avLst/>
          </a:prstGeom>
          <a:noFill/>
        </p:spPr>
        <p:txBody>
          <a:bodyPr wrap="square" rtlCol="0">
            <a:spAutoFit/>
          </a:bodyPr>
          <a:lstStyle/>
          <a:p>
            <a:r>
              <a:rPr lang="en-US" sz="4000" dirty="0"/>
              <a:t>These correlations are important to evaluate and research further to better benefit the participants in research. This is an area that could be studied further to enhance support and increase retention of participants and better adherence to interventions.</a:t>
            </a:r>
          </a:p>
        </p:txBody>
      </p:sp>
      <p:sp>
        <p:nvSpPr>
          <p:cNvPr id="28" name="TextBox 27">
            <a:extLst>
              <a:ext uri="{FF2B5EF4-FFF2-40B4-BE49-F238E27FC236}">
                <a16:creationId xmlns:a16="http://schemas.microsoft.com/office/drawing/2014/main" id="{4CBD6E1A-A943-DE75-12CC-C263E5A1BCBE}"/>
              </a:ext>
            </a:extLst>
          </p:cNvPr>
          <p:cNvSpPr txBox="1"/>
          <p:nvPr/>
        </p:nvSpPr>
        <p:spPr>
          <a:xfrm>
            <a:off x="29887863" y="28307583"/>
            <a:ext cx="14003337" cy="1323439"/>
          </a:xfrm>
          <a:prstGeom prst="rect">
            <a:avLst/>
          </a:prstGeom>
          <a:noFill/>
        </p:spPr>
        <p:txBody>
          <a:bodyPr wrap="square" rtlCol="0">
            <a:spAutoFit/>
          </a:bodyPr>
          <a:lstStyle/>
          <a:p>
            <a:r>
              <a:rPr lang="en-US" sz="4000" dirty="0"/>
              <a:t>Kat Martin.                                        Dr. Brooks Wingo</a:t>
            </a:r>
          </a:p>
          <a:p>
            <a:r>
              <a:rPr lang="en-US" sz="4000" dirty="0">
                <a:hlinkClick r:id="rId7"/>
              </a:rPr>
              <a:t>akbrian@uab.edu</a:t>
            </a:r>
            <a:r>
              <a:rPr lang="en-US" sz="4000" dirty="0"/>
              <a:t>                             </a:t>
            </a:r>
            <a:r>
              <a:rPr lang="en-US" sz="4000" dirty="0">
                <a:hlinkClick r:id="rId8"/>
              </a:rPr>
              <a:t>bwingo@uab.edu</a:t>
            </a:r>
            <a:r>
              <a:rPr lang="en-US" sz="4000" dirty="0"/>
              <a:t> </a:t>
            </a:r>
          </a:p>
        </p:txBody>
      </p:sp>
      <p:sp>
        <p:nvSpPr>
          <p:cNvPr id="33" name="TextBox 32">
            <a:extLst>
              <a:ext uri="{FF2B5EF4-FFF2-40B4-BE49-F238E27FC236}">
                <a16:creationId xmlns:a16="http://schemas.microsoft.com/office/drawing/2014/main" id="{9C3E04C9-AA33-1E4F-CD82-5CC4B8DC1F99}"/>
              </a:ext>
            </a:extLst>
          </p:cNvPr>
          <p:cNvSpPr txBox="1"/>
          <p:nvPr/>
        </p:nvSpPr>
        <p:spPr>
          <a:xfrm>
            <a:off x="742383" y="19248992"/>
            <a:ext cx="13779334" cy="9325630"/>
          </a:xfrm>
          <a:prstGeom prst="rect">
            <a:avLst/>
          </a:prstGeom>
          <a:noFill/>
        </p:spPr>
        <p:txBody>
          <a:bodyPr wrap="square" rtlCol="0">
            <a:spAutoFit/>
          </a:bodyPr>
          <a:lstStyle/>
          <a:p>
            <a:r>
              <a:rPr lang="en-US" sz="4000" dirty="0"/>
              <a:t>Participants are given a theory questionnaire at baseline, midpoint, and follow up visits. This questionaries has multiple sections to assess social support, environment, behavior, and self-efficacy.  </a:t>
            </a:r>
          </a:p>
          <a:p>
            <a:pPr marL="571500" indent="-571500">
              <a:buFont typeface="Arial" panose="020B0604020202020204" pitchFamily="34" charset="0"/>
              <a:buChar char="•"/>
            </a:pPr>
            <a:r>
              <a:rPr lang="en-US" sz="4000" dirty="0"/>
              <a:t>Participants came in for Baseline, Mid-point, and follow up testing</a:t>
            </a:r>
          </a:p>
          <a:p>
            <a:pPr marL="571500" indent="-571500">
              <a:buFont typeface="Arial" panose="020B0604020202020204" pitchFamily="34" charset="0"/>
              <a:buChar char="•"/>
            </a:pPr>
            <a:r>
              <a:rPr lang="en-US" sz="4000" dirty="0"/>
              <a:t>They were given Theory questionnaire at each of these points to measure correlations and changes to self-efficacy</a:t>
            </a:r>
          </a:p>
          <a:p>
            <a:pPr marL="571500" indent="-571500">
              <a:buFont typeface="Arial" panose="020B0604020202020204" pitchFamily="34" charset="0"/>
              <a:buChar char="•"/>
            </a:pPr>
            <a:r>
              <a:rPr lang="en-US" sz="4000" dirty="0"/>
              <a:t>Participants engaged in a dietary intervention where they were randomized to a low glycemic load diet and a standard American diet </a:t>
            </a:r>
          </a:p>
          <a:p>
            <a:pPr marL="571500" indent="-571500">
              <a:buFont typeface="Arial" panose="020B0604020202020204" pitchFamily="34" charset="0"/>
              <a:buChar char="•"/>
            </a:pPr>
            <a:r>
              <a:rPr lang="en-US" sz="4000" dirty="0"/>
              <a:t>Participants were given a Menu to choose from and food was sent to their home or designated spot each week via </a:t>
            </a:r>
            <a:r>
              <a:rPr lang="en-US" sz="4000" dirty="0" err="1"/>
              <a:t>Shipt</a:t>
            </a:r>
            <a:endParaRPr lang="en-US" sz="4000" dirty="0"/>
          </a:p>
        </p:txBody>
      </p:sp>
    </p:spTree>
  </p:cSld>
  <p:clrMapOvr>
    <a:masterClrMapping/>
  </p:clrMapOvr>
</p:sld>
</file>

<file path=ppt/theme/theme1.xml><?xml version="1.0" encoding="utf-8"?>
<a:theme xmlns:a="http://schemas.openxmlformats.org/drawingml/2006/main" name="Watermar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7072</TotalTime>
  <Words>742</Words>
  <Application>Microsoft Macintosh PowerPoint</Application>
  <PresentationFormat>Custom</PresentationFormat>
  <Paragraphs>46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Watermark</vt:lpstr>
      <vt:lpstr>Correlation between Self-efficacy, Environment, and Dietary Behaviors in Adults with Multiple Sclerosis Katherine Martin, OT student; Dr. Brooks Wingo, PhD Department of Occupational Therapy  |  University of Alabama at Birmingham </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Templates</dc:title>
  <dc:subject>The University of Alabama at Birmingham</dc:subject>
  <dc:creator>UAB Public Relations &amp; Marketing</dc:creator>
  <cp:lastModifiedBy>Brian, Kat</cp:lastModifiedBy>
  <cp:revision>205</cp:revision>
  <dcterms:created xsi:type="dcterms:W3CDTF">2012-03-16T13:05:22Z</dcterms:created>
  <dcterms:modified xsi:type="dcterms:W3CDTF">2023-12-04T18:15:44Z</dcterms:modified>
</cp:coreProperties>
</file>