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6858000" cy="9144000"/>
  <p:defaultTextStyle>
    <a:defPPr>
      <a:defRPr lang="en-US"/>
    </a:defPPr>
    <a:lvl1pPr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2036763" indent="-157956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4075113" indent="-316071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6111875" indent="-474027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8150225" indent="-632142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7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4"/>
  </p:normalViewPr>
  <p:slideViewPr>
    <p:cSldViewPr snapToObjects="1" showGuides="1">
      <p:cViewPr>
        <p:scale>
          <a:sx n="19" d="100"/>
          <a:sy n="19" d="100"/>
        </p:scale>
        <p:origin x="600" y="504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B6005BE-4393-06F6-ECB2-C1785127AD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5630F09-28E7-1F4D-68C0-7153A53B005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15221B6-8117-42FC-BA6C-6638EFC97196}" type="datetimeFigureOut">
              <a:rPr lang="en-US"/>
              <a:pPr>
                <a:defRPr/>
              </a:pPr>
              <a:t>11/13/23</a:t>
            </a:fld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B98AB6F-5908-E9B2-3699-7FAAA396B78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A6668B9-B0A3-B8B3-B6F7-3EEDD825D6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CA8430D8-40EF-9A33-CF7E-CFE427BE94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DB7C8740-3FC4-290D-996C-7D05A160B6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97904A3-19D0-4514-A8B3-273DECDDCE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544B7CF-34E1-F2D7-39E7-A3531EFD57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69C575F-5C02-2661-F12A-03D0F38069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0" y="5852160"/>
            <a:ext cx="25237440" cy="6217920"/>
          </a:xfrm>
        </p:spPr>
        <p:txBody>
          <a:bodyPr>
            <a:normAutofit/>
          </a:bodyPr>
          <a:lstStyle>
            <a:lvl1pPr algn="l">
              <a:defRPr sz="14300" b="1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7315200" y="18653760"/>
            <a:ext cx="25237440" cy="841248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7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5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13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51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88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26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64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302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1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811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966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1" y="7368542"/>
            <a:ext cx="19392902" cy="3070858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1" y="10439400"/>
            <a:ext cx="19392902" cy="18966182"/>
          </a:xfrm>
        </p:spPr>
        <p:txBody>
          <a:bodyPr/>
          <a:lstStyle>
            <a:lvl1pPr>
              <a:defRPr sz="8900"/>
            </a:lvl1pPr>
            <a:lvl2pPr>
              <a:defRPr sz="8000"/>
            </a:lvl2pPr>
            <a:lvl3pPr>
              <a:defRPr sz="7100"/>
            </a:lvl3pPr>
            <a:lvl4pPr>
              <a:defRPr sz="6200"/>
            </a:lvl4pPr>
            <a:lvl5pPr>
              <a:defRPr sz="62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2"/>
            <a:ext cx="19400520" cy="3070858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0"/>
            <a:ext cx="19400520" cy="18966182"/>
          </a:xfrm>
        </p:spPr>
        <p:txBody>
          <a:bodyPr/>
          <a:lstStyle>
            <a:lvl1pPr>
              <a:defRPr sz="8900"/>
            </a:lvl1pPr>
            <a:lvl2pPr>
              <a:defRPr sz="8000"/>
            </a:lvl2pPr>
            <a:lvl3pPr>
              <a:defRPr sz="7100"/>
            </a:lvl3pPr>
            <a:lvl4pPr>
              <a:defRPr sz="6200"/>
            </a:lvl4pPr>
            <a:lvl5pPr>
              <a:defRPr sz="62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555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603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CCA619B-FFD1-4641-2B00-02D5F8C1462E}"/>
              </a:ext>
            </a:extLst>
          </p:cNvPr>
          <p:cNvGrpSpPr/>
          <p:nvPr userDrawn="1"/>
        </p:nvGrpSpPr>
        <p:grpSpPr>
          <a:xfrm>
            <a:off x="-76200" y="-3534"/>
            <a:ext cx="43997880" cy="33017820"/>
            <a:chOff x="-21093" y="-3534"/>
            <a:chExt cx="43997880" cy="3301782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C93CBAF-1AB3-71B6-F1FB-D8A5AE6ECAA9}"/>
                </a:ext>
              </a:extLst>
            </p:cNvPr>
            <p:cNvSpPr/>
            <p:nvPr userDrawn="1"/>
          </p:nvSpPr>
          <p:spPr>
            <a:xfrm>
              <a:off x="-21093" y="30042486"/>
              <a:ext cx="43891200" cy="2971800"/>
            </a:xfrm>
            <a:prstGeom prst="rect">
              <a:avLst/>
            </a:prstGeom>
            <a:solidFill>
              <a:srgbClr val="1F755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53B313D-6048-C811-B35A-0B28BDDD53D6}"/>
                </a:ext>
              </a:extLst>
            </p:cNvPr>
            <p:cNvGrpSpPr/>
            <p:nvPr userDrawn="1"/>
          </p:nvGrpSpPr>
          <p:grpSpPr>
            <a:xfrm>
              <a:off x="-21093" y="-3534"/>
              <a:ext cx="43997880" cy="5486400"/>
              <a:chOff x="-21093" y="-3534"/>
              <a:chExt cx="43997880" cy="548640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C6EACC0-CAF4-5942-0F40-E6A6B8933228}"/>
                  </a:ext>
                </a:extLst>
              </p:cNvPr>
              <p:cNvSpPr/>
              <p:nvPr userDrawn="1"/>
            </p:nvSpPr>
            <p:spPr>
              <a:xfrm>
                <a:off x="85587" y="-3534"/>
                <a:ext cx="43891200" cy="5486400"/>
              </a:xfrm>
              <a:prstGeom prst="rect">
                <a:avLst/>
              </a:prstGeom>
              <a:solidFill>
                <a:srgbClr val="1F7555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210DF7D-7CD9-71B5-A1FD-E877DBAEA0C0}"/>
                  </a:ext>
                </a:extLst>
              </p:cNvPr>
              <p:cNvSpPr/>
              <p:nvPr userDrawn="1"/>
            </p:nvSpPr>
            <p:spPr>
              <a:xfrm>
                <a:off x="-21093" y="-3534"/>
                <a:ext cx="5486400" cy="5486400"/>
              </a:xfrm>
              <a:prstGeom prst="rect">
                <a:avLst/>
              </a:prstGeom>
              <a:solidFill>
                <a:srgbClr val="17543E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5" name="Picture 4" descr="A logo with a lighthouse and waves&#10;&#10;Description automatically generated">
              <a:extLst>
                <a:ext uri="{FF2B5EF4-FFF2-40B4-BE49-F238E27FC236}">
                  <a16:creationId xmlns:a16="http://schemas.microsoft.com/office/drawing/2014/main" id="{43767709-205E-5EBB-3D1E-E492EC51B8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537935" y="619126"/>
              <a:ext cx="4333874" cy="4333874"/>
            </a:xfrm>
            <a:prstGeom prst="rect">
              <a:avLst/>
            </a:prstGeom>
          </p:spPr>
        </p:pic>
        <p:pic>
          <p:nvPicPr>
            <p:cNvPr id="6" name="Picture 5" descr="A black background with white text&#10;&#10;Description automatically generated">
              <a:extLst>
                <a:ext uri="{FF2B5EF4-FFF2-40B4-BE49-F238E27FC236}">
                  <a16:creationId xmlns:a16="http://schemas.microsoft.com/office/drawing/2014/main" id="{9FFCED7D-2D18-745B-3596-9C77276066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1997726" y="30861000"/>
              <a:ext cx="8289274" cy="1549397"/>
            </a:xfrm>
            <a:prstGeom prst="rect">
              <a:avLst/>
            </a:prstGeom>
          </p:spPr>
        </p:pic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D5D06CB4-D949-38D7-4839-DF803DB5E2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5275" y="669925"/>
            <a:ext cx="36148963" cy="481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7F6F8A75-9C1D-5D04-60FB-0551735020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754563" y="7680325"/>
            <a:ext cx="35113912" cy="2048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2036763" rtl="0" eaLnBrk="0" fontAlgn="base" hangingPunct="0">
        <a:spcBef>
          <a:spcPct val="0"/>
        </a:spcBef>
        <a:spcAft>
          <a:spcPct val="0"/>
        </a:spcAft>
        <a:defRPr sz="12500" b="1" kern="1200">
          <a:solidFill>
            <a:schemeClr val="bg1"/>
          </a:solidFill>
          <a:latin typeface="+mj-lt"/>
          <a:ea typeface="Cambria" pitchFamily="18" charset="0"/>
          <a:cs typeface="Cambria" pitchFamily="18" charset="0"/>
        </a:defRPr>
      </a:lvl1pPr>
      <a:lvl2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2pPr>
      <a:lvl3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3pPr>
      <a:lvl4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4pPr>
      <a:lvl5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5pPr>
      <a:lvl6pPr marL="2037786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6pPr>
      <a:lvl7pPr marL="4075572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7pPr>
      <a:lvl8pPr marL="6113358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8pPr>
      <a:lvl9pPr marL="8151144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9pPr>
    </p:titleStyle>
    <p:bodyStyle>
      <a:lvl1pPr marL="1017588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500" kern="1200">
          <a:solidFill>
            <a:schemeClr val="tx1"/>
          </a:solidFill>
          <a:latin typeface="+mj-lt"/>
          <a:ea typeface="Cambria" pitchFamily="18" charset="0"/>
          <a:cs typeface="Cambria" pitchFamily="18" charset="0"/>
        </a:defRPr>
      </a:lvl1pPr>
      <a:lvl2pPr marL="2036763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Cambria" pitchFamily="18" charset="0"/>
          <a:cs typeface="Cambria" panose="02040503050406030204" pitchFamily="18" charset="0"/>
        </a:defRPr>
      </a:lvl2pPr>
      <a:lvl3pPr marL="3055938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 charset="-128"/>
        </a:defRPr>
      </a:lvl3pPr>
      <a:lvl4pPr marL="4357688" indent="-1301750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/>
        </a:defRPr>
      </a:lvl4pPr>
      <a:lvl5pPr marL="5376863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/>
        </a:defRPr>
      </a:lvl5pPr>
      <a:lvl6pPr marL="11207824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245610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283396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7321182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86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075572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113358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51144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8931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6717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264503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302289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jpeds.2020.07.04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-org.ezproxy3.lhl.uab.edu/10.1111/1440-1630.1257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>
            <a:extLst>
              <a:ext uri="{FF2B5EF4-FFF2-40B4-BE49-F238E27FC236}">
                <a16:creationId xmlns:a16="http://schemas.microsoft.com/office/drawing/2014/main" id="{437968F4-1802-63F0-F6EC-CB04BF1A8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228600"/>
            <a:ext cx="37355463" cy="5181600"/>
          </a:xfrm>
        </p:spPr>
        <p:txBody>
          <a:bodyPr/>
          <a:lstStyle/>
          <a:p>
            <a:pPr algn="ctr"/>
            <a:r>
              <a:rPr lang="en-US" altLang="en-US" sz="9400" dirty="0">
                <a:latin typeface="Arial" panose="020B0604020202020204" pitchFamily="34" charset="0"/>
                <a:cs typeface="Arial" panose="020B0604020202020204" pitchFamily="34" charset="0"/>
              </a:rPr>
              <a:t>The Influence of Feeding Assessments at Pediatric Well Checks</a:t>
            </a:r>
            <a:br>
              <a:rPr lang="en-US" altLang="en-US" sz="1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600" dirty="0">
                <a:latin typeface="Arial" panose="020B0604020202020204" pitchFamily="34" charset="0"/>
                <a:cs typeface="Arial" panose="020B0604020202020204" pitchFamily="34" charset="0"/>
              </a:rPr>
              <a:t>Christie Morgan, OTS; Dr. Megan Carpenter, OTD, OTR/L, SCFES</a:t>
            </a:r>
            <a:br>
              <a:rPr lang="en-US" altLang="en-US" sz="6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600" dirty="0">
                <a:latin typeface="Arial" panose="020B0604020202020204" pitchFamily="34" charset="0"/>
                <a:cs typeface="Arial" panose="020B0604020202020204" pitchFamily="34" charset="0"/>
              </a:rPr>
              <a:t>Department of Occupational Therapy</a:t>
            </a: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 |  University of Alabama at Birmingham</a:t>
            </a: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Dr. Elizabeth Peters, M.D.  |  Mayfair Medical Group</a:t>
            </a:r>
            <a:endParaRPr lang="en-US" altLang="en-US" sz="66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7F539E-397D-C4C5-2EC9-2391ED48F917}"/>
              </a:ext>
            </a:extLst>
          </p:cNvPr>
          <p:cNvSpPr/>
          <p:nvPr/>
        </p:nvSpPr>
        <p:spPr>
          <a:xfrm>
            <a:off x="581025" y="18727738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9C99A73-D739-30F1-F2B7-C2E9B3B224CC}"/>
              </a:ext>
            </a:extLst>
          </p:cNvPr>
          <p:cNvSpPr/>
          <p:nvPr/>
        </p:nvSpPr>
        <p:spPr>
          <a:xfrm>
            <a:off x="29565600" y="6313488"/>
            <a:ext cx="137334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050EB1D-3AB3-0F56-BA7D-BAC9C9557480}"/>
              </a:ext>
            </a:extLst>
          </p:cNvPr>
          <p:cNvSpPr/>
          <p:nvPr/>
        </p:nvSpPr>
        <p:spPr>
          <a:xfrm>
            <a:off x="29565600" y="18727739"/>
            <a:ext cx="13885863" cy="1676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38E71BA-D311-8714-3EB9-3E5514B44F3A}"/>
              </a:ext>
            </a:extLst>
          </p:cNvPr>
          <p:cNvSpPr/>
          <p:nvPr/>
        </p:nvSpPr>
        <p:spPr>
          <a:xfrm>
            <a:off x="15011400" y="6313488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u="sng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Results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D6ABF4-D62C-8E92-E1BD-3778A7F41BE4}"/>
              </a:ext>
            </a:extLst>
          </p:cNvPr>
          <p:cNvSpPr/>
          <p:nvPr/>
        </p:nvSpPr>
        <p:spPr>
          <a:xfrm>
            <a:off x="29565600" y="27489150"/>
            <a:ext cx="13885863" cy="11795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5400" b="1" dirty="0">
                <a:solidFill>
                  <a:srgbClr val="215968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Acknowledgement &amp; Contact information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07064D4E-EF82-2822-4BE8-3A9001A721F3}"/>
              </a:ext>
            </a:extLst>
          </p:cNvPr>
          <p:cNvSpPr/>
          <p:nvPr/>
        </p:nvSpPr>
        <p:spPr>
          <a:xfrm>
            <a:off x="581025" y="6313488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B4CAC9D-E7D9-12BB-EF97-862392D98CEA}"/>
              </a:ext>
            </a:extLst>
          </p:cNvPr>
          <p:cNvSpPr/>
          <p:nvPr/>
        </p:nvSpPr>
        <p:spPr>
          <a:xfrm>
            <a:off x="29565600" y="13814425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106" name="TextBox 30">
            <a:extLst>
              <a:ext uri="{FF2B5EF4-FFF2-40B4-BE49-F238E27FC236}">
                <a16:creationId xmlns:a16="http://schemas.microsoft.com/office/drawing/2014/main" id="{9021958B-BCA1-7F3D-33DA-BA5F4315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793" y="8030583"/>
            <a:ext cx="1385967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5pPr>
            <a:lvl6pPr marL="25146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6pPr>
            <a:lvl7pPr marL="29718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7pPr>
            <a:lvl8pPr marL="34290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8pPr>
            <a:lvl9pPr marL="38862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9pPr>
          </a:lstStyle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Notable Observations:</a:t>
            </a:r>
          </a:p>
          <a:p>
            <a:pPr marL="685800" indent="-68580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IFS holds greater relevance for 9-month-old infants, given that many 6-month-old infants had not started solid foods before their WCC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LIMITATIONS &amp; AREAS FOR IMPROVEMENT: </a:t>
            </a:r>
          </a:p>
          <a:p>
            <a:pPr marL="685800" indent="-68580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Small sample size</a:t>
            </a:r>
          </a:p>
          <a:p>
            <a:pPr marL="685800" indent="-68580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Limited time frame (3 months)</a:t>
            </a:r>
          </a:p>
          <a:p>
            <a:pPr marL="685800" indent="-68580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wide age range of the MCH may introduce variability in assessment accuracy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F18704-C4A5-3EBB-0CAE-0FDE95A29B96}"/>
              </a:ext>
            </a:extLst>
          </p:cNvPr>
          <p:cNvSpPr txBox="1"/>
          <p:nvPr/>
        </p:nvSpPr>
        <p:spPr>
          <a:xfrm>
            <a:off x="29550361" y="28668663"/>
            <a:ext cx="14340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Special thanks to Dr. Megan Carpenter &amp; Dr. Elizabeth Peters </a:t>
            </a:r>
            <a:r>
              <a:rPr lang="en-US" sz="4000" i="1" u="sng" dirty="0"/>
              <a:t>Contact information:</a:t>
            </a:r>
            <a:r>
              <a:rPr lang="en-US" sz="4000" dirty="0"/>
              <a:t> Christie Morgan: camorga2@uab.edu</a:t>
            </a:r>
            <a:endParaRPr lang="en-US" sz="4000" i="1" u="sng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38032E-D82B-6CD4-C76E-4C86055CD20A}"/>
              </a:ext>
            </a:extLst>
          </p:cNvPr>
          <p:cNvSpPr txBox="1"/>
          <p:nvPr/>
        </p:nvSpPr>
        <p:spPr>
          <a:xfrm>
            <a:off x="431008" y="8031987"/>
            <a:ext cx="13885862" cy="12218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300" b="1" dirty="0"/>
              <a:t>Background: </a:t>
            </a:r>
            <a:r>
              <a:rPr lang="en-US" sz="43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Pediatric feeding disorders (PFD) impact a considerable number of children under the age of 5 in the United States annually, representing a continually expansive field of research. The prevalence of the diagnosis continues to rise, resulting in an increased demand for feeding therapy services provided by pediatric occupational and/or speech therapists</a:t>
            </a:r>
            <a:r>
              <a:rPr lang="en-US" sz="4300" dirty="0">
                <a:effectLst/>
              </a:rPr>
              <a:t> </a:t>
            </a:r>
            <a:r>
              <a:rPr lang="en-US" sz="43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en-US" sz="43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Kovacic</a:t>
            </a:r>
            <a:r>
              <a:rPr lang="en-US" sz="43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et al., 2021; Novak &amp; Honan, 2019). </a:t>
            </a:r>
            <a:endParaRPr lang="en-US" sz="43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300" b="1" dirty="0"/>
              <a:t>Purpose: </a:t>
            </a:r>
            <a:r>
              <a:rPr lang="en-US" sz="4300" dirty="0"/>
              <a:t>Investigate the impact of incorporating feeding assessments during routine well-child checks (WCC) with the purpose of enhancing early detection and management of feeding disorders in infants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300" b="1" dirty="0"/>
              <a:t>Assessments: </a:t>
            </a:r>
            <a:r>
              <a:rPr lang="en-US" sz="4300" dirty="0"/>
              <a:t>Montreal Children’s Hospital (MCH) Feeding Scale (6 months to 6 years) and novel Infant Feeding Scale (IFS) (6-10 months)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6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6E75F4-D725-3DFA-FC38-A6AEA9CD811B}"/>
              </a:ext>
            </a:extLst>
          </p:cNvPr>
          <p:cNvSpPr txBox="1"/>
          <p:nvPr/>
        </p:nvSpPr>
        <p:spPr>
          <a:xfrm>
            <a:off x="572294" y="20404139"/>
            <a:ext cx="13753306" cy="10156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5400" b="1" dirty="0"/>
              <a:t>Recruitment: </a:t>
            </a:r>
          </a:p>
          <a:p>
            <a:pPr marL="2894013" lvl="1" indent="-857250">
              <a:buFont typeface="Arial" panose="020B0604020202020204" pitchFamily="34" charset="0"/>
              <a:buChar char="•"/>
            </a:pPr>
            <a:r>
              <a:rPr lang="en-US" sz="5400" dirty="0"/>
              <a:t>Caregivers of 6- to 10-month-old infants were recruited during routine WCC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5400" b="1" dirty="0"/>
              <a:t>Assessment Details:</a:t>
            </a:r>
          </a:p>
          <a:p>
            <a:pPr marL="2894013" lvl="1" indent="-857250">
              <a:buFont typeface="Arial" panose="020B0604020202020204" pitchFamily="34" charset="0"/>
              <a:buChar char="•"/>
            </a:pPr>
            <a:r>
              <a:rPr lang="en-US" sz="5400" dirty="0"/>
              <a:t>MCH comprised 14 questions</a:t>
            </a:r>
          </a:p>
          <a:p>
            <a:pPr marL="2894013" lvl="1" indent="-857250">
              <a:buFont typeface="Arial" panose="020B0604020202020204" pitchFamily="34" charset="0"/>
              <a:buChar char="•"/>
            </a:pPr>
            <a:r>
              <a:rPr lang="en-US" sz="5400" dirty="0"/>
              <a:t>IFS comprised 22 questions</a:t>
            </a:r>
          </a:p>
          <a:p>
            <a:pPr marL="2894013" lvl="1" indent="-857250">
              <a:buFont typeface="Arial" panose="020B0604020202020204" pitchFamily="34" charset="0"/>
              <a:buChar char="•"/>
            </a:pPr>
            <a:r>
              <a:rPr lang="en-US" sz="5400" dirty="0"/>
              <a:t>Both assessments utilized Likert scales for responses  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5400" b="1" dirty="0"/>
              <a:t>Analysis: </a:t>
            </a:r>
            <a:r>
              <a:rPr lang="en-US" sz="5400" dirty="0"/>
              <a:t>Comparison of outcomes from MCH and IFS to determine concordance </a:t>
            </a:r>
          </a:p>
          <a:p>
            <a:endParaRPr lang="en-US" sz="6000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9805CC7-0653-E573-5969-AA5420A94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966284"/>
              </p:ext>
            </p:extLst>
          </p:nvPr>
        </p:nvGraphicFramePr>
        <p:xfrm>
          <a:off x="15011400" y="12501851"/>
          <a:ext cx="13885862" cy="17292352"/>
        </p:xfrm>
        <a:graphic>
          <a:graphicData uri="http://schemas.openxmlformats.org/drawingml/2006/table">
            <a:tbl>
              <a:tblPr firstRow="1" firstCol="1" bandRow="1"/>
              <a:tblGrid>
                <a:gridCol w="2920906">
                  <a:extLst>
                    <a:ext uri="{9D8B030D-6E8A-4147-A177-3AD203B41FA5}">
                      <a16:colId xmlns:a16="http://schemas.microsoft.com/office/drawing/2014/main" val="3457807709"/>
                    </a:ext>
                  </a:extLst>
                </a:gridCol>
                <a:gridCol w="2741239">
                  <a:extLst>
                    <a:ext uri="{9D8B030D-6E8A-4147-A177-3AD203B41FA5}">
                      <a16:colId xmlns:a16="http://schemas.microsoft.com/office/drawing/2014/main" val="2830389052"/>
                    </a:ext>
                  </a:extLst>
                </a:gridCol>
                <a:gridCol w="2741239">
                  <a:extLst>
                    <a:ext uri="{9D8B030D-6E8A-4147-A177-3AD203B41FA5}">
                      <a16:colId xmlns:a16="http://schemas.microsoft.com/office/drawing/2014/main" val="584780243"/>
                    </a:ext>
                  </a:extLst>
                </a:gridCol>
                <a:gridCol w="2741239">
                  <a:extLst>
                    <a:ext uri="{9D8B030D-6E8A-4147-A177-3AD203B41FA5}">
                      <a16:colId xmlns:a16="http://schemas.microsoft.com/office/drawing/2014/main" val="1411619356"/>
                    </a:ext>
                  </a:extLst>
                </a:gridCol>
                <a:gridCol w="2741239">
                  <a:extLst>
                    <a:ext uri="{9D8B030D-6E8A-4147-A177-3AD203B41FA5}">
                      <a16:colId xmlns:a16="http://schemas.microsoft.com/office/drawing/2014/main" val="1662886952"/>
                    </a:ext>
                  </a:extLst>
                </a:gridCol>
              </a:tblGrid>
              <a:tr h="17062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Age of Child(ren)/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Congruency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 (N)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Percentage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MCH Result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IFS Result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748750"/>
                  </a:ext>
                </a:extLst>
              </a:tr>
              <a:tr h="983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Months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24%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759153"/>
                  </a:ext>
                </a:extLst>
              </a:tr>
              <a:tr h="983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Congruent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difficulties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delay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682487"/>
                  </a:ext>
                </a:extLst>
              </a:tr>
              <a:tr h="32324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Non-Congruent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Severe difficulties / No difficulties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Moderate delay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088097"/>
                  </a:ext>
                </a:extLst>
              </a:tr>
              <a:tr h="983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Months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775139"/>
                  </a:ext>
                </a:extLst>
              </a:tr>
              <a:tr h="983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Congruent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difficulties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delay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131089"/>
                  </a:ext>
                </a:extLst>
              </a:tr>
              <a:tr h="983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Months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987935"/>
                  </a:ext>
                </a:extLst>
              </a:tr>
              <a:tr h="983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Congruent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difficulties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delay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343817"/>
                  </a:ext>
                </a:extLst>
              </a:tr>
              <a:tr h="983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Months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64%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159865"/>
                  </a:ext>
                </a:extLst>
              </a:tr>
              <a:tr h="983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Congruent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44%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difficulties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delay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483840"/>
                  </a:ext>
                </a:extLst>
              </a:tr>
              <a:tr h="25182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Non-Congruent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No difficulties / 1 Mild difficulties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Moderate delay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207104"/>
                  </a:ext>
                </a:extLst>
              </a:tr>
              <a:tr h="983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Months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difficulties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delay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496702"/>
                  </a:ext>
                </a:extLst>
              </a:tr>
              <a:tr h="983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Congruent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difficulties</a:t>
                      </a:r>
                      <a:endParaRPr lang="en-US" sz="3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delay</a:t>
                      </a:r>
                      <a:endParaRPr lang="en-US" sz="3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892630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DB0707A-66F7-F4E4-9C62-F16ECD8484A3}"/>
              </a:ext>
            </a:extLst>
          </p:cNvPr>
          <p:cNvSpPr txBox="1"/>
          <p:nvPr/>
        </p:nvSpPr>
        <p:spPr>
          <a:xfrm>
            <a:off x="15011400" y="8030583"/>
            <a:ext cx="13885863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u="sng" dirty="0"/>
              <a:t>PARTICIPANTS</a:t>
            </a:r>
          </a:p>
          <a:p>
            <a:pPr marL="1143000" indent="-1143000" algn="ctr">
              <a:buFont typeface="Arial" panose="020B0604020202020204" pitchFamily="34" charset="0"/>
              <a:buChar char="•"/>
            </a:pPr>
            <a:r>
              <a:rPr lang="en-US" sz="4000" dirty="0"/>
              <a:t>48% Male</a:t>
            </a:r>
          </a:p>
          <a:p>
            <a:pPr marL="1143000" indent="-1143000" algn="ctr">
              <a:buFont typeface="Arial" panose="020B0604020202020204" pitchFamily="34" charset="0"/>
              <a:buChar char="•"/>
            </a:pPr>
            <a:r>
              <a:rPr lang="en-US" sz="4000" dirty="0"/>
              <a:t>52% Female</a:t>
            </a:r>
          </a:p>
          <a:p>
            <a:pPr marL="1143000" indent="-1143000" algn="ctr">
              <a:buFont typeface="Arial" panose="020B0604020202020204" pitchFamily="34" charset="0"/>
              <a:buChar char="•"/>
            </a:pPr>
            <a:r>
              <a:rPr lang="en-US" sz="4000" dirty="0"/>
              <a:t>Among 25 completed assessments, 18 assessment results exhibited congruence between the IFS and MCH. These 18 assessments indicated no feeding delays on both measures.  </a:t>
            </a:r>
          </a:p>
          <a:p>
            <a:pPr marL="1143000" indent="-1143000" algn="ctr">
              <a:buFont typeface="Arial" panose="020B0604020202020204" pitchFamily="34" charset="0"/>
              <a:buChar char="•"/>
            </a:pPr>
            <a:endParaRPr lang="en-US" sz="6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729B10-C1DD-8DA8-C37F-21749E9AA465}"/>
              </a:ext>
            </a:extLst>
          </p:cNvPr>
          <p:cNvSpPr txBox="1"/>
          <p:nvPr/>
        </p:nvSpPr>
        <p:spPr>
          <a:xfrm>
            <a:off x="29489399" y="20404138"/>
            <a:ext cx="13885863" cy="7148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Kovacic</a:t>
            </a:r>
            <a:r>
              <a:rPr lang="en-US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K., Rein, L.E., Szabo, A., </a:t>
            </a:r>
            <a:r>
              <a:rPr lang="en-US" sz="3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Kommareddy</a:t>
            </a:r>
            <a:r>
              <a:rPr lang="en-US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S., </a:t>
            </a:r>
            <a:r>
              <a:rPr lang="en-US" sz="3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Bhagavatula</a:t>
            </a:r>
            <a:r>
              <a:rPr lang="en-US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P., &amp; </a:t>
            </a:r>
            <a:r>
              <a:rPr lang="en-US" sz="3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Goday</a:t>
            </a:r>
            <a:r>
              <a:rPr lang="en-US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P.S. (2021). Pediatric feeding disorder: A nationwide prevalence study. </a:t>
            </a:r>
            <a:r>
              <a:rPr lang="en-US" sz="3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Journal of Pediatrics, 228, </a:t>
            </a:r>
            <a:r>
              <a:rPr lang="en-US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126­–131. </a:t>
            </a:r>
            <a:r>
              <a:rPr lang="en-US" sz="3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 tooltip="Persistent link using digital object identifier"/>
              </a:rPr>
              <a:t>https://doi.org/10.1016/j.jpeds.2020.07.047</a:t>
            </a:r>
            <a:endParaRPr lang="en-US" sz="3800" u="sng" dirty="0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Novak, I., &amp; Honan, I. (2019). Effectiveness of </a:t>
            </a:r>
            <a:r>
              <a:rPr lang="en-US" sz="3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paedeatric</a:t>
            </a:r>
            <a:r>
              <a:rPr lang="en-US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occupational therapy for children with disabilities: A systematic review. </a:t>
            </a:r>
            <a:r>
              <a:rPr lang="en-US" sz="3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Australian Occupational Therapy Journal, (66)</a:t>
            </a:r>
            <a:r>
              <a:rPr lang="en-US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3, 258-273. </a:t>
            </a:r>
            <a:r>
              <a:rPr lang="en-US" sz="3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https://doi-org.ezproxy3.lhl.uab.edu/10.1111/1440-1630.12573</a:t>
            </a:r>
            <a:endParaRPr lang="en-US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64560B-8FD2-5D51-9BF7-DE7E82FFD6C7}"/>
              </a:ext>
            </a:extLst>
          </p:cNvPr>
          <p:cNvSpPr txBox="1"/>
          <p:nvPr/>
        </p:nvSpPr>
        <p:spPr>
          <a:xfrm>
            <a:off x="29473951" y="15459064"/>
            <a:ext cx="1374870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/>
              <a:t>The IFS demonstrates congruence with the MCH in 72% of cases.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/>
              <a:t>Administration at 9-month WCC is recommended for enhanced relevance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termar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2532</TotalTime>
  <Words>600</Words>
  <Application>Microsoft Macintosh PowerPoint</Application>
  <PresentationFormat>Custom</PresentationFormat>
  <Paragraphs>100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Watermark</vt:lpstr>
      <vt:lpstr>The Influence of Feeding Assessments at Pediatric Well Checks Christie Morgan, OTS; Dr. Megan Carpenter, OTD, OTR/L, SCFES Department of Occupational Therapy  |  University of Alabama at Birmingham Dr. Elizabeth Peters, M.D.  |  Mayfair Medical Group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subject>The University of Alabama at Birmingham</dc:subject>
  <dc:creator>UAB Public Relations &amp; Marketing</dc:creator>
  <cp:lastModifiedBy>Morgan, Christie</cp:lastModifiedBy>
  <cp:revision>204</cp:revision>
  <dcterms:created xsi:type="dcterms:W3CDTF">2012-03-16T13:05:22Z</dcterms:created>
  <dcterms:modified xsi:type="dcterms:W3CDTF">2023-11-14T18:57:55Z</dcterms:modified>
</cp:coreProperties>
</file>