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24"/>
  </p:normalViewPr>
  <p:slideViewPr>
    <p:cSldViewPr snapToObjects="1" showGuides="1">
      <p:cViewPr>
        <p:scale>
          <a:sx n="67" d="100"/>
          <a:sy n="67" d="100"/>
        </p:scale>
        <p:origin x="-10104" y="-9776"/>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12/6/23</a:t>
            </a:fld>
            <a:endParaRPr lang="en-US" dirty="0"/>
          </a:p>
        </p:txBody>
      </p:sp>
      <p:sp>
        <p:nvSpPr>
          <p:cNvPr id="3076" name="Rectangle 4">
            <a:extLst>
              <a:ext uri="{FF2B5EF4-FFF2-40B4-BE49-F238E27FC236}">
                <a16:creationId xmlns=""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extLst>
      <p:ext uri="{BB962C8B-B14F-4D97-AF65-F5344CB8AC3E}">
        <p14:creationId xmlns:p14="http://schemas.microsoft.com/office/powerpoint/2010/main" val="354290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738116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8"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nelson2@uab.edu" TargetMode="External"/><Relationship Id="rId4" Type="http://schemas.openxmlformats.org/officeDocument/2006/relationships/hyperlink" Target="https://doi.org/10.3233/NRE-192788" TargetMode="External"/><Relationship Id="rId5" Type="http://schemas.openxmlformats.org/officeDocument/2006/relationships/hyperlink" Target="https://doi.org/10.1007/s11910-013-0409-5" TargetMode="External"/><Relationship Id="rId6" Type="http://schemas.openxmlformats.org/officeDocument/2006/relationships/hyperlink" Target="https://doi.org/10.1186/1471-2458-11-206" TargetMode="External"/><Relationship Id="rId7" Type="http://schemas.openxmlformats.org/officeDocument/2006/relationships/hyperlink" Target="https://iris.who.int/handle/10665/63529"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 xmlns:a16="http://schemas.microsoft.com/office/drawing/2014/main" id="{437968F4-1802-63F0-F6EC-CB04BF1A8CFA}"/>
              </a:ext>
            </a:extLst>
          </p:cNvPr>
          <p:cNvSpPr>
            <a:spLocks noGrp="1"/>
          </p:cNvSpPr>
          <p:nvPr>
            <p:ph type="title"/>
          </p:nvPr>
        </p:nvSpPr>
        <p:spPr>
          <a:xfrm>
            <a:off x="5029200" y="180182"/>
            <a:ext cx="38862000" cy="5181600"/>
          </a:xfrm>
        </p:spPr>
        <p:txBody>
          <a:bodyPr/>
          <a:lstStyle/>
          <a:p>
            <a:pPr algn="ctr"/>
            <a:r>
              <a:rPr lang="en-US" altLang="en-US" sz="8000" dirty="0" smtClean="0">
                <a:latin typeface="Arial" panose="020B0604020202020204" pitchFamily="34" charset="0"/>
                <a:cs typeface="Arial" panose="020B0604020202020204" pitchFamily="34" charset="0"/>
              </a:rPr>
              <a:t>The Influence of a Group Dance Program on Social Engagement in Individuals with Parkinson's Disease</a:t>
            </a:r>
            <a:r>
              <a:rPr lang="en-US" altLang="en-US" sz="11500" dirty="0">
                <a:latin typeface="Arial" panose="020B0604020202020204" pitchFamily="34" charset="0"/>
                <a:cs typeface="Arial" panose="020B0604020202020204" pitchFamily="34" charset="0"/>
              </a:rPr>
              <a:t/>
            </a:r>
            <a:br>
              <a:rPr lang="en-US" altLang="en-US" sz="11500" dirty="0">
                <a:latin typeface="Arial" panose="020B0604020202020204" pitchFamily="34" charset="0"/>
                <a:cs typeface="Arial" panose="020B0604020202020204" pitchFamily="34" charset="0"/>
              </a:rPr>
            </a:br>
            <a:r>
              <a:rPr lang="en-US" altLang="en-US" sz="6000" dirty="0" smtClean="0">
                <a:latin typeface="Arial" panose="020B0604020202020204" pitchFamily="34" charset="0"/>
                <a:cs typeface="Arial" panose="020B0604020202020204" pitchFamily="34" charset="0"/>
              </a:rPr>
              <a:t>Baleigh Nelson, OTS; Jason Vice, PhD, OTR/L, SCLV</a:t>
            </a:r>
            <a:r>
              <a:rPr lang="en-US" altLang="en-US" sz="5600" dirty="0">
                <a:latin typeface="Arial" panose="020B0604020202020204" pitchFamily="34" charset="0"/>
                <a:cs typeface="Arial" panose="020B0604020202020204" pitchFamily="34" charset="0"/>
              </a:rPr>
              <a:t/>
            </a:r>
            <a:br>
              <a:rPr lang="en-US" altLang="en-US" sz="56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Department of Occupational Therapy  |  University of Alabama at Birmingham</a:t>
            </a:r>
            <a:r>
              <a:rPr lang="en-US" altLang="en-US" sz="5600" dirty="0">
                <a:latin typeface="Arial" panose="020B0604020202020204" pitchFamily="34" charset="0"/>
                <a:cs typeface="Arial" panose="020B0604020202020204" pitchFamily="34" charset="0"/>
              </a:rPr>
              <a:t/>
            </a:r>
            <a:br>
              <a:rPr lang="en-US" altLang="en-US" sz="5600" dirty="0">
                <a:latin typeface="Arial" panose="020B0604020202020204" pitchFamily="34" charset="0"/>
                <a:cs typeface="Arial" panose="020B0604020202020204" pitchFamily="34" charset="0"/>
              </a:rPr>
            </a:br>
            <a:r>
              <a:rPr lang="en-US" altLang="en-US" sz="6000" dirty="0" smtClean="0">
                <a:latin typeface="Arial" panose="020B0604020202020204" pitchFamily="34" charset="0"/>
                <a:cs typeface="Arial" panose="020B0604020202020204" pitchFamily="34" charset="0"/>
              </a:rPr>
              <a:t>Teri Weksler  </a:t>
            </a:r>
            <a:r>
              <a:rPr lang="en-US" altLang="en-US" sz="6000" dirty="0">
                <a:latin typeface="Arial" panose="020B0604020202020204" pitchFamily="34" charset="0"/>
                <a:cs typeface="Arial" panose="020B0604020202020204" pitchFamily="34" charset="0"/>
              </a:rPr>
              <a:t>|  </a:t>
            </a:r>
            <a:r>
              <a:rPr lang="en-US" altLang="en-US" sz="6000" dirty="0" smtClean="0">
                <a:latin typeface="Arial" panose="020B0604020202020204" pitchFamily="34" charset="0"/>
                <a:cs typeface="Arial" panose="020B0604020202020204" pitchFamily="34" charset="0"/>
              </a:rPr>
              <a:t>UAB Arts in Medicine</a:t>
            </a:r>
            <a:endParaRPr lang="en-US" altLang="en-US" sz="6000" baseline="30000" dirty="0">
              <a:latin typeface="Arial" panose="020B0604020202020204" pitchFamily="34" charset="0"/>
              <a:cs typeface="Arial" panose="020B0604020202020204" pitchFamily="34" charset="0"/>
            </a:endParaRPr>
          </a:p>
        </p:txBody>
      </p:sp>
      <p:sp>
        <p:nvSpPr>
          <p:cNvPr id="17" name="Rectangle 16">
            <a:extLst>
              <a:ext uri="{FF2B5EF4-FFF2-40B4-BE49-F238E27FC236}">
                <a16:creationId xmlns="" xmlns:a16="http://schemas.microsoft.com/office/drawing/2014/main" id="{7050EB1D-3AB3-0F56-BA7D-BAC9C9557480}"/>
              </a:ext>
            </a:extLst>
          </p:cNvPr>
          <p:cNvSpPr/>
          <p:nvPr/>
        </p:nvSpPr>
        <p:spPr>
          <a:xfrm>
            <a:off x="29423150" y="19249786"/>
            <a:ext cx="13970795" cy="95680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3" name="Rectangle 17">
            <a:extLst>
              <a:ext uri="{FF2B5EF4-FFF2-40B4-BE49-F238E27FC236}">
                <a16:creationId xmlns="" xmlns:a16="http://schemas.microsoft.com/office/drawing/2014/main" id="{07064D4E-EF82-2822-4BE8-3A9001A721F3}"/>
              </a:ext>
            </a:extLst>
          </p:cNvPr>
          <p:cNvSpPr/>
          <p:nvPr/>
        </p:nvSpPr>
        <p:spPr>
          <a:xfrm>
            <a:off x="304800" y="5998185"/>
            <a:ext cx="13885863" cy="134347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4106" name="TextBox 30">
            <a:extLst>
              <a:ext uri="{FF2B5EF4-FFF2-40B4-BE49-F238E27FC236}">
                <a16:creationId xmlns="" xmlns:a16="http://schemas.microsoft.com/office/drawing/2014/main" id="{9021958B-BCA1-7F3D-33DA-BA5F4315DCD9}"/>
              </a:ext>
            </a:extLst>
          </p:cNvPr>
          <p:cNvSpPr txBox="1">
            <a:spLocks noChangeArrowheads="1"/>
          </p:cNvSpPr>
          <p:nvPr/>
        </p:nvSpPr>
        <p:spPr bwMode="auto">
          <a:xfrm>
            <a:off x="29383361" y="7146892"/>
            <a:ext cx="13892176" cy="8494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marL="342900" marR="0" lvl="0" indent="-342900" algn="just" defTabSz="914400" eaLnBrk="1" fontAlgn="auto" latinLnBrk="0" hangingPunct="1">
              <a:lnSpc>
                <a:spcPct val="100000"/>
              </a:lnSpc>
              <a:spcBef>
                <a:spcPct val="0"/>
              </a:spcBef>
              <a:spcAft>
                <a:spcPts val="0"/>
              </a:spcAft>
              <a:buClrTx/>
              <a:buSzTx/>
              <a:buFont typeface="Arial" charset="0"/>
              <a:buChar char="•"/>
              <a:tabLst/>
              <a:defRPr/>
            </a:pPr>
            <a:endParaRPr lang="en-US" altLang="en-US" sz="2400" dirty="0">
              <a:latin typeface="Arial" panose="020B0604020202020204" pitchFamily="34" charset="0"/>
              <a:ea typeface="ヒラギノ角ゴ Pro W3"/>
              <a:cs typeface="ヒラギノ角ゴ Pro W3"/>
            </a:endParaRPr>
          </a:p>
          <a:p>
            <a:pPr marR="0" lvl="0" algn="just" defTabSz="914400" eaLnBrk="1" fontAlgn="auto" latinLnBrk="0" hangingPunct="1">
              <a:lnSpc>
                <a:spcPct val="100000"/>
              </a:lnSpc>
              <a:spcBef>
                <a:spcPct val="0"/>
              </a:spcBef>
              <a:spcAft>
                <a:spcPts val="0"/>
              </a:spcAft>
              <a:buClrTx/>
              <a:buSzTx/>
              <a:buNone/>
              <a:tabLst/>
              <a:defRPr/>
            </a:pPr>
            <a:r>
              <a:rPr lang="en-US" altLang="en-US" sz="2400" b="1" dirty="0" smtClean="0">
                <a:latin typeface="Arial" panose="020B0604020202020204" pitchFamily="34" charset="0"/>
                <a:ea typeface="ヒラギノ角ゴ Pro W3"/>
                <a:cs typeface="ヒラギノ角ゴ Pro W3"/>
              </a:rPr>
              <a:t>Implications for OT Practice</a:t>
            </a:r>
            <a:endParaRPr lang="en-US" altLang="en-US" sz="2400" dirty="0" smtClean="0">
              <a:latin typeface="Arial" panose="020B0604020202020204" pitchFamily="34" charset="0"/>
              <a:ea typeface="ヒラギノ角ゴ Pro W3"/>
              <a:cs typeface="ヒラギノ角ゴ Pro W3"/>
            </a:endParaRPr>
          </a:p>
          <a:p>
            <a:pPr marL="285750" marR="0" lvl="0" indent="-285750" algn="just" defTabSz="914400" eaLnBrk="1" fontAlgn="auto" latinLnBrk="0" hangingPunct="1">
              <a:lnSpc>
                <a:spcPct val="100000"/>
              </a:lnSpc>
              <a:spcBef>
                <a:spcPct val="0"/>
              </a:spcBef>
              <a:spcAft>
                <a:spcPts val="0"/>
              </a:spcAft>
              <a:buClrTx/>
              <a:buSzTx/>
              <a:buFont typeface="Arial" charset="0"/>
              <a:buChar char="•"/>
              <a:tabLst/>
              <a:defRPr/>
            </a:pPr>
            <a:r>
              <a:rPr lang="en-US" altLang="en-US" sz="2400" dirty="0" smtClean="0">
                <a:latin typeface="Arial" panose="020B0604020202020204" pitchFamily="34" charset="0"/>
                <a:ea typeface="ヒラギノ角ゴ Pro W3"/>
                <a:cs typeface="ヒラギノ角ゴ Pro W3"/>
              </a:rPr>
              <a:t>Occupational therapy practitioners play a pivotal role in addressing the occupational performance and participation needs of individuals with PD. Occupational therapy practitioners should incorporate a group dance program into their clinical management for PD as it has been found to increase QoL, self-esteem, and reduce social isolation.</a:t>
            </a:r>
          </a:p>
          <a:p>
            <a:pPr marR="0" lvl="0" algn="just" defTabSz="914400" eaLnBrk="1" fontAlgn="auto" latinLnBrk="0" hangingPunct="1">
              <a:lnSpc>
                <a:spcPct val="100000"/>
              </a:lnSpc>
              <a:spcBef>
                <a:spcPct val="0"/>
              </a:spcBef>
              <a:spcAft>
                <a:spcPts val="0"/>
              </a:spcAft>
              <a:buClrTx/>
              <a:buSzTx/>
              <a:buNone/>
              <a:tabLst/>
              <a:defRPr/>
            </a:pPr>
            <a:endParaRPr lang="en-US" altLang="en-US" sz="2400" dirty="0" smtClean="0">
              <a:latin typeface="Arial" panose="020B0604020202020204" pitchFamily="34" charset="0"/>
              <a:ea typeface="ヒラギノ角ゴ Pro W3"/>
              <a:cs typeface="ヒラギノ角ゴ Pro W3"/>
            </a:endParaRPr>
          </a:p>
          <a:p>
            <a:pPr marR="0" lvl="0" algn="just" defTabSz="914400" eaLnBrk="1" fontAlgn="auto" latinLnBrk="0" hangingPunct="1">
              <a:lnSpc>
                <a:spcPct val="100000"/>
              </a:lnSpc>
              <a:spcBef>
                <a:spcPct val="0"/>
              </a:spcBef>
              <a:spcAft>
                <a:spcPts val="0"/>
              </a:spcAft>
              <a:buClrTx/>
              <a:buSzTx/>
              <a:buNone/>
              <a:tabLst/>
              <a:defRPr/>
            </a:pPr>
            <a:r>
              <a:rPr lang="en-US" altLang="en-US" sz="2400" b="1" dirty="0" smtClean="0">
                <a:latin typeface="Arial" panose="020B0604020202020204" pitchFamily="34" charset="0"/>
                <a:ea typeface="ヒラギノ角ゴ Pro W3"/>
                <a:cs typeface="ヒラギノ角ゴ Pro W3"/>
              </a:rPr>
              <a:t>Limitations </a:t>
            </a:r>
          </a:p>
          <a:p>
            <a:pPr marL="342900" indent="-342900" algn="just" defTabSz="914400" eaLnBrk="1" fontAlgn="auto" hangingPunct="1">
              <a:spcBef>
                <a:spcPct val="0"/>
              </a:spcBef>
              <a:spcAft>
                <a:spcPts val="0"/>
              </a:spcAft>
            </a:pPr>
            <a:r>
              <a:rPr lang="en-US" altLang="en-US" sz="2400" dirty="0" smtClean="0">
                <a:latin typeface="Arial" panose="020B0604020202020204" pitchFamily="34" charset="0"/>
                <a:ea typeface="ヒラギノ角ゴ Pro W3"/>
                <a:cs typeface="ヒラギノ角ゴ Pro W3"/>
              </a:rPr>
              <a:t>Small sample </a:t>
            </a:r>
            <a:r>
              <a:rPr lang="en-US" altLang="en-US" sz="2400" smtClean="0">
                <a:latin typeface="Arial" panose="020B0604020202020204" pitchFamily="34" charset="0"/>
                <a:ea typeface="ヒラギノ角ゴ Pro W3"/>
                <a:cs typeface="ヒラギノ角ゴ Pro W3"/>
              </a:rPr>
              <a:t>size </a:t>
            </a:r>
            <a:r>
              <a:rPr lang="en-US" altLang="en-US" sz="2400" smtClean="0">
                <a:latin typeface="Arial" panose="020B0604020202020204" pitchFamily="34" charset="0"/>
                <a:ea typeface="ヒラギノ角ゴ Pro W3"/>
                <a:cs typeface="ヒラギノ角ゴ Pro W3"/>
              </a:rPr>
              <a:t>(n=3</a:t>
            </a:r>
            <a:r>
              <a:rPr lang="en-US" altLang="en-US" sz="2400" dirty="0" smtClean="0">
                <a:latin typeface="Arial" panose="020B0604020202020204" pitchFamily="34" charset="0"/>
                <a:ea typeface="ヒラギノ角ゴ Pro W3"/>
                <a:cs typeface="ヒラギノ角ゴ Pro W3"/>
              </a:rPr>
              <a:t>)</a:t>
            </a:r>
          </a:p>
          <a:p>
            <a:pPr marL="342900" indent="-342900" algn="just" defTabSz="914400" eaLnBrk="1" fontAlgn="auto" hangingPunct="1">
              <a:spcBef>
                <a:spcPct val="0"/>
              </a:spcBef>
              <a:spcAft>
                <a:spcPts val="0"/>
              </a:spcAft>
            </a:pPr>
            <a:r>
              <a:rPr lang="en-US" altLang="en-US" sz="2400" dirty="0" smtClean="0">
                <a:latin typeface="Arial" panose="020B0604020202020204" pitchFamily="34" charset="0"/>
                <a:ea typeface="ヒラギノ角ゴ Pro W3"/>
                <a:cs typeface="ヒラギノ角ゴ Pro W3"/>
              </a:rPr>
              <a:t>Gender-specific representation raised considerations about the generalizability of findings to the broader PD population  </a:t>
            </a:r>
          </a:p>
          <a:p>
            <a:pPr marL="342900" indent="-342900" algn="just" defTabSz="914400" eaLnBrk="1" fontAlgn="auto" hangingPunct="1">
              <a:spcBef>
                <a:spcPct val="0"/>
              </a:spcBef>
              <a:spcAft>
                <a:spcPts val="0"/>
              </a:spcAft>
            </a:pPr>
            <a:r>
              <a:rPr lang="en-US" altLang="en-US" sz="2400" dirty="0" smtClean="0">
                <a:latin typeface="Arial" panose="020B0604020202020204" pitchFamily="34" charset="0"/>
                <a:ea typeface="ヒラギノ角ゴ Pro W3"/>
                <a:cs typeface="ヒラギノ角ゴ Pro W3"/>
              </a:rPr>
              <a:t>Dance class attendance patterns</a:t>
            </a:r>
          </a:p>
          <a:p>
            <a:pPr marL="342900" indent="-342900" algn="just" defTabSz="914400" eaLnBrk="1" fontAlgn="auto" hangingPunct="1">
              <a:spcBef>
                <a:spcPct val="0"/>
              </a:spcBef>
              <a:spcAft>
                <a:spcPts val="0"/>
              </a:spcAft>
            </a:pPr>
            <a:endParaRPr lang="en-US" altLang="en-US" sz="2400" dirty="0">
              <a:latin typeface="Arial" panose="020B0604020202020204" pitchFamily="34" charset="0"/>
              <a:ea typeface="ヒラギノ角ゴ Pro W3"/>
              <a:cs typeface="ヒラギノ角ゴ Pro W3"/>
            </a:endParaRPr>
          </a:p>
          <a:p>
            <a:pPr algn="just" defTabSz="914400" eaLnBrk="1" fontAlgn="auto" hangingPunct="1">
              <a:spcBef>
                <a:spcPct val="0"/>
              </a:spcBef>
              <a:spcAft>
                <a:spcPts val="0"/>
              </a:spcAft>
              <a:buNone/>
            </a:pPr>
            <a:r>
              <a:rPr lang="en-US" altLang="en-US" sz="2400" b="1" dirty="0" smtClean="0">
                <a:latin typeface="Arial" panose="020B0604020202020204" pitchFamily="34" charset="0"/>
                <a:ea typeface="ヒラギノ角ゴ Pro W3"/>
                <a:cs typeface="ヒラギノ角ゴ Pro W3"/>
              </a:rPr>
              <a:t>Future Research Suggestions</a:t>
            </a:r>
          </a:p>
          <a:p>
            <a:pPr marL="285750" indent="-285750" algn="just" defTabSz="914400" eaLnBrk="1" fontAlgn="auto" hangingPunct="1">
              <a:spcBef>
                <a:spcPct val="0"/>
              </a:spcBef>
              <a:spcAft>
                <a:spcPts val="0"/>
              </a:spcAft>
            </a:pPr>
            <a:r>
              <a:rPr lang="en-US" altLang="en-US" sz="2400" dirty="0" smtClean="0">
                <a:latin typeface="Arial" panose="020B0604020202020204" pitchFamily="34" charset="0"/>
                <a:ea typeface="ヒラギノ角ゴ Pro W3"/>
                <a:cs typeface="ヒラギノ角ゴ Pro W3"/>
              </a:rPr>
              <a:t>Future research on dance for PD should strive to address these limitations. Additionally, future research should incorporate a designated socialization hour within the dance program to maximize the social benefits. In order to </a:t>
            </a:r>
            <a:r>
              <a:rPr lang="en-US" altLang="en-US" sz="2400" dirty="0">
                <a:latin typeface="Arial" panose="020B0604020202020204" pitchFamily="34" charset="0"/>
                <a:ea typeface="ヒラギノ角ゴ Pro W3"/>
                <a:cs typeface="ヒラギノ角ゴ Pro W3"/>
              </a:rPr>
              <a:t>g</a:t>
            </a:r>
            <a:r>
              <a:rPr lang="en-US" altLang="en-US" sz="2400" dirty="0" smtClean="0">
                <a:latin typeface="Arial" panose="020B0604020202020204" pitchFamily="34" charset="0"/>
                <a:ea typeface="ヒラギノ角ゴ Pro W3"/>
                <a:cs typeface="ヒラギノ角ゴ Pro W3"/>
              </a:rPr>
              <a:t>arner more in-depth responses from participants, future research should conduct in-person interviews. </a:t>
            </a:r>
            <a:endParaRPr lang="en-US" altLang="en-US" sz="1800" dirty="0">
              <a:latin typeface="Arial" panose="020B0604020202020204" pitchFamily="34" charset="0"/>
              <a:ea typeface="ヒラギノ角ゴ Pro W3"/>
              <a:cs typeface="ヒラギノ角ゴ Pro W3"/>
            </a:endParaRPr>
          </a:p>
          <a:p>
            <a:pPr marL="342900" marR="0" lvl="0" indent="-342900" defTabSz="914400" eaLnBrk="1" fontAlgn="auto" latinLnBrk="0" hangingPunct="1">
              <a:lnSpc>
                <a:spcPct val="100000"/>
              </a:lnSpc>
              <a:spcBef>
                <a:spcPct val="0"/>
              </a:spcBef>
              <a:spcAft>
                <a:spcPts val="0"/>
              </a:spcAft>
              <a:buClrTx/>
              <a:buSzTx/>
              <a:buFont typeface="Arial" charset="0"/>
              <a:buNone/>
              <a:tabLst/>
              <a:defRPr/>
            </a:pPr>
            <a:endParaRPr lang="en-US" altLang="en-US" sz="1800" dirty="0" smtClean="0">
              <a:latin typeface="Arial" panose="020B0604020202020204" pitchFamily="34" charset="0"/>
              <a:ea typeface="ヒラギノ角ゴ Pro W3"/>
              <a:cs typeface="ヒラギノ角ゴ Pro W3"/>
            </a:endParaRPr>
          </a:p>
          <a:p>
            <a:pPr marL="342900" marR="0" lvl="0" indent="-342900" defTabSz="914400" eaLnBrk="1" fontAlgn="auto" latinLnBrk="0" hangingPunct="1">
              <a:lnSpc>
                <a:spcPct val="100000"/>
              </a:lnSpc>
              <a:spcBef>
                <a:spcPct val="0"/>
              </a:spcBef>
              <a:spcAft>
                <a:spcPts val="0"/>
              </a:spcAft>
              <a:buClrTx/>
              <a:buSzTx/>
              <a:buFont typeface="Arial" charset="0"/>
              <a:buNone/>
              <a:tabLst/>
              <a:defRPr/>
            </a:pPr>
            <a:endParaRPr lang="en-US" altLang="en-US" sz="1800" dirty="0">
              <a:latin typeface="Arial" panose="020B0604020202020204" pitchFamily="34" charset="0"/>
              <a:ea typeface="ヒラギノ角ゴ Pro W3"/>
              <a:cs typeface="ヒラギノ角ゴ Pro W3"/>
            </a:endParaRPr>
          </a:p>
          <a:p>
            <a:pPr marL="342900" marR="0" lvl="0" indent="-342900" defTabSz="914400" eaLnBrk="1" fontAlgn="auto" latinLnBrk="0" hangingPunct="1">
              <a:lnSpc>
                <a:spcPct val="100000"/>
              </a:lnSpc>
              <a:spcBef>
                <a:spcPct val="0"/>
              </a:spcBef>
              <a:spcAft>
                <a:spcPts val="0"/>
              </a:spcAft>
              <a:buClrTx/>
              <a:buSzTx/>
              <a:buFont typeface="Arial" charset="0"/>
              <a:buNone/>
              <a:tabLst/>
              <a:defRPr/>
            </a:pPr>
            <a:endParaRPr lang="en-US" altLang="en-US" sz="1800" dirty="0" smtClean="0">
              <a:latin typeface="Arial" panose="020B0604020202020204" pitchFamily="34" charset="0"/>
              <a:ea typeface="ヒラギノ角ゴ Pro W3"/>
              <a:cs typeface="ヒラギノ角ゴ Pro W3"/>
            </a:endParaRPr>
          </a:p>
          <a:p>
            <a:pPr marL="342900" marR="0" lvl="0" indent="-342900" defTabSz="914400" eaLnBrk="1" fontAlgn="auto" latinLnBrk="0" hangingPunct="1">
              <a:lnSpc>
                <a:spcPct val="100000"/>
              </a:lnSpc>
              <a:spcBef>
                <a:spcPct val="0"/>
              </a:spcBef>
              <a:spcAft>
                <a:spcPts val="0"/>
              </a:spcAft>
              <a:buClrTx/>
              <a:buSzTx/>
              <a:buFont typeface="Arial" charset="0"/>
              <a:buNone/>
              <a:tabLst/>
              <a:defRPr/>
            </a:pPr>
            <a:endParaRPr lang="en-US" altLang="en-US" sz="1800" dirty="0">
              <a:latin typeface="Arial" panose="020B0604020202020204" pitchFamily="34" charset="0"/>
              <a:ea typeface="ヒラギノ角ゴ Pro W3"/>
              <a:cs typeface="ヒラギノ角ゴ Pro W3"/>
            </a:endParaRPr>
          </a:p>
          <a:p>
            <a:pPr marL="342900" marR="0" lvl="0" indent="-342900" defTabSz="914400" eaLnBrk="1" fontAlgn="auto" latinLnBrk="0" hangingPunct="1">
              <a:lnSpc>
                <a:spcPct val="100000"/>
              </a:lnSpc>
              <a:spcBef>
                <a:spcPct val="0"/>
              </a:spcBef>
              <a:spcAft>
                <a:spcPts val="0"/>
              </a:spcAft>
              <a:buClrTx/>
              <a:buSzTx/>
              <a:buFont typeface="Arial" charset="0"/>
              <a:buNone/>
              <a:tabLst/>
              <a:defRPr/>
            </a:pPr>
            <a:endParaRPr lang="en-US" altLang="en-US" sz="1800" dirty="0" smtClean="0">
              <a:latin typeface="Arial" panose="020B0604020202020204" pitchFamily="34" charset="0"/>
              <a:ea typeface="ヒラギノ角ゴ Pro W3"/>
              <a:cs typeface="ヒラギノ角ゴ Pro W3"/>
            </a:endParaRPr>
          </a:p>
          <a:p>
            <a:pPr marL="342900" marR="0" lvl="0" indent="-342900" defTabSz="914400" eaLnBrk="1" fontAlgn="auto" latinLnBrk="0" hangingPunct="1">
              <a:lnSpc>
                <a:spcPct val="100000"/>
              </a:lnSpc>
              <a:spcBef>
                <a:spcPct val="0"/>
              </a:spcBef>
              <a:spcAft>
                <a:spcPts val="0"/>
              </a:spcAft>
              <a:buClrTx/>
              <a:buSzTx/>
              <a:buFont typeface="Arial" charset="0"/>
              <a:buNone/>
              <a:tabLst/>
              <a:defRPr/>
            </a:pPr>
            <a:endParaRPr lang="en-US" altLang="en-US" sz="2400" dirty="0" smtClean="0">
              <a:latin typeface="Arial" panose="020B0604020202020204" pitchFamily="34" charset="0"/>
              <a:ea typeface="ヒラギノ角ゴ Pro W3"/>
              <a:cs typeface="ヒラギノ角ゴ Pro W3"/>
            </a:endParaRPr>
          </a:p>
        </p:txBody>
      </p:sp>
      <p:sp>
        <p:nvSpPr>
          <p:cNvPr id="4" name="TextBox 3"/>
          <p:cNvSpPr txBox="1"/>
          <p:nvPr/>
        </p:nvSpPr>
        <p:spPr>
          <a:xfrm>
            <a:off x="29660482" y="27010687"/>
            <a:ext cx="13733463" cy="2954655"/>
          </a:xfrm>
          <a:prstGeom prst="rect">
            <a:avLst/>
          </a:prstGeom>
          <a:noFill/>
        </p:spPr>
        <p:txBody>
          <a:bodyPr wrap="square" rtlCol="0">
            <a:spAutoFit/>
          </a:bodyPr>
          <a:lstStyle/>
          <a:p>
            <a:pPr algn="just"/>
            <a:r>
              <a:rPr lang="en-US" sz="2400" dirty="0" smtClean="0"/>
              <a:t>A special thank you to my faculty mentor, Jason Vice, PhD, OTR/L, SCLV for his time, support, and guidance throughout this project. Thank you to my capstone mentor, Teri Weksler for welcoming me with open arms, her expertise in Dance for PD, and sharing her passion for dance with me. Thank you to UAB Arts in Medicine and The Dance Foundation for making this research project possible. </a:t>
            </a:r>
          </a:p>
          <a:p>
            <a:endParaRPr lang="en-US" sz="2400" dirty="0"/>
          </a:p>
          <a:p>
            <a:pPr algn="ctr"/>
            <a:r>
              <a:rPr lang="en-US" sz="2400" dirty="0" smtClean="0"/>
              <a:t>Baleigh Nelson, OTS</a:t>
            </a:r>
          </a:p>
          <a:p>
            <a:pPr algn="ctr"/>
            <a:r>
              <a:rPr lang="en-US" sz="2400" dirty="0" smtClean="0">
                <a:hlinkClick r:id="rId3"/>
              </a:rPr>
              <a:t>bnelson2@uab.edu</a:t>
            </a:r>
            <a:endParaRPr lang="en-US" dirty="0"/>
          </a:p>
          <a:p>
            <a:endParaRPr lang="en-US" dirty="0"/>
          </a:p>
        </p:txBody>
      </p:sp>
      <p:sp>
        <p:nvSpPr>
          <p:cNvPr id="6" name="TextBox 5"/>
          <p:cNvSpPr txBox="1"/>
          <p:nvPr/>
        </p:nvSpPr>
        <p:spPr>
          <a:xfrm>
            <a:off x="304798" y="7508765"/>
            <a:ext cx="13885863" cy="6001643"/>
          </a:xfrm>
          <a:prstGeom prst="rect">
            <a:avLst/>
          </a:prstGeom>
          <a:noFill/>
        </p:spPr>
        <p:txBody>
          <a:bodyPr wrap="square" rtlCol="0">
            <a:spAutoFit/>
          </a:bodyPr>
          <a:lstStyle/>
          <a:p>
            <a:pPr algn="just"/>
            <a:r>
              <a:rPr lang="en-US" sz="2400" dirty="0" smtClean="0"/>
              <a:t>Clinical </a:t>
            </a:r>
            <a:r>
              <a:rPr lang="en-US" sz="2400" dirty="0"/>
              <a:t>depressive disturbances occur in 40-50% of </a:t>
            </a:r>
            <a:r>
              <a:rPr lang="en-US" sz="2400" dirty="0" smtClean="0"/>
              <a:t>individuals </a:t>
            </a:r>
            <a:r>
              <a:rPr lang="en-US" sz="2400" dirty="0"/>
              <a:t>with Parkinson’s disease (</a:t>
            </a:r>
            <a:r>
              <a:rPr lang="en-US" sz="2400" dirty="0" smtClean="0"/>
              <a:t>PD</a:t>
            </a:r>
            <a:r>
              <a:rPr lang="en-US" sz="2400" baseline="30000" dirty="0" smtClean="0"/>
              <a:t>).1</a:t>
            </a:r>
            <a:r>
              <a:rPr lang="en-US" sz="2400" baseline="30000" dirty="0"/>
              <a:t> </a:t>
            </a:r>
            <a:r>
              <a:rPr lang="en-US" sz="2400" dirty="0" smtClean="0"/>
              <a:t>Individuals with PD </a:t>
            </a:r>
            <a:r>
              <a:rPr lang="en-US" sz="2400" dirty="0"/>
              <a:t>experience postural instability, gait dysfunction, and poor coordination as the disease </a:t>
            </a:r>
            <a:r>
              <a:rPr lang="en-US" sz="2400" dirty="0" smtClean="0"/>
              <a:t>progresses.</a:t>
            </a:r>
            <a:r>
              <a:rPr lang="en-US" sz="2400" baseline="30000" dirty="0" smtClean="0"/>
              <a:t>2</a:t>
            </a:r>
            <a:r>
              <a:rPr lang="en-US" sz="2400" dirty="0" smtClean="0"/>
              <a:t> As </a:t>
            </a:r>
            <a:r>
              <a:rPr lang="en-US" sz="2400" dirty="0"/>
              <a:t>a result of these physical limitations, individuals with PD are more likely to be socially isolated in their </a:t>
            </a:r>
            <a:r>
              <a:rPr lang="en-US" sz="2400" dirty="0" smtClean="0"/>
              <a:t>community which </a:t>
            </a:r>
            <a:r>
              <a:rPr lang="en-US" sz="2400" dirty="0"/>
              <a:t>can increase likelihood of experiencing </a:t>
            </a:r>
            <a:r>
              <a:rPr lang="en-US" sz="2400" dirty="0" smtClean="0"/>
              <a:t>depression.</a:t>
            </a:r>
            <a:r>
              <a:rPr lang="en-US" sz="2400" baseline="30000" dirty="0" smtClean="0"/>
              <a:t>3</a:t>
            </a:r>
            <a:r>
              <a:rPr lang="en-US" sz="2400" dirty="0"/>
              <a:t> </a:t>
            </a:r>
            <a:r>
              <a:rPr lang="en-US" sz="2400" dirty="0" smtClean="0"/>
              <a:t>Dance </a:t>
            </a:r>
            <a:r>
              <a:rPr lang="en-US" sz="2400" dirty="0"/>
              <a:t>for PD </a:t>
            </a:r>
            <a:r>
              <a:rPr lang="en-US" sz="2400" dirty="0" smtClean="0"/>
              <a:t>was investigated in a recent study and it was found to improve psychological </a:t>
            </a:r>
            <a:r>
              <a:rPr lang="en-US" sz="2400" dirty="0"/>
              <a:t>symptoms, quality of </a:t>
            </a:r>
            <a:r>
              <a:rPr lang="en-US" sz="2400" dirty="0" smtClean="0"/>
              <a:t>life (QoL), </a:t>
            </a:r>
            <a:r>
              <a:rPr lang="en-US" sz="2400" dirty="0"/>
              <a:t>and select cognitive </a:t>
            </a:r>
            <a:r>
              <a:rPr lang="en-US" sz="2400" dirty="0" smtClean="0"/>
              <a:t>skills. Depression </a:t>
            </a:r>
            <a:r>
              <a:rPr lang="en-US" sz="2400" dirty="0"/>
              <a:t>and anxiety were significantly reduced when it came to psychological symptoms and activities of daily living. Emotional well-being and cognition also improved due to the improvement of </a:t>
            </a:r>
            <a:r>
              <a:rPr lang="en-US" sz="2400" dirty="0" smtClean="0"/>
              <a:t>QoL.</a:t>
            </a:r>
            <a:r>
              <a:rPr lang="en-US" sz="2400" baseline="30000" dirty="0" smtClean="0"/>
              <a:t>2</a:t>
            </a:r>
            <a:endParaRPr lang="en-US" sz="2400" dirty="0"/>
          </a:p>
          <a:p>
            <a:pPr algn="just"/>
            <a:endParaRPr lang="en-US" sz="2400" dirty="0" smtClean="0"/>
          </a:p>
          <a:p>
            <a:pPr algn="just"/>
            <a:r>
              <a:rPr lang="en-US" sz="2400" dirty="0" smtClean="0"/>
              <a:t>The </a:t>
            </a:r>
            <a:r>
              <a:rPr lang="en-US" sz="2400" dirty="0"/>
              <a:t>purpose of this </a:t>
            </a:r>
            <a:r>
              <a:rPr lang="en-US" sz="2400" dirty="0" smtClean="0"/>
              <a:t>research project </a:t>
            </a:r>
            <a:r>
              <a:rPr lang="en-US" sz="2400" dirty="0"/>
              <a:t>is to investigate the influence of a group dance program on non-motor symptoms such as social engagement and overall </a:t>
            </a:r>
            <a:r>
              <a:rPr lang="en-US" sz="2400" dirty="0" err="1" smtClean="0"/>
              <a:t>QoL</a:t>
            </a:r>
            <a:r>
              <a:rPr lang="en-US" sz="2400" dirty="0" smtClean="0"/>
              <a:t> </a:t>
            </a:r>
            <a:r>
              <a:rPr lang="en-US" sz="2400" dirty="0"/>
              <a:t>in individuals with PD and potentially expand intervention options to support this population. </a:t>
            </a:r>
          </a:p>
          <a:p>
            <a:pPr algn="just"/>
            <a:endParaRPr lang="en-US" sz="2400" dirty="0" smtClean="0"/>
          </a:p>
          <a:p>
            <a:pPr algn="just"/>
            <a:r>
              <a:rPr lang="en-US" sz="2400" dirty="0" smtClean="0"/>
              <a:t>This </a:t>
            </a:r>
            <a:r>
              <a:rPr lang="en-US" sz="2400" dirty="0"/>
              <a:t>research project was conducted in collaboration with UAB Arts in Medicine (</a:t>
            </a:r>
            <a:r>
              <a:rPr lang="en-US" sz="2400" dirty="0" smtClean="0"/>
              <a:t>AIM) and their partnership </a:t>
            </a:r>
            <a:r>
              <a:rPr lang="en-US" sz="2400" dirty="0"/>
              <a:t>with The Dance </a:t>
            </a:r>
            <a:r>
              <a:rPr lang="en-US" sz="2400" dirty="0" smtClean="0"/>
              <a:t>Foundation.</a:t>
            </a:r>
            <a:endParaRPr lang="en-US" sz="2400" dirty="0"/>
          </a:p>
          <a:p>
            <a:pPr marL="342900" indent="-342900">
              <a:buFont typeface="Arial" charset="0"/>
              <a:buChar char="•"/>
            </a:pPr>
            <a:endParaRPr lang="en-US" sz="2400" dirty="0" smtClean="0"/>
          </a:p>
        </p:txBody>
      </p:sp>
      <p:sp>
        <p:nvSpPr>
          <p:cNvPr id="2" name="TextBox 1"/>
          <p:cNvSpPr txBox="1"/>
          <p:nvPr/>
        </p:nvSpPr>
        <p:spPr>
          <a:xfrm>
            <a:off x="29499351" y="20482365"/>
            <a:ext cx="13894594" cy="5262979"/>
          </a:xfrm>
          <a:prstGeom prst="rect">
            <a:avLst/>
          </a:prstGeom>
          <a:noFill/>
        </p:spPr>
        <p:txBody>
          <a:bodyPr wrap="square" rtlCol="0">
            <a:spAutoFit/>
          </a:bodyPr>
          <a:lstStyle/>
          <a:p>
            <a:pPr lvl="0"/>
            <a:r>
              <a:rPr lang="en-US" sz="2400" dirty="0" smtClean="0"/>
              <a:t>2. </a:t>
            </a:r>
            <a:r>
              <a:rPr lang="en-US" sz="2400" dirty="0" err="1" smtClean="0"/>
              <a:t>Kalyani</a:t>
            </a:r>
            <a:r>
              <a:rPr lang="en-US" sz="2400" dirty="0"/>
              <a:t>, H. H. N., Sullivan, K. A., Moyle, G., Brauer, S., Jeffrey, E. R., &amp; Kerr, G. K</a:t>
            </a:r>
            <a:r>
              <a:rPr lang="en-US" sz="2400" dirty="0" smtClean="0"/>
              <a:t>. (</a:t>
            </a:r>
            <a:r>
              <a:rPr lang="en-US" sz="2400" dirty="0"/>
              <a:t>2019</a:t>
            </a:r>
            <a:r>
              <a:rPr lang="en-US" sz="2400" dirty="0" smtClean="0"/>
              <a:t>). Impacts </a:t>
            </a:r>
            <a:r>
              <a:rPr lang="en-US" sz="2400" dirty="0"/>
              <a:t>of dance on cognition, psychological symptoms and quality of </a:t>
            </a:r>
            <a:r>
              <a:rPr lang="en-US" sz="2400" dirty="0" smtClean="0"/>
              <a:t>life in Parkinson’s disease. </a:t>
            </a:r>
            <a:r>
              <a:rPr lang="en-US" sz="2400" i="1" dirty="0" smtClean="0"/>
              <a:t>NeuroRehabilitation</a:t>
            </a:r>
            <a:r>
              <a:rPr lang="en-US" sz="2400" dirty="0"/>
              <a:t>, </a:t>
            </a:r>
            <a:r>
              <a:rPr lang="en-US" sz="2400" i="1" dirty="0"/>
              <a:t>45</a:t>
            </a:r>
            <a:r>
              <a:rPr lang="en-US" sz="2400" dirty="0"/>
              <a:t>(2), </a:t>
            </a:r>
            <a:r>
              <a:rPr lang="en-US" sz="2400" dirty="0" smtClean="0"/>
              <a:t>273–283. </a:t>
            </a:r>
            <a:r>
              <a:rPr lang="en-US" sz="2400" dirty="0" smtClean="0">
                <a:hlinkClick r:id="rId4"/>
              </a:rPr>
              <a:t>https</a:t>
            </a:r>
            <a:r>
              <a:rPr lang="en-US" sz="2400" dirty="0">
                <a:hlinkClick r:id="rId4"/>
              </a:rPr>
              <a:t>://</a:t>
            </a:r>
            <a:r>
              <a:rPr lang="en-US" sz="2400" dirty="0" smtClean="0">
                <a:hlinkClick r:id="rId4"/>
              </a:rPr>
              <a:t>doi.org/10.3233/NRE-192788</a:t>
            </a:r>
            <a:r>
              <a:rPr lang="en-US" sz="2400" dirty="0" smtClean="0"/>
              <a:t> </a:t>
            </a:r>
            <a:endParaRPr lang="en-US" sz="2400" dirty="0"/>
          </a:p>
          <a:p>
            <a:pPr lvl="0" algn="just"/>
            <a:r>
              <a:rPr lang="en-US" sz="2400" dirty="0" smtClean="0"/>
              <a:t>1. Marsh</a:t>
            </a:r>
            <a:r>
              <a:rPr lang="en-US" sz="2400" dirty="0"/>
              <a:t>, L. (2013). Depression and Parkinson’s Disease: Current Knowledge. </a:t>
            </a:r>
            <a:r>
              <a:rPr lang="en-US" sz="2400" i="1" dirty="0" smtClean="0"/>
              <a:t>Current Neurology </a:t>
            </a:r>
            <a:r>
              <a:rPr lang="en-US" sz="2400" i="1" dirty="0"/>
              <a:t>and Neuroscience Reports</a:t>
            </a:r>
            <a:r>
              <a:rPr lang="en-US" sz="2400" dirty="0"/>
              <a:t>, </a:t>
            </a:r>
            <a:r>
              <a:rPr lang="en-US" sz="2400" i="1" dirty="0"/>
              <a:t>13</a:t>
            </a:r>
            <a:r>
              <a:rPr lang="en-US" sz="2400" dirty="0"/>
              <a:t>(12), </a:t>
            </a:r>
            <a:r>
              <a:rPr lang="en-US" sz="2400" dirty="0" smtClean="0"/>
              <a:t>409. </a:t>
            </a:r>
            <a:r>
              <a:rPr lang="en-US" sz="2400" dirty="0" smtClean="0">
                <a:hlinkClick r:id="rId5"/>
              </a:rPr>
              <a:t>https</a:t>
            </a:r>
            <a:r>
              <a:rPr lang="en-US" sz="2400" dirty="0">
                <a:hlinkClick r:id="rId5"/>
              </a:rPr>
              <a:t>://</a:t>
            </a:r>
            <a:r>
              <a:rPr lang="en-US" sz="2400" dirty="0" smtClean="0">
                <a:hlinkClick r:id="rId5"/>
              </a:rPr>
              <a:t>doi.org/10.1007/s11910-013-0409-5</a:t>
            </a:r>
            <a:endParaRPr lang="en-US" sz="2400" dirty="0"/>
          </a:p>
          <a:p>
            <a:pPr lvl="0"/>
            <a:r>
              <a:rPr lang="en-US" sz="2400" dirty="0" smtClean="0"/>
              <a:t>3. Takahashi</a:t>
            </a:r>
            <a:r>
              <a:rPr lang="en-US" sz="2400" dirty="0"/>
              <a:t>, K., Nguyen, T. M. T., Poudel, K. C., Sakisaka, K., Jimba, M., &amp; Yasuoka, J</a:t>
            </a:r>
            <a:r>
              <a:rPr lang="en-US" sz="2400" dirty="0" smtClean="0"/>
              <a:t>.</a:t>
            </a:r>
            <a:r>
              <a:rPr lang="en-US" sz="2400" dirty="0"/>
              <a:t> </a:t>
            </a:r>
            <a:r>
              <a:rPr lang="en-US" sz="2400" dirty="0" smtClean="0"/>
              <a:t>(</a:t>
            </a:r>
            <a:r>
              <a:rPr lang="en-US" sz="2400" dirty="0"/>
              <a:t>2011</a:t>
            </a:r>
            <a:r>
              <a:rPr lang="en-US" sz="2400" dirty="0" smtClean="0"/>
              <a:t>). Social </a:t>
            </a:r>
            <a:r>
              <a:rPr lang="en-US" sz="2400" dirty="0"/>
              <a:t>capital and life satisfaction: a cross-sectional study on persons </a:t>
            </a:r>
            <a:r>
              <a:rPr lang="en-US" sz="2400" dirty="0" smtClean="0"/>
              <a:t>with musculoskeletal </a:t>
            </a:r>
            <a:r>
              <a:rPr lang="en-US" sz="2400" dirty="0"/>
              <a:t>impairments in Hanoi, Vietnam. </a:t>
            </a:r>
            <a:r>
              <a:rPr lang="en-US" sz="2400" i="1" dirty="0"/>
              <a:t>BMC Public Health</a:t>
            </a:r>
            <a:r>
              <a:rPr lang="en-US" sz="2400" dirty="0"/>
              <a:t>, </a:t>
            </a:r>
            <a:r>
              <a:rPr lang="en-US" sz="2400" i="1" dirty="0"/>
              <a:t>11</a:t>
            </a:r>
            <a:r>
              <a:rPr lang="en-US" sz="2400" dirty="0"/>
              <a:t>, 206.	</a:t>
            </a:r>
            <a:r>
              <a:rPr lang="en-US" sz="2400" u="sng" dirty="0">
                <a:hlinkClick r:id="rId6"/>
              </a:rPr>
              <a:t>https://doi.org/10.1186/1471-2458-11-206</a:t>
            </a:r>
            <a:r>
              <a:rPr lang="en-US" sz="2400" dirty="0"/>
              <a:t> </a:t>
            </a:r>
          </a:p>
          <a:p>
            <a:r>
              <a:rPr lang="en-US" sz="2400" dirty="0" smtClean="0"/>
              <a:t>4. </a:t>
            </a:r>
            <a:r>
              <a:rPr lang="en-US" sz="2400" dirty="0"/>
              <a:t>World Health Organization. Division of Mental Health. (‎1996)‎. WHOQOL-BREF: </a:t>
            </a:r>
            <a:r>
              <a:rPr lang="en-US" sz="2400" dirty="0" smtClean="0"/>
              <a:t>introduction, administration</a:t>
            </a:r>
            <a:r>
              <a:rPr lang="en-US" sz="2400" dirty="0"/>
              <a:t>, scoring and generic version of the assessment: field trial </a:t>
            </a:r>
            <a:r>
              <a:rPr lang="en-US" sz="2400" dirty="0" smtClean="0"/>
              <a:t>version,</a:t>
            </a:r>
            <a:r>
              <a:rPr lang="en-US" sz="2400" dirty="0"/>
              <a:t> </a:t>
            </a:r>
            <a:r>
              <a:rPr lang="en-US" sz="2400" dirty="0" smtClean="0"/>
              <a:t>December 1996</a:t>
            </a:r>
            <a:r>
              <a:rPr lang="en-US" sz="2400" dirty="0"/>
              <a:t>. World Health Organization. </a:t>
            </a:r>
            <a:r>
              <a:rPr lang="en-US" sz="2400" dirty="0">
                <a:hlinkClick r:id="rId7"/>
              </a:rPr>
              <a:t>https://iris.who.int/handle/10665/63529</a:t>
            </a:r>
            <a:endParaRPr lang="en-US" sz="2400" dirty="0"/>
          </a:p>
          <a:p>
            <a:pPr lvl="0"/>
            <a:endParaRPr lang="en-US" sz="2400" dirty="0" smtClean="0"/>
          </a:p>
          <a:p>
            <a:pPr lvl="0"/>
            <a:endParaRPr lang="en-US" sz="2400" dirty="0"/>
          </a:p>
        </p:txBody>
      </p:sp>
      <p:sp>
        <p:nvSpPr>
          <p:cNvPr id="5" name="TextBox 4"/>
          <p:cNvSpPr txBox="1"/>
          <p:nvPr/>
        </p:nvSpPr>
        <p:spPr>
          <a:xfrm>
            <a:off x="325234" y="15032449"/>
            <a:ext cx="13885863" cy="5262979"/>
          </a:xfrm>
          <a:prstGeom prst="rect">
            <a:avLst/>
          </a:prstGeom>
          <a:noFill/>
        </p:spPr>
        <p:txBody>
          <a:bodyPr wrap="square" rtlCol="0">
            <a:spAutoFit/>
          </a:bodyPr>
          <a:lstStyle/>
          <a:p>
            <a:pPr marL="342900" indent="-342900" algn="just">
              <a:buFont typeface="Arial" charset="0"/>
              <a:buChar char="•"/>
            </a:pPr>
            <a:r>
              <a:rPr lang="en-US" sz="2400" dirty="0" smtClean="0"/>
              <a:t>This research project utilized a mixed-methods methodology consisting of the World Health Organization Quality of Life: Brief Version (WHOQOL-BREF) assessment and an investigator-created survey, focused on social engagement.</a:t>
            </a:r>
          </a:p>
          <a:p>
            <a:pPr marL="342900" indent="-342900" algn="just">
              <a:buFont typeface="Arial" charset="0"/>
              <a:buChar char="•"/>
            </a:pPr>
            <a:endParaRPr lang="en-US" sz="2400" dirty="0" smtClean="0"/>
          </a:p>
          <a:p>
            <a:pPr marL="342900" indent="-342900" algn="just">
              <a:buFont typeface="Arial" charset="0"/>
              <a:buChar char="•"/>
            </a:pPr>
            <a:r>
              <a:rPr lang="en-US" sz="2400" dirty="0" smtClean="0"/>
              <a:t>The WHOQOL-BREF was administered prior to beginning and after completing the six-week dance program.</a:t>
            </a:r>
          </a:p>
          <a:p>
            <a:pPr marL="342900" indent="-342900" algn="just">
              <a:buFont typeface="Arial" charset="0"/>
              <a:buChar char="•"/>
            </a:pPr>
            <a:endParaRPr lang="en-US" sz="2400" dirty="0" smtClean="0"/>
          </a:p>
          <a:p>
            <a:pPr marL="342900" indent="-342900" algn="just">
              <a:buFont typeface="Arial" charset="0"/>
              <a:buChar char="•"/>
            </a:pPr>
            <a:r>
              <a:rPr lang="en-US" sz="2400" dirty="0" smtClean="0"/>
              <a:t>The investigator-created survey was administered at the completion of the program.</a:t>
            </a:r>
          </a:p>
          <a:p>
            <a:pPr algn="just"/>
            <a:endParaRPr lang="en-US" sz="2400" dirty="0" smtClean="0"/>
          </a:p>
          <a:p>
            <a:pPr marL="342900" indent="-342900" algn="just">
              <a:buFont typeface="Arial" charset="0"/>
              <a:buChar char="•"/>
            </a:pPr>
            <a:r>
              <a:rPr lang="en-US" sz="2400" dirty="0" smtClean="0"/>
              <a:t>Participants were recruited through UAB AIM’s Movement for Parkinson’s Group Dance Class. A total of three participants completed the research study (n=3).</a:t>
            </a:r>
          </a:p>
          <a:p>
            <a:pPr algn="just"/>
            <a:endParaRPr lang="en-US" sz="2400" dirty="0"/>
          </a:p>
          <a:p>
            <a:pPr marL="342900" indent="-342900" algn="just">
              <a:buFont typeface="Arial" charset="0"/>
              <a:buChar char="•"/>
            </a:pPr>
            <a:r>
              <a:rPr lang="en-US" sz="2400" dirty="0" smtClean="0"/>
              <a:t>Participants were encouraged to attend 2 one-hour group dance classes per week for a total of six weeks.</a:t>
            </a:r>
          </a:p>
        </p:txBody>
      </p:sp>
      <p:sp>
        <p:nvSpPr>
          <p:cNvPr id="7" name="TextBox 6"/>
          <p:cNvSpPr txBox="1"/>
          <p:nvPr/>
        </p:nvSpPr>
        <p:spPr>
          <a:xfrm>
            <a:off x="304798" y="22078695"/>
            <a:ext cx="13905114" cy="6740307"/>
          </a:xfrm>
          <a:prstGeom prst="rect">
            <a:avLst/>
          </a:prstGeom>
          <a:noFill/>
        </p:spPr>
        <p:txBody>
          <a:bodyPr wrap="square" rtlCol="0">
            <a:spAutoFit/>
          </a:bodyPr>
          <a:lstStyle/>
          <a:p>
            <a:pPr algn="just"/>
            <a:r>
              <a:rPr lang="en-US" sz="2400" b="1" dirty="0" smtClean="0"/>
              <a:t>Demographics of Participants</a:t>
            </a:r>
          </a:p>
          <a:p>
            <a:pPr marL="342900" indent="-342900" algn="just">
              <a:buFont typeface="Arial" charset="0"/>
              <a:buChar char="•"/>
            </a:pPr>
            <a:r>
              <a:rPr lang="en-US" sz="2400" dirty="0" smtClean="0"/>
              <a:t>3 females, M = 70.66 years</a:t>
            </a:r>
          </a:p>
          <a:p>
            <a:pPr marL="342900" indent="-342900" algn="just">
              <a:buFont typeface="Arial" charset="0"/>
              <a:buChar char="•"/>
            </a:pPr>
            <a:r>
              <a:rPr lang="en-US" sz="2400" dirty="0" smtClean="0"/>
              <a:t>100% participants had a confirmed diagnosis of PD</a:t>
            </a:r>
          </a:p>
          <a:p>
            <a:pPr marL="342900" indent="-342900" algn="just">
              <a:buFont typeface="Arial" charset="0"/>
              <a:buChar char="•"/>
            </a:pPr>
            <a:r>
              <a:rPr lang="en-US" sz="2400" dirty="0" smtClean="0"/>
              <a:t>M = 8 years since receiving PD diagnosis </a:t>
            </a:r>
          </a:p>
          <a:p>
            <a:pPr algn="just"/>
            <a:endParaRPr lang="en-US" sz="2400" dirty="0"/>
          </a:p>
          <a:p>
            <a:pPr algn="just"/>
            <a:r>
              <a:rPr lang="en-US" sz="2400" b="1" dirty="0" smtClean="0"/>
              <a:t>Dance Class Attendance</a:t>
            </a:r>
          </a:p>
          <a:p>
            <a:pPr marL="342900" indent="-342900" algn="just">
              <a:buFont typeface="Arial" charset="0"/>
              <a:buChar char="•"/>
            </a:pPr>
            <a:r>
              <a:rPr lang="en-US" sz="2400" dirty="0" smtClean="0"/>
              <a:t>P1 attended 8/12 dance sessions (66%); P2 attended 8/12 dance sessions (66%); P3 attended 6/12 dance sessions (50%)</a:t>
            </a:r>
          </a:p>
          <a:p>
            <a:pPr marL="342900" indent="-342900" algn="just">
              <a:buFont typeface="Arial" charset="0"/>
              <a:buChar char="•"/>
            </a:pPr>
            <a:endParaRPr lang="en-US" sz="2400" dirty="0" smtClean="0"/>
          </a:p>
          <a:p>
            <a:pPr algn="just"/>
            <a:r>
              <a:rPr lang="en-US" sz="2400" b="1" dirty="0" smtClean="0"/>
              <a:t>WHOQOL-BREF Scores</a:t>
            </a:r>
          </a:p>
          <a:p>
            <a:pPr algn="just"/>
            <a:endParaRPr lang="en-US" sz="2400" dirty="0"/>
          </a:p>
          <a:p>
            <a:pPr algn="just"/>
            <a:endParaRPr lang="en-US" sz="2400" dirty="0"/>
          </a:p>
          <a:p>
            <a:pPr algn="just"/>
            <a:r>
              <a:rPr lang="en-US" sz="2400" dirty="0" smtClean="0"/>
              <a:t> </a:t>
            </a:r>
          </a:p>
          <a:p>
            <a:endParaRPr lang="en-US" sz="2400" dirty="0"/>
          </a:p>
          <a:p>
            <a:endParaRPr lang="en-US" sz="2400" dirty="0" smtClean="0"/>
          </a:p>
          <a:p>
            <a:endParaRPr lang="en-US" sz="2400" dirty="0"/>
          </a:p>
          <a:p>
            <a:endParaRPr lang="en-US" sz="2400" dirty="0" smtClean="0"/>
          </a:p>
          <a:p>
            <a:endParaRPr lang="en-US" sz="2400" dirty="0"/>
          </a:p>
        </p:txBody>
      </p:sp>
      <p:graphicFrame>
        <p:nvGraphicFramePr>
          <p:cNvPr id="9" name="Table 8"/>
          <p:cNvGraphicFramePr>
            <a:graphicFrameLocks noGrp="1"/>
          </p:cNvGraphicFramePr>
          <p:nvPr>
            <p:extLst>
              <p:ext uri="{D42A27DB-BD31-4B8C-83A1-F6EECF244321}">
                <p14:modId xmlns:p14="http://schemas.microsoft.com/office/powerpoint/2010/main" val="2093021743"/>
              </p:ext>
            </p:extLst>
          </p:nvPr>
        </p:nvGraphicFramePr>
        <p:xfrm>
          <a:off x="325234" y="26327181"/>
          <a:ext cx="11013415" cy="3114941"/>
        </p:xfrm>
        <a:graphic>
          <a:graphicData uri="http://schemas.openxmlformats.org/drawingml/2006/table">
            <a:tbl>
              <a:tblPr firstRow="1" firstCol="1">
                <a:tableStyleId>{9D7B26C5-4107-4FEC-AEDC-1716B250A1EF}</a:tableStyleId>
              </a:tblPr>
              <a:tblGrid>
                <a:gridCol w="1835157"/>
                <a:gridCol w="1835157"/>
                <a:gridCol w="1835157"/>
                <a:gridCol w="1812572"/>
                <a:gridCol w="1858978"/>
                <a:gridCol w="1836394"/>
              </a:tblGrid>
              <a:tr h="591208">
                <a:tc>
                  <a:txBody>
                    <a:bodyPr/>
                    <a:lstStyle/>
                    <a:p>
                      <a:pPr marL="0" marR="0" algn="ctr">
                        <a:spcBef>
                          <a:spcPts val="0"/>
                        </a:spcBef>
                        <a:spcAft>
                          <a:spcPts val="0"/>
                        </a:spcAft>
                      </a:pPr>
                      <a:r>
                        <a:rPr lang="en-US" sz="1200">
                          <a:effectLst/>
                        </a:rPr>
                        <a:t> </a:t>
                      </a:r>
                      <a:endParaRPr lang="en-US" sz="1200">
                        <a:effectLst/>
                        <a:latin typeface="Calibri" charset="0"/>
                        <a:ea typeface="Calibri" charset="0"/>
                        <a:cs typeface="Times New Roman" charset="0"/>
                      </a:endParaRP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Overall</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Domain 1</a:t>
                      </a:r>
                    </a:p>
                  </a:txBody>
                  <a:tcPr marL="68580" marR="68580" marT="0" marB="0"/>
                </a:tc>
                <a:tc>
                  <a:txBody>
                    <a:bodyPr/>
                    <a:lstStyle/>
                    <a:p>
                      <a:pPr marL="0" marR="0" algn="ctr">
                        <a:spcBef>
                          <a:spcPts val="0"/>
                        </a:spcBef>
                        <a:spcAft>
                          <a:spcPts val="0"/>
                        </a:spcAft>
                      </a:pPr>
                      <a:r>
                        <a:rPr lang="en-US" sz="2000">
                          <a:effectLst/>
                          <a:latin typeface="Arial" charset="0"/>
                          <a:ea typeface="Arial" charset="0"/>
                          <a:cs typeface="Arial" charset="0"/>
                        </a:rPr>
                        <a:t>Domain 2</a:t>
                      </a:r>
                    </a:p>
                  </a:txBody>
                  <a:tcPr marL="68580" marR="68580" marT="0" marB="0"/>
                </a:tc>
                <a:tc>
                  <a:txBody>
                    <a:bodyPr/>
                    <a:lstStyle/>
                    <a:p>
                      <a:pPr marL="0" marR="0" algn="ctr">
                        <a:spcBef>
                          <a:spcPts val="0"/>
                        </a:spcBef>
                        <a:spcAft>
                          <a:spcPts val="0"/>
                        </a:spcAft>
                      </a:pPr>
                      <a:r>
                        <a:rPr lang="en-US" sz="2000">
                          <a:effectLst/>
                          <a:latin typeface="Arial" charset="0"/>
                          <a:ea typeface="Arial" charset="0"/>
                          <a:cs typeface="Arial" charset="0"/>
                        </a:rPr>
                        <a:t>Domain 3</a:t>
                      </a:r>
                    </a:p>
                  </a:txBody>
                  <a:tcPr marL="68580" marR="68580" marT="0" marB="0"/>
                </a:tc>
                <a:tc>
                  <a:txBody>
                    <a:bodyPr/>
                    <a:lstStyle/>
                    <a:p>
                      <a:pPr marL="0" marR="0" algn="ctr">
                        <a:spcBef>
                          <a:spcPts val="0"/>
                        </a:spcBef>
                        <a:spcAft>
                          <a:spcPts val="0"/>
                        </a:spcAft>
                      </a:pPr>
                      <a:r>
                        <a:rPr lang="en-US" sz="2000">
                          <a:effectLst/>
                          <a:latin typeface="Arial" charset="0"/>
                          <a:ea typeface="Arial" charset="0"/>
                          <a:cs typeface="Arial" charset="0"/>
                        </a:rPr>
                        <a:t>Domain 4</a:t>
                      </a:r>
                    </a:p>
                  </a:txBody>
                  <a:tcPr marL="68580" marR="68580" marT="0" marB="0"/>
                </a:tc>
              </a:tr>
              <a:tr h="1009493">
                <a:tc>
                  <a:txBody>
                    <a:bodyPr/>
                    <a:lstStyle/>
                    <a:p>
                      <a:pPr marL="0" marR="0" algn="ctr">
                        <a:spcBef>
                          <a:spcPts val="0"/>
                        </a:spcBef>
                        <a:spcAft>
                          <a:spcPts val="0"/>
                        </a:spcAft>
                      </a:pPr>
                      <a:r>
                        <a:rPr lang="en-US" sz="2000" dirty="0">
                          <a:effectLst/>
                          <a:latin typeface="Arial" charset="0"/>
                          <a:ea typeface="Arial" charset="0"/>
                          <a:cs typeface="Arial" charset="0"/>
                        </a:rPr>
                        <a:t>Pre-Test Scores</a:t>
                      </a:r>
                    </a:p>
                    <a:p>
                      <a:pPr marL="0" marR="0" algn="ctr">
                        <a:spcBef>
                          <a:spcPts val="0"/>
                        </a:spcBef>
                        <a:spcAft>
                          <a:spcPts val="0"/>
                        </a:spcAft>
                      </a:pPr>
                      <a:r>
                        <a:rPr lang="en-US" sz="2000" dirty="0">
                          <a:effectLst/>
                          <a:latin typeface="Arial" charset="0"/>
                          <a:ea typeface="Arial" charset="0"/>
                          <a:cs typeface="Arial" charset="0"/>
                        </a:rPr>
                        <a:t> </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81.7±16.2</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10.9±1.1</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12.2±3.3</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11.1±5.5</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15.5±2.3</a:t>
                      </a:r>
                    </a:p>
                  </a:txBody>
                  <a:tcPr marL="68580" marR="68580" marT="0" marB="0"/>
                </a:tc>
              </a:tr>
              <a:tr h="1009493">
                <a:tc>
                  <a:txBody>
                    <a:bodyPr/>
                    <a:lstStyle/>
                    <a:p>
                      <a:pPr marL="0" marR="0" algn="ctr">
                        <a:spcBef>
                          <a:spcPts val="0"/>
                        </a:spcBef>
                        <a:spcAft>
                          <a:spcPts val="0"/>
                        </a:spcAft>
                      </a:pPr>
                      <a:r>
                        <a:rPr lang="en-US" sz="2000" dirty="0">
                          <a:effectLst/>
                          <a:latin typeface="Arial" charset="0"/>
                          <a:ea typeface="Arial" charset="0"/>
                          <a:cs typeface="Arial" charset="0"/>
                        </a:rPr>
                        <a:t>Post-Test Scores</a:t>
                      </a:r>
                    </a:p>
                    <a:p>
                      <a:pPr marL="0" marR="0" algn="ctr">
                        <a:spcBef>
                          <a:spcPts val="0"/>
                        </a:spcBef>
                        <a:spcAft>
                          <a:spcPts val="0"/>
                        </a:spcAft>
                      </a:pPr>
                      <a:r>
                        <a:rPr lang="en-US" sz="2000" dirty="0">
                          <a:effectLst/>
                          <a:latin typeface="Arial" charset="0"/>
                          <a:ea typeface="Arial" charset="0"/>
                          <a:cs typeface="Arial" charset="0"/>
                        </a:rPr>
                        <a:t> </a:t>
                      </a:r>
                    </a:p>
                  </a:txBody>
                  <a:tcPr marL="68580" marR="68580" marT="0" marB="0"/>
                </a:tc>
                <a:tc>
                  <a:txBody>
                    <a:bodyPr/>
                    <a:lstStyle/>
                    <a:p>
                      <a:pPr marL="0" marR="0" algn="ctr">
                        <a:spcBef>
                          <a:spcPts val="0"/>
                        </a:spcBef>
                        <a:spcAft>
                          <a:spcPts val="0"/>
                        </a:spcAft>
                      </a:pPr>
                      <a:r>
                        <a:rPr lang="en-US" sz="2000">
                          <a:effectLst/>
                          <a:latin typeface="Arial" charset="0"/>
                          <a:ea typeface="Arial" charset="0"/>
                          <a:cs typeface="Arial" charset="0"/>
                        </a:rPr>
                        <a:t>84.3±11.2</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11.6±1.4</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12±1.3</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12±5.8</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16±1.8</a:t>
                      </a:r>
                    </a:p>
                  </a:txBody>
                  <a:tcPr marL="68580" marR="68580" marT="0" marB="0"/>
                </a:tc>
              </a:tr>
              <a:tr h="504747">
                <a:tc>
                  <a:txBody>
                    <a:bodyPr/>
                    <a:lstStyle/>
                    <a:p>
                      <a:pPr marL="0" marR="0" algn="ctr">
                        <a:spcBef>
                          <a:spcPts val="0"/>
                        </a:spcBef>
                        <a:spcAft>
                          <a:spcPts val="0"/>
                        </a:spcAft>
                      </a:pPr>
                      <a:r>
                        <a:rPr lang="en-US" sz="2000" dirty="0">
                          <a:effectLst/>
                          <a:latin typeface="Arial" charset="0"/>
                          <a:ea typeface="Arial" charset="0"/>
                          <a:cs typeface="Arial" charset="0"/>
                        </a:rPr>
                        <a:t>p-Value</a:t>
                      </a:r>
                    </a:p>
                  </a:txBody>
                  <a:tcPr marL="68580" marR="68580" marT="0" marB="0"/>
                </a:tc>
                <a:tc>
                  <a:txBody>
                    <a:bodyPr/>
                    <a:lstStyle/>
                    <a:p>
                      <a:pPr marL="0" marR="0" algn="ctr">
                        <a:spcBef>
                          <a:spcPts val="0"/>
                        </a:spcBef>
                        <a:spcAft>
                          <a:spcPts val="0"/>
                        </a:spcAft>
                      </a:pPr>
                      <a:r>
                        <a:rPr lang="en-US" sz="2000">
                          <a:effectLst/>
                          <a:latin typeface="Arial" charset="0"/>
                          <a:ea typeface="Arial" charset="0"/>
                          <a:cs typeface="Arial" charset="0"/>
                        </a:rPr>
                        <a:t>0.2837</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0.0279</a:t>
                      </a:r>
                    </a:p>
                  </a:txBody>
                  <a:tcPr marL="68580" marR="68580" marT="0" marB="0"/>
                </a:tc>
                <a:tc>
                  <a:txBody>
                    <a:bodyPr/>
                    <a:lstStyle/>
                    <a:p>
                      <a:pPr marL="0" marR="0" algn="ctr">
                        <a:spcBef>
                          <a:spcPts val="0"/>
                        </a:spcBef>
                        <a:spcAft>
                          <a:spcPts val="0"/>
                        </a:spcAft>
                      </a:pPr>
                      <a:r>
                        <a:rPr lang="en-US" sz="2000">
                          <a:effectLst/>
                          <a:latin typeface="Arial" charset="0"/>
                          <a:ea typeface="Arial" charset="0"/>
                          <a:cs typeface="Arial" charset="0"/>
                        </a:rPr>
                        <a:t>0.5633</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0.0918</a:t>
                      </a:r>
                    </a:p>
                  </a:txBody>
                  <a:tcPr marL="68580" marR="68580" marT="0" marB="0"/>
                </a:tc>
                <a:tc>
                  <a:txBody>
                    <a:bodyPr/>
                    <a:lstStyle/>
                    <a:p>
                      <a:pPr marL="0" marR="0" algn="ctr">
                        <a:spcBef>
                          <a:spcPts val="0"/>
                        </a:spcBef>
                        <a:spcAft>
                          <a:spcPts val="0"/>
                        </a:spcAft>
                      </a:pPr>
                      <a:r>
                        <a:rPr lang="en-US" sz="2000" dirty="0">
                          <a:effectLst/>
                          <a:latin typeface="Arial" charset="0"/>
                          <a:ea typeface="Arial" charset="0"/>
                          <a:cs typeface="Arial" charset="0"/>
                        </a:rPr>
                        <a:t>0.1127</a:t>
                      </a:r>
                    </a:p>
                  </a:txBody>
                  <a:tcPr marL="68580" marR="68580" marT="0" marB="0"/>
                </a:tc>
              </a:tr>
            </a:tbl>
          </a:graphicData>
        </a:graphic>
      </p:graphicFrame>
      <p:sp>
        <p:nvSpPr>
          <p:cNvPr id="10" name="TextBox 9"/>
          <p:cNvSpPr txBox="1"/>
          <p:nvPr/>
        </p:nvSpPr>
        <p:spPr>
          <a:xfrm>
            <a:off x="292104" y="29442122"/>
            <a:ext cx="11561967" cy="523220"/>
          </a:xfrm>
          <a:prstGeom prst="rect">
            <a:avLst/>
          </a:prstGeom>
          <a:noFill/>
        </p:spPr>
        <p:txBody>
          <a:bodyPr wrap="square" rtlCol="0">
            <a:spAutoFit/>
          </a:bodyPr>
          <a:lstStyle/>
          <a:p>
            <a:pPr algn="just"/>
            <a:r>
              <a:rPr lang="en-US" sz="1400" i="1" dirty="0" smtClean="0"/>
              <a:t>Note: </a:t>
            </a:r>
            <a:r>
              <a:rPr lang="en-US" sz="1400" dirty="0" smtClean="0"/>
              <a:t>(mean ± S.D.). Domain 1 = Physical Health; Domain 2 = Psychological Health; Domain 3 = Social Relationships; Domain 4 = Environment </a:t>
            </a:r>
          </a:p>
          <a:p>
            <a:r>
              <a:rPr lang="en-US" sz="1400" i="1" dirty="0" smtClean="0"/>
              <a:t>*</a:t>
            </a:r>
            <a:r>
              <a:rPr lang="en-US" sz="1400" dirty="0" smtClean="0"/>
              <a:t>p &lt; 0.05</a:t>
            </a:r>
            <a:endParaRPr lang="en-US" sz="1400" dirty="0"/>
          </a:p>
        </p:txBody>
      </p:sp>
      <p:sp>
        <p:nvSpPr>
          <p:cNvPr id="11" name="TextBox 10"/>
          <p:cNvSpPr txBox="1"/>
          <p:nvPr/>
        </p:nvSpPr>
        <p:spPr>
          <a:xfrm>
            <a:off x="304798" y="25865516"/>
            <a:ext cx="7543800" cy="461665"/>
          </a:xfrm>
          <a:prstGeom prst="rect">
            <a:avLst/>
          </a:prstGeom>
          <a:noFill/>
        </p:spPr>
        <p:txBody>
          <a:bodyPr wrap="square" rtlCol="0">
            <a:spAutoFit/>
          </a:bodyPr>
          <a:lstStyle/>
          <a:p>
            <a:r>
              <a:rPr lang="en-US" sz="2400" b="1" dirty="0" smtClean="0"/>
              <a:t>Table 1: </a:t>
            </a:r>
            <a:r>
              <a:rPr lang="en-US" sz="2400" dirty="0" smtClean="0"/>
              <a:t>WHOQOL-BREF Calculation Results</a:t>
            </a:r>
            <a:endParaRPr lang="en-US" sz="2400" b="1" dirty="0"/>
          </a:p>
        </p:txBody>
      </p:sp>
      <p:sp>
        <p:nvSpPr>
          <p:cNvPr id="13" name="TextBox 12"/>
          <p:cNvSpPr txBox="1"/>
          <p:nvPr/>
        </p:nvSpPr>
        <p:spPr>
          <a:xfrm>
            <a:off x="14915707" y="7554931"/>
            <a:ext cx="13733464" cy="461665"/>
          </a:xfrm>
          <a:prstGeom prst="rect">
            <a:avLst/>
          </a:prstGeom>
          <a:noFill/>
        </p:spPr>
        <p:txBody>
          <a:bodyPr wrap="square" rtlCol="0">
            <a:spAutoFit/>
          </a:bodyPr>
          <a:lstStyle/>
          <a:p>
            <a:pPr algn="just"/>
            <a:r>
              <a:rPr lang="en-US" sz="2400" b="1" dirty="0" smtClean="0"/>
              <a:t>Investigator-Created Social Engagement Survey </a:t>
            </a:r>
          </a:p>
        </p:txBody>
      </p:sp>
      <p:sp>
        <p:nvSpPr>
          <p:cNvPr id="8" name="TextBox 7"/>
          <p:cNvSpPr txBox="1"/>
          <p:nvPr/>
        </p:nvSpPr>
        <p:spPr>
          <a:xfrm>
            <a:off x="14684675" y="15634038"/>
            <a:ext cx="13847763" cy="2677656"/>
          </a:xfrm>
          <a:prstGeom prst="rect">
            <a:avLst/>
          </a:prstGeom>
          <a:noFill/>
        </p:spPr>
        <p:txBody>
          <a:bodyPr wrap="square" rtlCol="0">
            <a:spAutoFit/>
          </a:bodyPr>
          <a:lstStyle/>
          <a:p>
            <a:pPr algn="just"/>
            <a:r>
              <a:rPr lang="en-US" sz="2400" dirty="0" smtClean="0"/>
              <a:t>A total of five overarching themes were revealed based on the participant’s open-ended responses: </a:t>
            </a:r>
          </a:p>
          <a:p>
            <a:pPr marL="457200" indent="-457200" algn="just">
              <a:buFont typeface="+mj-lt"/>
              <a:buAutoNum type="arabicPeriod"/>
            </a:pPr>
            <a:r>
              <a:rPr lang="en-US" sz="2400" dirty="0" smtClean="0"/>
              <a:t>Increase in Positive Emotion and Social Activity</a:t>
            </a:r>
          </a:p>
          <a:p>
            <a:pPr marL="457200" indent="-457200" algn="just">
              <a:buFont typeface="+mj-lt"/>
              <a:buAutoNum type="arabicPeriod"/>
            </a:pPr>
            <a:r>
              <a:rPr lang="en-US" sz="2400" dirty="0" smtClean="0"/>
              <a:t>Personality and Opportunity</a:t>
            </a:r>
          </a:p>
          <a:p>
            <a:pPr marL="457200" indent="-457200" algn="just">
              <a:buFont typeface="+mj-lt"/>
              <a:buAutoNum type="arabicPeriod"/>
            </a:pPr>
            <a:r>
              <a:rPr lang="en-US" sz="2400" dirty="0" smtClean="0"/>
              <a:t>No Outside Socialization</a:t>
            </a:r>
          </a:p>
          <a:p>
            <a:pPr marL="457200" indent="-457200" algn="just">
              <a:buFont typeface="+mj-lt"/>
              <a:buAutoNum type="arabicPeriod"/>
            </a:pPr>
            <a:r>
              <a:rPr lang="en-US" sz="2400" dirty="0" smtClean="0"/>
              <a:t>Uncertainty in the Community</a:t>
            </a:r>
          </a:p>
          <a:p>
            <a:pPr marL="457200" indent="-457200" algn="just">
              <a:buFont typeface="+mj-lt"/>
              <a:buAutoNum type="arabicPeriod"/>
            </a:pPr>
            <a:r>
              <a:rPr lang="en-US" sz="2400" dirty="0" smtClean="0"/>
              <a:t>Decrease in Social Isolation</a:t>
            </a:r>
          </a:p>
          <a:p>
            <a:pPr marL="457200" indent="-457200" algn="just">
              <a:buFont typeface="+mj-lt"/>
              <a:buAutoNum type="arabicPeriod"/>
            </a:pPr>
            <a:endParaRPr lang="en-US" sz="2400" dirty="0"/>
          </a:p>
        </p:txBody>
      </p:sp>
      <p:graphicFrame>
        <p:nvGraphicFramePr>
          <p:cNvPr id="12" name="Table 11"/>
          <p:cNvGraphicFramePr>
            <a:graphicFrameLocks noGrp="1"/>
          </p:cNvGraphicFramePr>
          <p:nvPr>
            <p:extLst>
              <p:ext uri="{D42A27DB-BD31-4B8C-83A1-F6EECF244321}">
                <p14:modId xmlns:p14="http://schemas.microsoft.com/office/powerpoint/2010/main" val="823984548"/>
              </p:ext>
            </p:extLst>
          </p:nvPr>
        </p:nvGraphicFramePr>
        <p:xfrm>
          <a:off x="14848337" y="9142147"/>
          <a:ext cx="6118426" cy="5120640"/>
        </p:xfrm>
        <a:graphic>
          <a:graphicData uri="http://schemas.openxmlformats.org/drawingml/2006/table">
            <a:tbl>
              <a:tblPr firstRow="1" firstCol="1" bandRow="1"/>
              <a:tblGrid>
                <a:gridCol w="3059213"/>
                <a:gridCol w="3059213"/>
              </a:tblGrid>
              <a:tr h="404549">
                <a:tc>
                  <a:txBody>
                    <a:bodyPr/>
                    <a:lstStyle/>
                    <a:p>
                      <a:pPr marL="0" marR="0" algn="ctr">
                        <a:lnSpc>
                          <a:spcPct val="200000"/>
                        </a:lnSpc>
                        <a:spcBef>
                          <a:spcPts val="0"/>
                        </a:spcBef>
                        <a:spcAft>
                          <a:spcPts val="0"/>
                        </a:spcAft>
                      </a:pPr>
                      <a:r>
                        <a:rPr lang="en-US" sz="1400" b="1">
                          <a:effectLst/>
                          <a:latin typeface="Arial" charset="0"/>
                          <a:ea typeface="Arial" charset="0"/>
                          <a:cs typeface="Arial" charset="0"/>
                        </a:rPr>
                        <a:t>Question</a:t>
                      </a:r>
                      <a:endParaRPr lang="en-US" sz="1400">
                        <a:effectLst/>
                        <a:latin typeface="Arial" charset="0"/>
                        <a:ea typeface="Arial" charset="0"/>
                        <a:cs typeface="Arial"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lnSpc>
                          <a:spcPct val="200000"/>
                        </a:lnSpc>
                        <a:spcBef>
                          <a:spcPts val="0"/>
                        </a:spcBef>
                        <a:spcAft>
                          <a:spcPts val="0"/>
                        </a:spcAft>
                      </a:pPr>
                      <a:r>
                        <a:rPr lang="en-US" sz="1400" b="1" dirty="0">
                          <a:effectLst/>
                          <a:latin typeface="Arial" charset="0"/>
                          <a:ea typeface="Arial" charset="0"/>
                          <a:cs typeface="Arial" charset="0"/>
                        </a:rPr>
                        <a:t>Frequency Responses (n=3)</a:t>
                      </a:r>
                      <a:endParaRPr lang="en-US" sz="1400" dirty="0">
                        <a:effectLst/>
                        <a:latin typeface="Arial" charset="0"/>
                        <a:ea typeface="Arial" charset="0"/>
                        <a:cs typeface="Arial"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606824">
                <a:tc>
                  <a:txBody>
                    <a:bodyPr/>
                    <a:lstStyle/>
                    <a:p>
                      <a:pPr marL="0" marR="0">
                        <a:spcBef>
                          <a:spcPts val="0"/>
                        </a:spcBef>
                        <a:spcAft>
                          <a:spcPts val="0"/>
                        </a:spcAft>
                      </a:pPr>
                      <a:r>
                        <a:rPr lang="en-US" sz="1400">
                          <a:effectLst/>
                          <a:latin typeface="Arial" charset="0"/>
                          <a:ea typeface="Arial" charset="0"/>
                          <a:cs typeface="Arial" charset="0"/>
                        </a:rPr>
                        <a:t>1. Did your self-esteem increase as a result of participating in the program?</a:t>
                      </a:r>
                    </a:p>
                    <a:p>
                      <a:pPr marL="0" marR="0" algn="ctr">
                        <a:spcBef>
                          <a:spcPts val="0"/>
                        </a:spcBef>
                        <a:spcAft>
                          <a:spcPts val="0"/>
                        </a:spcAft>
                      </a:pPr>
                      <a:r>
                        <a:rPr lang="en-US" sz="140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dirty="0">
                          <a:effectLst/>
                          <a:latin typeface="Arial" charset="0"/>
                          <a:ea typeface="Arial" charset="0"/>
                          <a:cs typeface="Arial" charset="0"/>
                        </a:rPr>
                        <a:t>Yes (n=3): 100%</a:t>
                      </a:r>
                    </a:p>
                    <a:p>
                      <a:pPr marL="0" marR="0" algn="ctr">
                        <a:spcBef>
                          <a:spcPts val="0"/>
                        </a:spcBef>
                        <a:spcAft>
                          <a:spcPts val="0"/>
                        </a:spcAft>
                      </a:pPr>
                      <a:r>
                        <a:rPr lang="en-US" sz="1400" dirty="0">
                          <a:effectLst/>
                          <a:latin typeface="Arial" charset="0"/>
                          <a:ea typeface="Arial" charset="0"/>
                          <a:cs typeface="Arial" charset="0"/>
                        </a:rPr>
                        <a:t>No (n=0): 0.00%</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809098">
                <a:tc>
                  <a:txBody>
                    <a:bodyPr/>
                    <a:lstStyle/>
                    <a:p>
                      <a:pPr marL="0" marR="0">
                        <a:spcBef>
                          <a:spcPts val="0"/>
                        </a:spcBef>
                        <a:spcAft>
                          <a:spcPts val="0"/>
                        </a:spcAft>
                      </a:pPr>
                      <a:r>
                        <a:rPr lang="en-US" sz="1400">
                          <a:effectLst/>
                          <a:latin typeface="Arial" charset="0"/>
                          <a:ea typeface="Arial" charset="0"/>
                          <a:cs typeface="Arial" charset="0"/>
                        </a:rPr>
                        <a:t>2. Do you feel more confident approaching or initiating interaction with others as a result of this program?</a:t>
                      </a:r>
                    </a:p>
                    <a:p>
                      <a:pPr marL="0" marR="0">
                        <a:spcBef>
                          <a:spcPts val="0"/>
                        </a:spcBef>
                        <a:spcAft>
                          <a:spcPts val="0"/>
                        </a:spcAft>
                      </a:pPr>
                      <a:r>
                        <a:rPr lang="en-US" sz="140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dirty="0">
                          <a:effectLst/>
                          <a:latin typeface="Arial" charset="0"/>
                          <a:ea typeface="Arial" charset="0"/>
                          <a:cs typeface="Arial" charset="0"/>
                        </a:rPr>
                        <a:t>Yes (n=1): 33.33%</a:t>
                      </a:r>
                    </a:p>
                    <a:p>
                      <a:pPr marL="0" marR="0" algn="ctr">
                        <a:spcBef>
                          <a:spcPts val="0"/>
                        </a:spcBef>
                        <a:spcAft>
                          <a:spcPts val="0"/>
                        </a:spcAft>
                      </a:pPr>
                      <a:r>
                        <a:rPr lang="en-US" sz="1400" dirty="0">
                          <a:effectLst/>
                          <a:latin typeface="Arial" charset="0"/>
                          <a:ea typeface="Arial" charset="0"/>
                          <a:cs typeface="Arial" charset="0"/>
                        </a:rPr>
                        <a:t>No (n=2): 66.67%</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606824">
                <a:tc>
                  <a:txBody>
                    <a:bodyPr/>
                    <a:lstStyle/>
                    <a:p>
                      <a:pPr marL="0" marR="0">
                        <a:spcBef>
                          <a:spcPts val="0"/>
                        </a:spcBef>
                        <a:spcAft>
                          <a:spcPts val="0"/>
                        </a:spcAft>
                      </a:pPr>
                      <a:r>
                        <a:rPr lang="en-US" sz="1400">
                          <a:effectLst/>
                          <a:latin typeface="Arial" charset="0"/>
                          <a:ea typeface="Arial" charset="0"/>
                          <a:cs typeface="Arial" charset="0"/>
                        </a:rPr>
                        <a:t>3. Do you feel more confident in making new friends as a result of this program?</a:t>
                      </a:r>
                    </a:p>
                    <a:p>
                      <a:pPr marL="0" marR="0">
                        <a:spcBef>
                          <a:spcPts val="0"/>
                        </a:spcBef>
                        <a:spcAft>
                          <a:spcPts val="0"/>
                        </a:spcAft>
                      </a:pPr>
                      <a:r>
                        <a:rPr lang="en-US" sz="140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a:effectLst/>
                          <a:latin typeface="Arial" charset="0"/>
                          <a:ea typeface="Arial" charset="0"/>
                          <a:cs typeface="Arial" charset="0"/>
                        </a:rPr>
                        <a:t>Yes (n=1): 33.33%</a:t>
                      </a:r>
                    </a:p>
                    <a:p>
                      <a:pPr marL="0" marR="0" algn="ctr">
                        <a:spcBef>
                          <a:spcPts val="0"/>
                        </a:spcBef>
                        <a:spcAft>
                          <a:spcPts val="0"/>
                        </a:spcAft>
                      </a:pPr>
                      <a:r>
                        <a:rPr lang="en-US" sz="1400">
                          <a:effectLst/>
                          <a:latin typeface="Arial" charset="0"/>
                          <a:ea typeface="Arial" charset="0"/>
                          <a:cs typeface="Arial" charset="0"/>
                        </a:rPr>
                        <a:t>No (n=2): 66.67%</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606824">
                <a:tc>
                  <a:txBody>
                    <a:bodyPr/>
                    <a:lstStyle/>
                    <a:p>
                      <a:pPr marL="0" marR="0">
                        <a:spcBef>
                          <a:spcPts val="0"/>
                        </a:spcBef>
                        <a:spcAft>
                          <a:spcPts val="0"/>
                        </a:spcAft>
                      </a:pPr>
                      <a:r>
                        <a:rPr lang="en-US" sz="1400">
                          <a:effectLst/>
                          <a:latin typeface="Arial" charset="0"/>
                          <a:ea typeface="Arial" charset="0"/>
                          <a:cs typeface="Arial" charset="0"/>
                        </a:rPr>
                        <a:t>4. Did you develop strong relationships with anyone in this program?</a:t>
                      </a:r>
                    </a:p>
                    <a:p>
                      <a:pPr marL="0" marR="0">
                        <a:spcBef>
                          <a:spcPts val="0"/>
                        </a:spcBef>
                        <a:spcAft>
                          <a:spcPts val="0"/>
                        </a:spcAft>
                      </a:pPr>
                      <a:r>
                        <a:rPr lang="en-US" sz="140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dirty="0">
                          <a:effectLst/>
                          <a:latin typeface="Arial" charset="0"/>
                          <a:ea typeface="Arial" charset="0"/>
                          <a:cs typeface="Arial" charset="0"/>
                        </a:rPr>
                        <a:t>Yes (n=1): 33.33%</a:t>
                      </a:r>
                    </a:p>
                    <a:p>
                      <a:pPr marL="0" marR="0" algn="ctr">
                        <a:spcBef>
                          <a:spcPts val="0"/>
                        </a:spcBef>
                        <a:spcAft>
                          <a:spcPts val="0"/>
                        </a:spcAft>
                      </a:pPr>
                      <a:r>
                        <a:rPr lang="en-US" sz="1400" dirty="0">
                          <a:effectLst/>
                          <a:latin typeface="Arial" charset="0"/>
                          <a:ea typeface="Arial" charset="0"/>
                          <a:cs typeface="Arial" charset="0"/>
                        </a:rPr>
                        <a:t>No (n=2): 66.67%</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809098">
                <a:tc>
                  <a:txBody>
                    <a:bodyPr/>
                    <a:lstStyle/>
                    <a:p>
                      <a:pPr marL="0" marR="0">
                        <a:spcBef>
                          <a:spcPts val="0"/>
                        </a:spcBef>
                        <a:spcAft>
                          <a:spcPts val="0"/>
                        </a:spcAft>
                      </a:pPr>
                      <a:r>
                        <a:rPr lang="en-US" sz="1400">
                          <a:effectLst/>
                          <a:latin typeface="Arial" charset="0"/>
                          <a:ea typeface="Arial" charset="0"/>
                          <a:cs typeface="Arial" charset="0"/>
                        </a:rPr>
                        <a:t>5. Is your relationships with your family members and/or caregiver stronger as a result of participating in this program?</a:t>
                      </a:r>
                    </a:p>
                    <a:p>
                      <a:pPr marL="0" marR="0">
                        <a:spcBef>
                          <a:spcPts val="0"/>
                        </a:spcBef>
                        <a:spcAft>
                          <a:spcPts val="0"/>
                        </a:spcAft>
                      </a:pPr>
                      <a:r>
                        <a:rPr lang="en-US" sz="140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dirty="0">
                          <a:effectLst/>
                          <a:latin typeface="Arial" charset="0"/>
                          <a:ea typeface="Arial" charset="0"/>
                          <a:cs typeface="Arial" charset="0"/>
                        </a:rPr>
                        <a:t>Yes (n=1): 33.33%</a:t>
                      </a:r>
                    </a:p>
                    <a:p>
                      <a:pPr marL="0" marR="0" algn="ctr">
                        <a:spcBef>
                          <a:spcPts val="0"/>
                        </a:spcBef>
                        <a:spcAft>
                          <a:spcPts val="0"/>
                        </a:spcAft>
                      </a:pPr>
                      <a:r>
                        <a:rPr lang="en-US" sz="1400" dirty="0">
                          <a:effectLst/>
                          <a:latin typeface="Arial" charset="0"/>
                          <a:ea typeface="Arial" charset="0"/>
                          <a:cs typeface="Arial" charset="0"/>
                        </a:rPr>
                        <a:t>No (n=2): 66.67%</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1950058164"/>
              </p:ext>
            </p:extLst>
          </p:nvPr>
        </p:nvGraphicFramePr>
        <p:xfrm>
          <a:off x="21254771" y="9142147"/>
          <a:ext cx="7007226" cy="5120638"/>
        </p:xfrm>
        <a:graphic>
          <a:graphicData uri="http://schemas.openxmlformats.org/drawingml/2006/table">
            <a:tbl>
              <a:tblPr firstRow="1" firstCol="1" bandRow="1"/>
              <a:tblGrid>
                <a:gridCol w="3503613"/>
                <a:gridCol w="3503613"/>
              </a:tblGrid>
              <a:tr h="890546">
                <a:tc>
                  <a:txBody>
                    <a:bodyPr/>
                    <a:lstStyle/>
                    <a:p>
                      <a:pPr marL="0" marR="0">
                        <a:spcBef>
                          <a:spcPts val="0"/>
                        </a:spcBef>
                        <a:spcAft>
                          <a:spcPts val="0"/>
                        </a:spcAft>
                      </a:pPr>
                      <a:r>
                        <a:rPr lang="en-US" sz="1400" dirty="0">
                          <a:effectLst/>
                          <a:latin typeface="Arial" charset="0"/>
                          <a:ea typeface="Arial" charset="0"/>
                          <a:cs typeface="Arial" charset="0"/>
                        </a:rPr>
                        <a:t>6. Do you feel that your support system has increased as a result of participating in this program?</a:t>
                      </a:r>
                    </a:p>
                    <a:p>
                      <a:pPr marL="0" marR="0">
                        <a:spcBef>
                          <a:spcPts val="0"/>
                        </a:spcBef>
                        <a:spcAft>
                          <a:spcPts val="0"/>
                        </a:spcAft>
                      </a:pPr>
                      <a:r>
                        <a:rPr lang="en-US" sz="1400" dirty="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b="1" dirty="0">
                          <a:effectLst/>
                          <a:latin typeface="Arial" charset="0"/>
                          <a:ea typeface="Arial" charset="0"/>
                          <a:cs typeface="Arial" charset="0"/>
                        </a:rPr>
                        <a:t>Yes (n=1): 33.33%</a:t>
                      </a:r>
                      <a:endParaRPr lang="en-US" sz="1400" dirty="0">
                        <a:effectLst/>
                        <a:latin typeface="Arial" charset="0"/>
                        <a:ea typeface="Arial" charset="0"/>
                        <a:cs typeface="Arial" charset="0"/>
                      </a:endParaRPr>
                    </a:p>
                    <a:p>
                      <a:pPr marL="0" marR="0" algn="ctr">
                        <a:spcBef>
                          <a:spcPts val="0"/>
                        </a:spcBef>
                        <a:spcAft>
                          <a:spcPts val="0"/>
                        </a:spcAft>
                      </a:pPr>
                      <a:r>
                        <a:rPr lang="en-US" sz="1400" b="1" dirty="0">
                          <a:effectLst/>
                          <a:latin typeface="Arial" charset="0"/>
                          <a:ea typeface="Arial" charset="0"/>
                          <a:cs typeface="Arial" charset="0"/>
                        </a:rPr>
                        <a:t>No (n=2): 66.67%</a:t>
                      </a:r>
                      <a:endParaRPr lang="en-US" sz="1400" dirty="0">
                        <a:effectLst/>
                        <a:latin typeface="Arial" charset="0"/>
                        <a:ea typeface="Arial" charset="0"/>
                        <a:cs typeface="Arial" charset="0"/>
                      </a:endParaRP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1335819">
                <a:tc>
                  <a:txBody>
                    <a:bodyPr/>
                    <a:lstStyle/>
                    <a:p>
                      <a:pPr marL="0" marR="0">
                        <a:spcBef>
                          <a:spcPts val="0"/>
                        </a:spcBef>
                        <a:spcAft>
                          <a:spcPts val="0"/>
                        </a:spcAft>
                      </a:pPr>
                      <a:r>
                        <a:rPr lang="en-US" sz="1400" dirty="0">
                          <a:effectLst/>
                          <a:latin typeface="Arial" charset="0"/>
                          <a:ea typeface="Arial" charset="0"/>
                          <a:cs typeface="Arial" charset="0"/>
                        </a:rPr>
                        <a:t>7. Do you feel more confident going out into community settings (e.g. neighborhood, workplace, retail stores, church, etc.) as a result of participating in this program?</a:t>
                      </a:r>
                    </a:p>
                    <a:p>
                      <a:pPr marL="0" marR="0">
                        <a:spcBef>
                          <a:spcPts val="0"/>
                        </a:spcBef>
                        <a:spcAft>
                          <a:spcPts val="0"/>
                        </a:spcAft>
                      </a:pPr>
                      <a:r>
                        <a:rPr lang="en-US" sz="1400" dirty="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a:effectLst/>
                          <a:latin typeface="Arial" charset="0"/>
                          <a:ea typeface="Arial" charset="0"/>
                          <a:cs typeface="Arial" charset="0"/>
                        </a:rPr>
                        <a:t>Yes (n=1): 33.33%</a:t>
                      </a:r>
                    </a:p>
                    <a:p>
                      <a:pPr marL="0" marR="0" algn="ctr">
                        <a:spcBef>
                          <a:spcPts val="0"/>
                        </a:spcBef>
                        <a:spcAft>
                          <a:spcPts val="0"/>
                        </a:spcAft>
                      </a:pPr>
                      <a:r>
                        <a:rPr lang="en-US" sz="1400">
                          <a:effectLst/>
                          <a:latin typeface="Arial" charset="0"/>
                          <a:ea typeface="Arial" charset="0"/>
                          <a:cs typeface="Arial" charset="0"/>
                        </a:rPr>
                        <a:t>No (n=2): 66.67%</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1113182">
                <a:tc>
                  <a:txBody>
                    <a:bodyPr/>
                    <a:lstStyle/>
                    <a:p>
                      <a:pPr marL="0" marR="0">
                        <a:spcBef>
                          <a:spcPts val="0"/>
                        </a:spcBef>
                        <a:spcAft>
                          <a:spcPts val="0"/>
                        </a:spcAft>
                      </a:pPr>
                      <a:r>
                        <a:rPr lang="en-US" sz="1400">
                          <a:effectLst/>
                          <a:latin typeface="Arial" charset="0"/>
                          <a:ea typeface="Arial" charset="0"/>
                          <a:cs typeface="Arial" charset="0"/>
                        </a:rPr>
                        <a:t>8. Do you feel more comfortable engaging and interacting with other people in group settings as a result of participating in this program?</a:t>
                      </a:r>
                    </a:p>
                    <a:p>
                      <a:pPr marL="0" marR="0">
                        <a:spcBef>
                          <a:spcPts val="0"/>
                        </a:spcBef>
                        <a:spcAft>
                          <a:spcPts val="0"/>
                        </a:spcAft>
                      </a:pPr>
                      <a:r>
                        <a:rPr lang="en-US" sz="140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a:effectLst/>
                          <a:latin typeface="Arial" charset="0"/>
                          <a:ea typeface="Arial" charset="0"/>
                          <a:cs typeface="Arial" charset="0"/>
                        </a:rPr>
                        <a:t>Yes (n=1): 33.33%</a:t>
                      </a:r>
                    </a:p>
                    <a:p>
                      <a:pPr marL="0" marR="0" algn="ctr">
                        <a:spcBef>
                          <a:spcPts val="0"/>
                        </a:spcBef>
                        <a:spcAft>
                          <a:spcPts val="0"/>
                        </a:spcAft>
                      </a:pPr>
                      <a:r>
                        <a:rPr lang="en-US" sz="1400">
                          <a:effectLst/>
                          <a:latin typeface="Arial" charset="0"/>
                          <a:ea typeface="Arial" charset="0"/>
                          <a:cs typeface="Arial" charset="0"/>
                        </a:rPr>
                        <a:t>No (n=2): 66.67%</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1113182">
                <a:tc>
                  <a:txBody>
                    <a:bodyPr/>
                    <a:lstStyle/>
                    <a:p>
                      <a:pPr marL="0" marR="0">
                        <a:spcBef>
                          <a:spcPts val="0"/>
                        </a:spcBef>
                        <a:spcAft>
                          <a:spcPts val="0"/>
                        </a:spcAft>
                      </a:pPr>
                      <a:r>
                        <a:rPr lang="en-US" sz="1400" dirty="0">
                          <a:effectLst/>
                          <a:latin typeface="Arial" charset="0"/>
                          <a:ea typeface="Arial" charset="0"/>
                          <a:cs typeface="Arial" charset="0"/>
                        </a:rPr>
                        <a:t>9. Do you feel more confident in your abilities to express and read emotions via facial expression or body language as a result of participating in this program?</a:t>
                      </a:r>
                    </a:p>
                    <a:p>
                      <a:pPr marL="0" marR="0">
                        <a:spcBef>
                          <a:spcPts val="0"/>
                        </a:spcBef>
                        <a:spcAft>
                          <a:spcPts val="0"/>
                        </a:spcAft>
                      </a:pPr>
                      <a:r>
                        <a:rPr lang="en-US" sz="1400" dirty="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a:effectLst/>
                          <a:latin typeface="Arial" charset="0"/>
                          <a:ea typeface="Arial" charset="0"/>
                          <a:cs typeface="Arial" charset="0"/>
                        </a:rPr>
                        <a:t>Yes (n=1): 33.33%</a:t>
                      </a:r>
                    </a:p>
                    <a:p>
                      <a:pPr marL="0" marR="0" algn="ctr">
                        <a:spcBef>
                          <a:spcPts val="0"/>
                        </a:spcBef>
                        <a:spcAft>
                          <a:spcPts val="0"/>
                        </a:spcAft>
                      </a:pPr>
                      <a:r>
                        <a:rPr lang="en-US" sz="1400">
                          <a:effectLst/>
                          <a:latin typeface="Arial" charset="0"/>
                          <a:ea typeface="Arial" charset="0"/>
                          <a:cs typeface="Arial" charset="0"/>
                        </a:rPr>
                        <a:t>No (n=2): 66.67%</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r h="667909">
                <a:tc>
                  <a:txBody>
                    <a:bodyPr/>
                    <a:lstStyle/>
                    <a:p>
                      <a:pPr marL="0" marR="0">
                        <a:spcBef>
                          <a:spcPts val="0"/>
                        </a:spcBef>
                        <a:spcAft>
                          <a:spcPts val="0"/>
                        </a:spcAft>
                      </a:pPr>
                      <a:r>
                        <a:rPr lang="en-US" sz="1400" dirty="0">
                          <a:effectLst/>
                          <a:latin typeface="Arial" charset="0"/>
                          <a:ea typeface="Arial" charset="0"/>
                          <a:cs typeface="Arial" charset="0"/>
                        </a:rPr>
                        <a:t>10. Do you feel less socially isolated as a result of participating in this program?</a:t>
                      </a:r>
                    </a:p>
                    <a:p>
                      <a:pPr marL="0" marR="0">
                        <a:spcBef>
                          <a:spcPts val="0"/>
                        </a:spcBef>
                        <a:spcAft>
                          <a:spcPts val="0"/>
                        </a:spcAft>
                      </a:pPr>
                      <a:r>
                        <a:rPr lang="en-US" sz="1400" dirty="0">
                          <a:effectLst/>
                          <a:latin typeface="Arial" charset="0"/>
                          <a:ea typeface="Arial" charset="0"/>
                          <a:cs typeface="Arial" charset="0"/>
                        </a:rPr>
                        <a:t> </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400" dirty="0">
                          <a:effectLst/>
                          <a:latin typeface="Arial" charset="0"/>
                          <a:ea typeface="Arial" charset="0"/>
                          <a:cs typeface="Arial" charset="0"/>
                        </a:rPr>
                        <a:t>Yes (n=3): 100%</a:t>
                      </a:r>
                    </a:p>
                    <a:p>
                      <a:pPr marL="0" marR="0" algn="ctr">
                        <a:spcBef>
                          <a:spcPts val="0"/>
                        </a:spcBef>
                        <a:spcAft>
                          <a:spcPts val="0"/>
                        </a:spcAft>
                      </a:pPr>
                      <a:r>
                        <a:rPr lang="en-US" sz="1400" dirty="0">
                          <a:effectLst/>
                          <a:latin typeface="Arial" charset="0"/>
                          <a:ea typeface="Arial" charset="0"/>
                          <a:cs typeface="Arial" charset="0"/>
                        </a:rPr>
                        <a:t>No (n=0): 0.00%</a:t>
                      </a:r>
                    </a:p>
                  </a:txBody>
                  <a:tcPr marL="68580" marR="68580" marT="0" marB="0">
                    <a:lnL>
                      <a:noFill/>
                    </a:lnL>
                    <a:lnR>
                      <a:noFill/>
                    </a:lnR>
                    <a:lnT w="12700" cap="flat" cmpd="sng" algn="ctr">
                      <a:solidFill>
                        <a:srgbClr val="7F7F7F"/>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rgbClr val="FFFFFF"/>
                    </a:solidFill>
                  </a:tcPr>
                </a:tc>
              </a:tr>
            </a:tbl>
          </a:graphicData>
        </a:graphic>
      </p:graphicFrame>
      <p:sp>
        <p:nvSpPr>
          <p:cNvPr id="18" name="TextBox 17"/>
          <p:cNvSpPr txBox="1"/>
          <p:nvPr/>
        </p:nvSpPr>
        <p:spPr>
          <a:xfrm>
            <a:off x="29671369" y="10896600"/>
            <a:ext cx="13733462" cy="2400657"/>
          </a:xfrm>
          <a:prstGeom prst="rect">
            <a:avLst/>
          </a:prstGeom>
          <a:noFill/>
        </p:spPr>
        <p:txBody>
          <a:bodyPr wrap="square" rtlCol="0">
            <a:spAutoFit/>
          </a:bodyPr>
          <a:lstStyle/>
          <a:p>
            <a:endParaRPr lang="en-US" sz="2400" b="1" dirty="0"/>
          </a:p>
          <a:p>
            <a:endParaRPr lang="en-US" dirty="0" smtClean="0"/>
          </a:p>
          <a:p>
            <a:endParaRPr lang="en-US" dirty="0"/>
          </a:p>
          <a:p>
            <a:endParaRPr lang="en-US" dirty="0" smtClean="0"/>
          </a:p>
          <a:p>
            <a:endParaRPr lang="en-US" dirty="0"/>
          </a:p>
          <a:p>
            <a:endParaRPr lang="en-US" dirty="0" smtClean="0"/>
          </a:p>
          <a:p>
            <a:endParaRPr lang="en-US" dirty="0"/>
          </a:p>
          <a:p>
            <a:endParaRPr lang="en-US" dirty="0"/>
          </a:p>
        </p:txBody>
      </p:sp>
      <p:sp>
        <p:nvSpPr>
          <p:cNvPr id="23" name="TextBox 22"/>
          <p:cNvSpPr txBox="1"/>
          <p:nvPr/>
        </p:nvSpPr>
        <p:spPr>
          <a:xfrm>
            <a:off x="14576218" y="19910039"/>
            <a:ext cx="13885863" cy="11910953"/>
          </a:xfrm>
          <a:prstGeom prst="rect">
            <a:avLst/>
          </a:prstGeom>
          <a:noFill/>
        </p:spPr>
        <p:txBody>
          <a:bodyPr wrap="square" rtlCol="0">
            <a:spAutoFit/>
          </a:bodyPr>
          <a:lstStyle/>
          <a:p>
            <a:pPr algn="just"/>
            <a:r>
              <a:rPr lang="en-US" sz="2400" b="1" dirty="0" smtClean="0"/>
              <a:t>Quality of Life</a:t>
            </a:r>
          </a:p>
          <a:p>
            <a:pPr marL="342900" indent="-342900" algn="just">
              <a:buFont typeface="Arial" charset="0"/>
              <a:buChar char="•"/>
            </a:pPr>
            <a:r>
              <a:rPr lang="en-US" sz="2400" dirty="0" smtClean="0"/>
              <a:t>The results of the WHOQOL-BREF assessment demonstrated that participating in a 6-week group dance program produced a statistically significant difference from pre-test to post-test scores in QoL Domain 1, Physical Health. The facets incorporated within this domain include activities of daily living, dependence of medical substances and medical aids, energy and fatigue, mobility, pain and discomfort, sleep and rest, and work capacity.</a:t>
            </a:r>
            <a:r>
              <a:rPr lang="en-US" sz="2400" baseline="30000" dirty="0" smtClean="0"/>
              <a:t>4</a:t>
            </a:r>
            <a:endParaRPr lang="en-US" sz="2400" dirty="0" smtClean="0"/>
          </a:p>
          <a:p>
            <a:pPr marL="342900" indent="-342900" algn="just">
              <a:buFont typeface="Arial" charset="0"/>
              <a:buChar char="•"/>
            </a:pPr>
            <a:endParaRPr lang="en-US" sz="2400" dirty="0" smtClean="0"/>
          </a:p>
          <a:p>
            <a:pPr marL="342900" indent="-342900" algn="just">
              <a:buFont typeface="Arial" charset="0"/>
              <a:buChar char="•"/>
            </a:pPr>
            <a:r>
              <a:rPr lang="en-US" sz="2400" dirty="0" smtClean="0"/>
              <a:t>Although not significantly different, participant’s average Overall QoL scores increased indicating that a group dance program had a positive impact on QoL for individual’s with PD. </a:t>
            </a:r>
          </a:p>
          <a:p>
            <a:pPr algn="just"/>
            <a:endParaRPr lang="en-US" sz="2400" b="1" dirty="0"/>
          </a:p>
          <a:p>
            <a:pPr algn="just"/>
            <a:r>
              <a:rPr lang="en-US" sz="2400" b="1" dirty="0" smtClean="0"/>
              <a:t>Social Engagement </a:t>
            </a:r>
          </a:p>
          <a:p>
            <a:pPr marL="342900" indent="-342900" algn="just">
              <a:buFont typeface="Arial" charset="0"/>
              <a:buChar char="•"/>
            </a:pPr>
            <a:r>
              <a:rPr lang="en-US" sz="2400" dirty="0" smtClean="0"/>
              <a:t>Participant’s reported an increase in positive emotions (e.g. enjoyment, mood, motivation) and an increase in self-esteem which can lead to an increase in self-confidence to continue involvement in meaningful activities.</a:t>
            </a:r>
          </a:p>
          <a:p>
            <a:pPr marL="342900" indent="-342900" algn="just">
              <a:buFont typeface="Arial" charset="0"/>
              <a:buChar char="•"/>
            </a:pPr>
            <a:endParaRPr lang="en-US" sz="2400" dirty="0" smtClean="0"/>
          </a:p>
          <a:p>
            <a:pPr marL="342900" indent="-342900" algn="just">
              <a:buFont typeface="Arial" charset="0"/>
              <a:buChar char="•"/>
            </a:pPr>
            <a:r>
              <a:rPr lang="en-US" sz="2400" dirty="0" smtClean="0"/>
              <a:t>An individual’s confidence to approach social interactions and/or form new friendships is influenced by their personality and the opportunities presented to them. A group dance program should incorporate elements such as a dedicated socialization hour into the session.</a:t>
            </a:r>
          </a:p>
          <a:p>
            <a:pPr marL="342900" indent="-342900" algn="just">
              <a:buFont typeface="Arial" charset="0"/>
              <a:buChar char="•"/>
            </a:pPr>
            <a:endParaRPr lang="en-US" sz="2400" dirty="0" smtClean="0"/>
          </a:p>
          <a:p>
            <a:pPr marL="342900" indent="-342900" algn="just">
              <a:buFont typeface="Arial" charset="0"/>
              <a:buChar char="•"/>
            </a:pPr>
            <a:r>
              <a:rPr lang="en-US" sz="2400" dirty="0" smtClean="0"/>
              <a:t>The expected increase in personal relationships and support systems due to participating in a group dance program was limited due to connections formed being confined to the dance program.</a:t>
            </a:r>
          </a:p>
          <a:p>
            <a:endParaRPr lang="en-US" sz="2400" dirty="0"/>
          </a:p>
          <a:p>
            <a:pPr marL="342900" lvl="0" indent="-342900" algn="just" defTabSz="914400" eaLnBrk="1" fontAlgn="auto" hangingPunct="1">
              <a:spcAft>
                <a:spcPts val="0"/>
              </a:spcAft>
              <a:buFont typeface="Arial" charset="0"/>
              <a:buChar char="•"/>
              <a:defRPr/>
            </a:pPr>
            <a:r>
              <a:rPr lang="en-US" altLang="en-US" sz="2400" dirty="0"/>
              <a:t>Despite </a:t>
            </a:r>
            <a:r>
              <a:rPr lang="en-US" altLang="en-US" sz="2400" dirty="0" err="1"/>
              <a:t>QoL</a:t>
            </a:r>
            <a:r>
              <a:rPr lang="en-US" altLang="en-US" sz="2400" dirty="0"/>
              <a:t> improvements shown in Domain 1 (Physical Health), individual’s with PD still harbor uncertainty about venturing into community settings alone.</a:t>
            </a:r>
          </a:p>
          <a:p>
            <a:pPr marL="342900" lvl="0" indent="-342900" algn="just" defTabSz="914400" eaLnBrk="1" fontAlgn="auto" hangingPunct="1">
              <a:spcAft>
                <a:spcPts val="0"/>
              </a:spcAft>
              <a:buFont typeface="Arial" charset="0"/>
              <a:buChar char="•"/>
              <a:defRPr/>
            </a:pPr>
            <a:endParaRPr lang="en-US" altLang="en-US" sz="2400" dirty="0"/>
          </a:p>
          <a:p>
            <a:pPr marL="342900" lvl="0" indent="-342900" algn="just" defTabSz="914400" eaLnBrk="1" fontAlgn="auto" hangingPunct="1">
              <a:spcAft>
                <a:spcPts val="0"/>
              </a:spcAft>
              <a:buFont typeface="Arial" charset="0"/>
              <a:buChar char="•"/>
              <a:defRPr/>
            </a:pPr>
            <a:r>
              <a:rPr lang="en-US" altLang="en-US" sz="2400" dirty="0"/>
              <a:t>A group dance program targeted for individuals with PD has a positive impact on social involvement and helps combat feelings of social isolation and depression.</a:t>
            </a:r>
          </a:p>
          <a:p>
            <a:endParaRPr lang="en-US" sz="2400" dirty="0" smtClean="0"/>
          </a:p>
          <a:p>
            <a:endParaRPr lang="en-US" sz="2400" dirty="0"/>
          </a:p>
          <a:p>
            <a:endParaRPr lang="en-US" sz="2400" dirty="0" smtClean="0"/>
          </a:p>
          <a:p>
            <a:endParaRPr lang="en-US" sz="2400" dirty="0"/>
          </a:p>
          <a:p>
            <a:endParaRPr lang="en-US" sz="2400" dirty="0"/>
          </a:p>
        </p:txBody>
      </p:sp>
      <p:sp>
        <p:nvSpPr>
          <p:cNvPr id="28" name="Rectangle 17">
            <a:extLst>
              <a:ext uri="{FF2B5EF4-FFF2-40B4-BE49-F238E27FC236}">
                <a16:creationId xmlns="" xmlns:a16="http://schemas.microsoft.com/office/drawing/2014/main" id="{07064D4E-EF82-2822-4BE8-3A9001A721F3}"/>
              </a:ext>
            </a:extLst>
          </p:cNvPr>
          <p:cNvSpPr/>
          <p:nvPr/>
        </p:nvSpPr>
        <p:spPr>
          <a:xfrm>
            <a:off x="304798" y="13449191"/>
            <a:ext cx="13885863" cy="134347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smtClean="0">
                <a:solidFill>
                  <a:srgbClr val="1F7555"/>
                </a:solidFill>
                <a:latin typeface="Arial" panose="020B0604020202020204" pitchFamily="34" charset="0"/>
                <a:ea typeface="ヒラギノ角ゴ Pro W3"/>
                <a:cs typeface="Arial" panose="020B0604020202020204" pitchFamily="34" charset="0"/>
              </a:rPr>
              <a:t>Methods</a:t>
            </a:r>
            <a:endParaRPr lang="en-US" sz="7000" b="1" dirty="0">
              <a:solidFill>
                <a:srgbClr val="1F7555"/>
              </a:solidFill>
              <a:latin typeface="Arial" panose="020B0604020202020204" pitchFamily="34" charset="0"/>
              <a:ea typeface="ヒラギノ角ゴ Pro W3"/>
              <a:cs typeface="Arial" panose="020B0604020202020204" pitchFamily="34" charset="0"/>
            </a:endParaRPr>
          </a:p>
        </p:txBody>
      </p:sp>
      <p:sp>
        <p:nvSpPr>
          <p:cNvPr id="32" name="Rectangle 17">
            <a:extLst>
              <a:ext uri="{FF2B5EF4-FFF2-40B4-BE49-F238E27FC236}">
                <a16:creationId xmlns="" xmlns:a16="http://schemas.microsoft.com/office/drawing/2014/main" id="{07064D4E-EF82-2822-4BE8-3A9001A721F3}"/>
              </a:ext>
            </a:extLst>
          </p:cNvPr>
          <p:cNvSpPr/>
          <p:nvPr/>
        </p:nvSpPr>
        <p:spPr>
          <a:xfrm>
            <a:off x="292104" y="20535215"/>
            <a:ext cx="13885863" cy="134347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smtClean="0">
                <a:solidFill>
                  <a:srgbClr val="1F7555"/>
                </a:solidFill>
                <a:latin typeface="Arial" panose="020B0604020202020204" pitchFamily="34" charset="0"/>
                <a:ea typeface="ヒラギノ角ゴ Pro W3"/>
                <a:cs typeface="Arial" panose="020B0604020202020204" pitchFamily="34" charset="0"/>
              </a:rPr>
              <a:t>Results</a:t>
            </a:r>
            <a:endParaRPr lang="en-US" sz="7000" b="1" dirty="0">
              <a:solidFill>
                <a:srgbClr val="1F7555"/>
              </a:solidFill>
              <a:latin typeface="Arial" panose="020B0604020202020204" pitchFamily="34" charset="0"/>
              <a:ea typeface="ヒラギノ角ゴ Pro W3"/>
              <a:cs typeface="Arial" panose="020B0604020202020204" pitchFamily="34" charset="0"/>
            </a:endParaRPr>
          </a:p>
        </p:txBody>
      </p:sp>
      <p:sp>
        <p:nvSpPr>
          <p:cNvPr id="33" name="Rectangle 17">
            <a:extLst>
              <a:ext uri="{FF2B5EF4-FFF2-40B4-BE49-F238E27FC236}">
                <a16:creationId xmlns="" xmlns:a16="http://schemas.microsoft.com/office/drawing/2014/main" id="{07064D4E-EF82-2822-4BE8-3A9001A721F3}"/>
              </a:ext>
            </a:extLst>
          </p:cNvPr>
          <p:cNvSpPr/>
          <p:nvPr/>
        </p:nvSpPr>
        <p:spPr>
          <a:xfrm>
            <a:off x="14915707" y="5998185"/>
            <a:ext cx="13885863" cy="134347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smtClean="0">
                <a:solidFill>
                  <a:srgbClr val="1F7555"/>
                </a:solidFill>
                <a:latin typeface="Arial" panose="020B0604020202020204" pitchFamily="34" charset="0"/>
                <a:ea typeface="ヒラギノ角ゴ Pro W3"/>
                <a:cs typeface="Arial" panose="020B0604020202020204" pitchFamily="34" charset="0"/>
              </a:rPr>
              <a:t>Results continued </a:t>
            </a:r>
            <a:endParaRPr lang="en-US" sz="7000" b="1" dirty="0">
              <a:solidFill>
                <a:srgbClr val="1F7555"/>
              </a:solidFill>
              <a:latin typeface="Arial" panose="020B0604020202020204" pitchFamily="34" charset="0"/>
              <a:ea typeface="ヒラギノ角ゴ Pro W3"/>
              <a:cs typeface="Arial" panose="020B0604020202020204" pitchFamily="34" charset="0"/>
            </a:endParaRPr>
          </a:p>
        </p:txBody>
      </p:sp>
      <p:sp>
        <p:nvSpPr>
          <p:cNvPr id="24" name="TextBox 23"/>
          <p:cNvSpPr txBox="1"/>
          <p:nvPr/>
        </p:nvSpPr>
        <p:spPr>
          <a:xfrm>
            <a:off x="14808650" y="8597875"/>
            <a:ext cx="10920572" cy="738664"/>
          </a:xfrm>
          <a:prstGeom prst="rect">
            <a:avLst/>
          </a:prstGeom>
          <a:noFill/>
        </p:spPr>
        <p:txBody>
          <a:bodyPr wrap="square" rtlCol="0">
            <a:spAutoFit/>
          </a:bodyPr>
          <a:lstStyle/>
          <a:p>
            <a:r>
              <a:rPr lang="en-US" sz="2400" b="1" dirty="0"/>
              <a:t>Figure 1</a:t>
            </a:r>
            <a:r>
              <a:rPr lang="en-US" sz="2400" dirty="0"/>
              <a:t>: Frequency of Responses for Social Engagement Survey </a:t>
            </a:r>
            <a:endParaRPr lang="en-US" sz="2400" b="1" dirty="0"/>
          </a:p>
          <a:p>
            <a:endParaRPr lang="en-US" dirty="0"/>
          </a:p>
        </p:txBody>
      </p:sp>
      <p:sp>
        <p:nvSpPr>
          <p:cNvPr id="25" name="TextBox 24"/>
          <p:cNvSpPr txBox="1"/>
          <p:nvPr/>
        </p:nvSpPr>
        <p:spPr>
          <a:xfrm>
            <a:off x="14715749" y="15105817"/>
            <a:ext cx="10296101" cy="738664"/>
          </a:xfrm>
          <a:prstGeom prst="rect">
            <a:avLst/>
          </a:prstGeom>
          <a:noFill/>
        </p:spPr>
        <p:txBody>
          <a:bodyPr wrap="square" rtlCol="0">
            <a:spAutoFit/>
          </a:bodyPr>
          <a:lstStyle/>
          <a:p>
            <a:pPr algn="just"/>
            <a:r>
              <a:rPr lang="en-US" sz="2400" b="1" dirty="0" smtClean="0"/>
              <a:t>Social Engagement Survey Thematic </a:t>
            </a:r>
            <a:r>
              <a:rPr lang="en-US" sz="2400" b="1" dirty="0"/>
              <a:t>Analysis</a:t>
            </a:r>
          </a:p>
          <a:p>
            <a:endParaRPr lang="en-US" dirty="0"/>
          </a:p>
        </p:txBody>
      </p:sp>
      <p:sp>
        <p:nvSpPr>
          <p:cNvPr id="34" name="Rectangle 17">
            <a:extLst>
              <a:ext uri="{FF2B5EF4-FFF2-40B4-BE49-F238E27FC236}">
                <a16:creationId xmlns="" xmlns:a16="http://schemas.microsoft.com/office/drawing/2014/main" id="{07064D4E-EF82-2822-4BE8-3A9001A721F3}"/>
              </a:ext>
            </a:extLst>
          </p:cNvPr>
          <p:cNvSpPr/>
          <p:nvPr/>
        </p:nvSpPr>
        <p:spPr>
          <a:xfrm>
            <a:off x="14576219" y="18339476"/>
            <a:ext cx="13885863" cy="134347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smtClean="0">
                <a:solidFill>
                  <a:srgbClr val="1F7555"/>
                </a:solidFill>
                <a:latin typeface="Arial" panose="020B0604020202020204" pitchFamily="34" charset="0"/>
                <a:ea typeface="ヒラギノ角ゴ Pro W3"/>
                <a:cs typeface="Arial" panose="020B0604020202020204" pitchFamily="34" charset="0"/>
              </a:rPr>
              <a:t>Discussion</a:t>
            </a:r>
            <a:endParaRPr lang="en-US" sz="7000" b="1" dirty="0">
              <a:solidFill>
                <a:srgbClr val="1F7555"/>
              </a:solidFill>
              <a:latin typeface="Arial" panose="020B0604020202020204" pitchFamily="34" charset="0"/>
              <a:ea typeface="ヒラギノ角ゴ Pro W3"/>
              <a:cs typeface="Arial" panose="020B0604020202020204" pitchFamily="34" charset="0"/>
            </a:endParaRPr>
          </a:p>
        </p:txBody>
      </p:sp>
      <p:sp>
        <p:nvSpPr>
          <p:cNvPr id="36" name="Rectangle 17">
            <a:extLst>
              <a:ext uri="{FF2B5EF4-FFF2-40B4-BE49-F238E27FC236}">
                <a16:creationId xmlns="" xmlns:a16="http://schemas.microsoft.com/office/drawing/2014/main" id="{07064D4E-EF82-2822-4BE8-3A9001A721F3}"/>
              </a:ext>
            </a:extLst>
          </p:cNvPr>
          <p:cNvSpPr/>
          <p:nvPr/>
        </p:nvSpPr>
        <p:spPr>
          <a:xfrm>
            <a:off x="29380530" y="5998185"/>
            <a:ext cx="13885863" cy="134347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smtClean="0">
                <a:solidFill>
                  <a:srgbClr val="1F7555"/>
                </a:solidFill>
                <a:latin typeface="Arial" panose="020B0604020202020204" pitchFamily="34" charset="0"/>
                <a:ea typeface="ヒラギノ角ゴ Pro W3"/>
                <a:cs typeface="Arial" panose="020B0604020202020204" pitchFamily="34" charset="0"/>
              </a:rPr>
              <a:t>Discussion continued</a:t>
            </a:r>
            <a:endParaRPr lang="en-US" sz="7000" b="1" dirty="0">
              <a:solidFill>
                <a:srgbClr val="1F7555"/>
              </a:solidFill>
              <a:latin typeface="Arial" panose="020B0604020202020204" pitchFamily="34" charset="0"/>
              <a:ea typeface="ヒラギノ角ゴ Pro W3"/>
              <a:cs typeface="Arial" panose="020B0604020202020204" pitchFamily="34" charset="0"/>
            </a:endParaRPr>
          </a:p>
        </p:txBody>
      </p:sp>
      <p:sp>
        <p:nvSpPr>
          <p:cNvPr id="37" name="Rectangle 17">
            <a:extLst>
              <a:ext uri="{FF2B5EF4-FFF2-40B4-BE49-F238E27FC236}">
                <a16:creationId xmlns="" xmlns:a16="http://schemas.microsoft.com/office/drawing/2014/main" id="{07064D4E-EF82-2822-4BE8-3A9001A721F3}"/>
              </a:ext>
            </a:extLst>
          </p:cNvPr>
          <p:cNvSpPr/>
          <p:nvPr/>
        </p:nvSpPr>
        <p:spPr>
          <a:xfrm>
            <a:off x="29362925" y="14298054"/>
            <a:ext cx="13885863" cy="1343471"/>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smtClean="0">
                <a:solidFill>
                  <a:srgbClr val="1F7555"/>
                </a:solidFill>
                <a:latin typeface="Arial" panose="020B0604020202020204" pitchFamily="34" charset="0"/>
                <a:ea typeface="ヒラギノ角ゴ Pro W3"/>
                <a:cs typeface="Arial" panose="020B0604020202020204" pitchFamily="34" charset="0"/>
              </a:rPr>
              <a:t>Conclusion </a:t>
            </a:r>
            <a:endParaRPr lang="en-US" sz="7000" b="1" dirty="0">
              <a:solidFill>
                <a:srgbClr val="1F7555"/>
              </a:solidFill>
              <a:latin typeface="Arial" panose="020B0604020202020204" pitchFamily="34" charset="0"/>
              <a:ea typeface="ヒラギノ角ゴ Pro W3"/>
              <a:cs typeface="Arial" panose="020B0604020202020204" pitchFamily="34" charset="0"/>
            </a:endParaRPr>
          </a:p>
        </p:txBody>
      </p:sp>
      <p:sp>
        <p:nvSpPr>
          <p:cNvPr id="38" name="Rectangle 37">
            <a:extLst>
              <a:ext uri="{FF2B5EF4-FFF2-40B4-BE49-F238E27FC236}">
                <a16:creationId xmlns="" xmlns:a16="http://schemas.microsoft.com/office/drawing/2014/main" id="{7050EB1D-3AB3-0F56-BA7D-BAC9C9557480}"/>
              </a:ext>
            </a:extLst>
          </p:cNvPr>
          <p:cNvSpPr/>
          <p:nvPr/>
        </p:nvSpPr>
        <p:spPr>
          <a:xfrm>
            <a:off x="29518968" y="25680719"/>
            <a:ext cx="13885863" cy="95680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smtClean="0">
                <a:solidFill>
                  <a:srgbClr val="1F7555"/>
                </a:solidFill>
                <a:latin typeface="Arial" panose="020B0604020202020204" pitchFamily="34" charset="0"/>
                <a:ea typeface="ヒラギノ角ゴ Pro W3"/>
                <a:cs typeface="Arial" panose="020B0604020202020204" pitchFamily="34" charset="0"/>
              </a:rPr>
              <a:t>Acknowledgement &amp; </a:t>
            </a:r>
            <a:r>
              <a:rPr lang="en-US" sz="5400" b="1" smtClean="0">
                <a:solidFill>
                  <a:srgbClr val="1F7555"/>
                </a:solidFill>
                <a:latin typeface="Arial" panose="020B0604020202020204" pitchFamily="34" charset="0"/>
                <a:ea typeface="ヒラギノ角ゴ Pro W3"/>
                <a:cs typeface="Arial" panose="020B0604020202020204" pitchFamily="34" charset="0"/>
              </a:rPr>
              <a:t>Contact Information</a:t>
            </a:r>
            <a:endParaRPr lang="en-US" sz="5400" b="1" dirty="0">
              <a:solidFill>
                <a:srgbClr val="1F7555"/>
              </a:solidFill>
              <a:latin typeface="Arial" panose="020B0604020202020204" pitchFamily="34" charset="0"/>
              <a:ea typeface="ヒラギノ角ゴ Pro W3"/>
              <a:cs typeface="Arial" panose="020B0604020202020204" pitchFamily="34" charset="0"/>
            </a:endParaRPr>
          </a:p>
        </p:txBody>
      </p:sp>
      <p:sp>
        <p:nvSpPr>
          <p:cNvPr id="27" name="TextBox 26"/>
          <p:cNvSpPr txBox="1"/>
          <p:nvPr/>
        </p:nvSpPr>
        <p:spPr>
          <a:xfrm>
            <a:off x="29362925" y="16074531"/>
            <a:ext cx="13871741" cy="4893647"/>
          </a:xfrm>
          <a:prstGeom prst="rect">
            <a:avLst/>
          </a:prstGeom>
          <a:noFill/>
        </p:spPr>
        <p:txBody>
          <a:bodyPr wrap="square" rtlCol="0">
            <a:spAutoFit/>
          </a:bodyPr>
          <a:lstStyle/>
          <a:p>
            <a:pPr algn="just"/>
            <a:r>
              <a:rPr lang="en-US" sz="2400" dirty="0"/>
              <a:t>While this research </a:t>
            </a:r>
            <a:r>
              <a:rPr lang="en-US" sz="2400" dirty="0" smtClean="0"/>
              <a:t>contributed </a:t>
            </a:r>
            <a:r>
              <a:rPr lang="en-US" sz="2400" dirty="0"/>
              <a:t>significantly to the understanding of the impact of a group dance program for individual’s with PD, it also </a:t>
            </a:r>
            <a:r>
              <a:rPr lang="en-US" sz="2400" dirty="0" smtClean="0"/>
              <a:t>highlighted </a:t>
            </a:r>
            <a:r>
              <a:rPr lang="en-US" sz="2400" dirty="0"/>
              <a:t>the need for further exploration to deepen the understanding of their effects on non-motor symptoms. </a:t>
            </a:r>
            <a:endParaRPr lang="en-US" sz="2400" dirty="0" smtClean="0"/>
          </a:p>
          <a:p>
            <a:pPr algn="just"/>
            <a:endParaRPr lang="en-US" sz="2400" dirty="0"/>
          </a:p>
          <a:p>
            <a:pPr algn="just"/>
            <a:r>
              <a:rPr lang="en-US" sz="2400" dirty="0" smtClean="0"/>
              <a:t>In </a:t>
            </a:r>
            <a:r>
              <a:rPr lang="en-US" sz="2400" dirty="0"/>
              <a:t>essence, this study </a:t>
            </a:r>
            <a:r>
              <a:rPr lang="en-US" sz="2400" dirty="0" smtClean="0"/>
              <a:t>emphasized </a:t>
            </a:r>
            <a:r>
              <a:rPr lang="en-US" sz="2400" dirty="0"/>
              <a:t>the multifaceted positive impact of the group dance program on individuals with PD, showcasing its potential as a beneficial and holistic intervention within the occupational therapy profession. </a:t>
            </a:r>
          </a:p>
          <a:p>
            <a:endParaRPr lang="en-US" sz="2400" dirty="0" smtClean="0"/>
          </a:p>
          <a:p>
            <a:endParaRPr lang="en-US" sz="2400" dirty="0"/>
          </a:p>
          <a:p>
            <a:endParaRPr lang="en-US" sz="2400" dirty="0" smtClean="0"/>
          </a:p>
          <a:p>
            <a:endParaRPr lang="en-US" sz="2400" dirty="0"/>
          </a:p>
          <a:p>
            <a:endParaRPr lang="en-US" sz="2400" dirty="0" smtClean="0"/>
          </a:p>
          <a:p>
            <a:endParaRPr lang="en-US" sz="2400" dirty="0"/>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3000</TotalTime>
  <Words>1527</Words>
  <Application>Microsoft Macintosh PowerPoint</Application>
  <PresentationFormat>Custom</PresentationFormat>
  <Paragraphs>173</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Calibri</vt:lpstr>
      <vt:lpstr>Cambria</vt:lpstr>
      <vt:lpstr>Geneva</vt:lpstr>
      <vt:lpstr>Times New Roman</vt:lpstr>
      <vt:lpstr>ヒラギノ角ゴ Pro W3</vt:lpstr>
      <vt:lpstr>Arial</vt:lpstr>
      <vt:lpstr>Watermark</vt:lpstr>
      <vt:lpstr>The Influence of a Group Dance Program on Social Engagement in Individuals with Parkinson's Disease Baleigh Nelson, OTS; Jason Vice, PhD, OTR/L, SCLV Department of Occupational Therapy  |  University of Alabama at Birmingham Teri Weksler  |  UAB Arts in Medicine</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baleighnelson0@gmail.com</cp:lastModifiedBy>
  <cp:revision>252</cp:revision>
  <dcterms:created xsi:type="dcterms:W3CDTF">2012-03-16T13:05:22Z</dcterms:created>
  <dcterms:modified xsi:type="dcterms:W3CDTF">2023-12-06T15:37:01Z</dcterms:modified>
</cp:coreProperties>
</file>