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7" r:id="rId2"/>
  </p:sldIdLst>
  <p:sldSz cx="43891200" cy="32918400"/>
  <p:notesSz cx="6858000" cy="9144000"/>
  <p:defaultTextStyle>
    <a:defPPr>
      <a:defRPr lang="en-US"/>
    </a:defPPr>
    <a:lvl1pPr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1pPr>
    <a:lvl2pPr marL="2036763" indent="-157956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2pPr>
    <a:lvl3pPr marL="4075113" indent="-316071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3pPr>
    <a:lvl4pPr marL="6111875" indent="-474027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4pPr>
    <a:lvl5pPr marL="8150225" indent="-632142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5pPr>
    <a:lvl6pPr marL="22860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6pPr>
    <a:lvl7pPr marL="27432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7pPr>
    <a:lvl8pPr marL="32004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8pPr>
    <a:lvl9pPr marL="36576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75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74"/>
  </p:normalViewPr>
  <p:slideViewPr>
    <p:cSldViewPr snapToObjects="1" showGuides="1">
      <p:cViewPr>
        <p:scale>
          <a:sx n="28" d="100"/>
          <a:sy n="28" d="100"/>
        </p:scale>
        <p:origin x="464" y="160"/>
      </p:cViewPr>
      <p:guideLst>
        <p:guide orient="horz" pos="10368"/>
        <p:guide pos="13824"/>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9B6005BE-4393-06F6-ECB2-C1785127AD78}"/>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9219" name="Rectangle 3">
            <a:extLst>
              <a:ext uri="{FF2B5EF4-FFF2-40B4-BE49-F238E27FC236}">
                <a16:creationId xmlns:a16="http://schemas.microsoft.com/office/drawing/2014/main" id="{C5630F09-28E7-1F4D-68C0-7153A53B005A}"/>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A15221B6-8117-42FC-BA6C-6638EFC97196}" type="datetimeFigureOut">
              <a:rPr lang="en-US"/>
              <a:pPr>
                <a:defRPr/>
              </a:pPr>
              <a:t>11/29/23</a:t>
            </a:fld>
            <a:endParaRPr lang="en-US" dirty="0"/>
          </a:p>
        </p:txBody>
      </p:sp>
      <p:sp>
        <p:nvSpPr>
          <p:cNvPr id="3076" name="Rectangle 4">
            <a:extLst>
              <a:ext uri="{FF2B5EF4-FFF2-40B4-BE49-F238E27FC236}">
                <a16:creationId xmlns:a16="http://schemas.microsoft.com/office/drawing/2014/main" id="{AB98AB6F-5908-E9B2-3699-7FAAA396B784}"/>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a16="http://schemas.microsoft.com/office/drawing/2014/main" id="{5A6668B9-B0A3-B8B3-B6F7-3EEDD825D68A}"/>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a:extLst>
              <a:ext uri="{FF2B5EF4-FFF2-40B4-BE49-F238E27FC236}">
                <a16:creationId xmlns:a16="http://schemas.microsoft.com/office/drawing/2014/main" id="{CA8430D8-40EF-9A33-CF7E-CFE427BE944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9223" name="Rectangle 7">
            <a:extLst>
              <a:ext uri="{FF2B5EF4-FFF2-40B4-BE49-F238E27FC236}">
                <a16:creationId xmlns:a16="http://schemas.microsoft.com/office/drawing/2014/main" id="{DB7C8740-3FC4-290D-996C-7D05A160B61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897904A3-19D0-4514-A8B3-273DECDDCEE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544B7CF-34E1-F2D7-39E7-A3531EFD5732}"/>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769C575F-5C02-2661-F12A-03D0F38069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15200" y="5852160"/>
            <a:ext cx="25237440" cy="6217920"/>
          </a:xfrm>
        </p:spPr>
        <p:txBody>
          <a:bodyPr>
            <a:normAutofit/>
          </a:bodyPr>
          <a:lstStyle>
            <a:lvl1pPr algn="l">
              <a:defRPr sz="14300" b="1">
                <a:solidFill>
                  <a:schemeClr val="accent3">
                    <a:lumMod val="40000"/>
                    <a:lumOff val="60000"/>
                  </a:schemeClr>
                </a:solidFill>
                <a:latin typeface="+mj-lt"/>
              </a:defRPr>
            </a:lvl1pPr>
          </a:lstStyle>
          <a:p>
            <a:r>
              <a:rPr lang="en-US" dirty="0"/>
              <a:t>Click to edit Master title style</a:t>
            </a:r>
          </a:p>
        </p:txBody>
      </p:sp>
      <p:sp>
        <p:nvSpPr>
          <p:cNvPr id="5" name="Subtitle 2"/>
          <p:cNvSpPr>
            <a:spLocks noGrp="1"/>
          </p:cNvSpPr>
          <p:nvPr>
            <p:ph type="subTitle" idx="1"/>
          </p:nvPr>
        </p:nvSpPr>
        <p:spPr>
          <a:xfrm>
            <a:off x="7315200" y="18653760"/>
            <a:ext cx="25237440" cy="8412480"/>
          </a:xfrm>
        </p:spPr>
        <p:txBody>
          <a:bodyPr/>
          <a:lstStyle>
            <a:lvl1pPr marL="0" indent="0" algn="l">
              <a:buNone/>
              <a:defRPr>
                <a:solidFill>
                  <a:schemeClr val="tx1">
                    <a:tint val="75000"/>
                  </a:schemeClr>
                </a:solidFill>
              </a:defRPr>
            </a:lvl1pPr>
            <a:lvl2pPr marL="2037786" indent="0" algn="ctr">
              <a:buNone/>
              <a:defRPr>
                <a:solidFill>
                  <a:schemeClr val="tx1">
                    <a:tint val="75000"/>
                  </a:schemeClr>
                </a:solidFill>
              </a:defRPr>
            </a:lvl2pPr>
            <a:lvl3pPr marL="4075572" indent="0" algn="ctr">
              <a:buNone/>
              <a:defRPr>
                <a:solidFill>
                  <a:schemeClr val="tx1">
                    <a:tint val="75000"/>
                  </a:schemeClr>
                </a:solidFill>
              </a:defRPr>
            </a:lvl3pPr>
            <a:lvl4pPr marL="6113358" indent="0" algn="ctr">
              <a:buNone/>
              <a:defRPr>
                <a:solidFill>
                  <a:schemeClr val="tx1">
                    <a:tint val="75000"/>
                  </a:schemeClr>
                </a:solidFill>
              </a:defRPr>
            </a:lvl4pPr>
            <a:lvl5pPr marL="8151144" indent="0" algn="ctr">
              <a:buNone/>
              <a:defRPr>
                <a:solidFill>
                  <a:schemeClr val="tx1">
                    <a:tint val="75000"/>
                  </a:schemeClr>
                </a:solidFill>
              </a:defRPr>
            </a:lvl5pPr>
            <a:lvl6pPr marL="10188931" indent="0" algn="ctr">
              <a:buNone/>
              <a:defRPr>
                <a:solidFill>
                  <a:schemeClr val="tx1">
                    <a:tint val="75000"/>
                  </a:schemeClr>
                </a:solidFill>
              </a:defRPr>
            </a:lvl6pPr>
            <a:lvl7pPr marL="12226717" indent="0" algn="ctr">
              <a:buNone/>
              <a:defRPr>
                <a:solidFill>
                  <a:schemeClr val="tx1">
                    <a:tint val="75000"/>
                  </a:schemeClr>
                </a:solidFill>
              </a:defRPr>
            </a:lvl7pPr>
            <a:lvl8pPr marL="14264503" indent="0" algn="ctr">
              <a:buNone/>
              <a:defRPr>
                <a:solidFill>
                  <a:schemeClr val="tx1">
                    <a:tint val="75000"/>
                  </a:schemeClr>
                </a:solidFill>
              </a:defRPr>
            </a:lvl8pPr>
            <a:lvl9pPr marL="16302289"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59417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12500"/>
            </a:lvl1pPr>
            <a:lvl2pPr>
              <a:defRPr sz="10700"/>
            </a:lvl2pPr>
            <a:lvl3pPr>
              <a:defRPr sz="8900"/>
            </a:lvl3pPr>
            <a:lvl4pPr>
              <a:defRPr sz="8000"/>
            </a:lvl4pPr>
            <a:lvl5pPr>
              <a:defRPr sz="8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08117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945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23113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89662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194561" y="7368542"/>
            <a:ext cx="19392902"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dirty="0"/>
              <a:t>Click to edit Master text styles</a:t>
            </a:r>
          </a:p>
        </p:txBody>
      </p:sp>
      <p:sp>
        <p:nvSpPr>
          <p:cNvPr id="4" name="Content Placeholder 3"/>
          <p:cNvSpPr>
            <a:spLocks noGrp="1"/>
          </p:cNvSpPr>
          <p:nvPr>
            <p:ph sz="half" idx="2"/>
          </p:nvPr>
        </p:nvSpPr>
        <p:spPr>
          <a:xfrm>
            <a:off x="2194561" y="10439400"/>
            <a:ext cx="19392902"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3" y="7368542"/>
            <a:ext cx="19400520"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a:t>Click to edit Master text styles</a:t>
            </a:r>
          </a:p>
        </p:txBody>
      </p:sp>
      <p:sp>
        <p:nvSpPr>
          <p:cNvPr id="6" name="Content Placeholder 5"/>
          <p:cNvSpPr>
            <a:spLocks noGrp="1"/>
          </p:cNvSpPr>
          <p:nvPr>
            <p:ph sz="quarter" idx="4"/>
          </p:nvPr>
        </p:nvSpPr>
        <p:spPr>
          <a:xfrm>
            <a:off x="22296123" y="10439400"/>
            <a:ext cx="19400520"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45558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46033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CCA619B-FFD1-4641-2B00-02D5F8C1462E}"/>
              </a:ext>
            </a:extLst>
          </p:cNvPr>
          <p:cNvGrpSpPr/>
          <p:nvPr userDrawn="1"/>
        </p:nvGrpSpPr>
        <p:grpSpPr>
          <a:xfrm>
            <a:off x="-76200" y="-3534"/>
            <a:ext cx="43997880" cy="33017820"/>
            <a:chOff x="-21093" y="-3534"/>
            <a:chExt cx="43997880" cy="33017820"/>
          </a:xfrm>
        </p:grpSpPr>
        <p:sp>
          <p:nvSpPr>
            <p:cNvPr id="3" name="Rectangle 2">
              <a:extLst>
                <a:ext uri="{FF2B5EF4-FFF2-40B4-BE49-F238E27FC236}">
                  <a16:creationId xmlns:a16="http://schemas.microsoft.com/office/drawing/2014/main" id="{DC93CBAF-1AB3-71B6-F1FB-D8A5AE6ECAA9}"/>
                </a:ext>
              </a:extLst>
            </p:cNvPr>
            <p:cNvSpPr/>
            <p:nvPr userDrawn="1"/>
          </p:nvSpPr>
          <p:spPr>
            <a:xfrm>
              <a:off x="-21093" y="30042486"/>
              <a:ext cx="43891200" cy="29718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253B313D-6048-C811-B35A-0B28BDDD53D6}"/>
                </a:ext>
              </a:extLst>
            </p:cNvPr>
            <p:cNvGrpSpPr/>
            <p:nvPr userDrawn="1"/>
          </p:nvGrpSpPr>
          <p:grpSpPr>
            <a:xfrm>
              <a:off x="-21093" y="-3534"/>
              <a:ext cx="43997880" cy="5486400"/>
              <a:chOff x="-21093" y="-3534"/>
              <a:chExt cx="43997880" cy="5486400"/>
            </a:xfrm>
          </p:grpSpPr>
          <p:sp>
            <p:nvSpPr>
              <p:cNvPr id="7" name="Rectangle 6">
                <a:extLst>
                  <a:ext uri="{FF2B5EF4-FFF2-40B4-BE49-F238E27FC236}">
                    <a16:creationId xmlns:a16="http://schemas.microsoft.com/office/drawing/2014/main" id="{AC6EACC0-CAF4-5942-0F40-E6A6B8933228}"/>
                  </a:ext>
                </a:extLst>
              </p:cNvPr>
              <p:cNvSpPr/>
              <p:nvPr userDrawn="1"/>
            </p:nvSpPr>
            <p:spPr>
              <a:xfrm>
                <a:off x="85587" y="-3534"/>
                <a:ext cx="43891200" cy="54864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210DF7D-7CD9-71B5-A1FD-E877DBAEA0C0}"/>
                  </a:ext>
                </a:extLst>
              </p:cNvPr>
              <p:cNvSpPr/>
              <p:nvPr userDrawn="1"/>
            </p:nvSpPr>
            <p:spPr>
              <a:xfrm>
                <a:off x="-21093" y="-3534"/>
                <a:ext cx="5486400" cy="5486400"/>
              </a:xfrm>
              <a:prstGeom prst="rect">
                <a:avLst/>
              </a:prstGeom>
              <a:solidFill>
                <a:srgbClr val="17543E"/>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descr="A logo with a lighthouse and waves&#10;&#10;Description automatically generated">
              <a:extLst>
                <a:ext uri="{FF2B5EF4-FFF2-40B4-BE49-F238E27FC236}">
                  <a16:creationId xmlns:a16="http://schemas.microsoft.com/office/drawing/2014/main" id="{43767709-205E-5EBB-3D1E-E492EC51B809}"/>
                </a:ext>
              </a:extLst>
            </p:cNvPr>
            <p:cNvPicPr>
              <a:picLocks noChangeAspect="1"/>
            </p:cNvPicPr>
            <p:nvPr userDrawn="1"/>
          </p:nvPicPr>
          <p:blipFill>
            <a:blip r:embed="rId7"/>
            <a:stretch>
              <a:fillRect/>
            </a:stretch>
          </p:blipFill>
          <p:spPr>
            <a:xfrm>
              <a:off x="537935" y="619126"/>
              <a:ext cx="4333874" cy="4333874"/>
            </a:xfrm>
            <a:prstGeom prst="rect">
              <a:avLst/>
            </a:prstGeom>
          </p:spPr>
        </p:pic>
        <p:pic>
          <p:nvPicPr>
            <p:cNvPr id="6" name="Picture 5" descr="A black background with white text&#10;&#10;Description automatically generated">
              <a:extLst>
                <a:ext uri="{FF2B5EF4-FFF2-40B4-BE49-F238E27FC236}">
                  <a16:creationId xmlns:a16="http://schemas.microsoft.com/office/drawing/2014/main" id="{9FFCED7D-2D18-745B-3596-9C77276066D0}"/>
                </a:ext>
              </a:extLst>
            </p:cNvPr>
            <p:cNvPicPr>
              <a:picLocks noChangeAspect="1"/>
            </p:cNvPicPr>
            <p:nvPr userDrawn="1"/>
          </p:nvPicPr>
          <p:blipFill>
            <a:blip r:embed="rId8"/>
            <a:stretch>
              <a:fillRect/>
            </a:stretch>
          </p:blipFill>
          <p:spPr>
            <a:xfrm>
              <a:off x="1997726" y="30861000"/>
              <a:ext cx="8289274" cy="1549397"/>
            </a:xfrm>
            <a:prstGeom prst="rect">
              <a:avLst/>
            </a:prstGeom>
          </p:spPr>
        </p:pic>
      </p:grpSp>
      <p:sp>
        <p:nvSpPr>
          <p:cNvPr id="1027" name="Title Placeholder 1">
            <a:extLst>
              <a:ext uri="{FF2B5EF4-FFF2-40B4-BE49-F238E27FC236}">
                <a16:creationId xmlns:a16="http://schemas.microsoft.com/office/drawing/2014/main" id="{D5D06CB4-D949-38D7-4839-DF803DB5E206}"/>
              </a:ext>
            </a:extLst>
          </p:cNvPr>
          <p:cNvSpPr>
            <a:spLocks noGrp="1"/>
          </p:cNvSpPr>
          <p:nvPr>
            <p:ph type="title"/>
          </p:nvPr>
        </p:nvSpPr>
        <p:spPr bwMode="auto">
          <a:xfrm>
            <a:off x="6645275" y="669925"/>
            <a:ext cx="36148963"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7F6F8A75-9C1D-5D04-60FB-055173502029}"/>
              </a:ext>
            </a:extLst>
          </p:cNvPr>
          <p:cNvSpPr>
            <a:spLocks noGrp="1"/>
          </p:cNvSpPr>
          <p:nvPr>
            <p:ph type="body" idx="1"/>
          </p:nvPr>
        </p:nvSpPr>
        <p:spPr bwMode="auto">
          <a:xfrm>
            <a:off x="4754563" y="7680325"/>
            <a:ext cx="35113912" cy="2048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66" r:id="rId1"/>
    <p:sldLayoutId id="2147483662" r:id="rId2"/>
    <p:sldLayoutId id="2147483663" r:id="rId3"/>
    <p:sldLayoutId id="2147483664" r:id="rId4"/>
    <p:sldLayoutId id="2147483665" r:id="rId5"/>
  </p:sldLayoutIdLst>
  <p:txStyles>
    <p:titleStyle>
      <a:lvl1pPr algn="l" defTabSz="2036763" rtl="0" eaLnBrk="0" fontAlgn="base" hangingPunct="0">
        <a:spcBef>
          <a:spcPct val="0"/>
        </a:spcBef>
        <a:spcAft>
          <a:spcPct val="0"/>
        </a:spcAft>
        <a:defRPr sz="12500" b="1" kern="1200">
          <a:solidFill>
            <a:schemeClr val="bg1"/>
          </a:solidFill>
          <a:latin typeface="+mj-lt"/>
          <a:ea typeface="Cambria" pitchFamily="18" charset="0"/>
          <a:cs typeface="Cambria" pitchFamily="18" charset="0"/>
        </a:defRPr>
      </a:lvl1pPr>
      <a:lvl2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2pPr>
      <a:lvl3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3pPr>
      <a:lvl4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4pPr>
      <a:lvl5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5pPr>
      <a:lvl6pPr marL="2037786"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6pPr>
      <a:lvl7pPr marL="4075572"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7pPr>
      <a:lvl8pPr marL="6113358"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8pPr>
      <a:lvl9pPr marL="8151144"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9pPr>
    </p:titleStyle>
    <p:bodyStyle>
      <a:lvl1pPr marL="1017588" indent="-1017588" algn="l" defTabSz="2036763" rtl="0" eaLnBrk="0" fontAlgn="base" hangingPunct="0">
        <a:spcBef>
          <a:spcPct val="20000"/>
        </a:spcBef>
        <a:spcAft>
          <a:spcPct val="0"/>
        </a:spcAft>
        <a:buFont typeface="Arial" panose="020B0604020202020204" pitchFamily="34" charset="0"/>
        <a:buChar char="•"/>
        <a:defRPr sz="12500" kern="1200">
          <a:solidFill>
            <a:schemeClr val="tx1"/>
          </a:solidFill>
          <a:latin typeface="+mj-lt"/>
          <a:ea typeface="Cambria" pitchFamily="18" charset="0"/>
          <a:cs typeface="Cambria" pitchFamily="18" charset="0"/>
        </a:defRPr>
      </a:lvl1pPr>
      <a:lvl2pPr marL="20367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Cambria" pitchFamily="18" charset="0"/>
          <a:cs typeface="Cambria" panose="02040503050406030204" pitchFamily="18" charset="0"/>
        </a:defRPr>
      </a:lvl2pPr>
      <a:lvl3pPr marL="3055938"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charset="-128"/>
        </a:defRPr>
      </a:lvl3pPr>
      <a:lvl4pPr marL="4357688" indent="-1301750"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4pPr>
      <a:lvl5pPr marL="53768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5pPr>
      <a:lvl6pPr marL="11207824" indent="-1018893" algn="l" defTabSz="2037786" rtl="0" eaLnBrk="1" latinLnBrk="0" hangingPunct="1">
        <a:spcBef>
          <a:spcPct val="20000"/>
        </a:spcBef>
        <a:buFont typeface="Arial"/>
        <a:buChar char="•"/>
        <a:defRPr sz="8900" kern="1200">
          <a:solidFill>
            <a:schemeClr val="tx1"/>
          </a:solidFill>
          <a:latin typeface="+mn-lt"/>
          <a:ea typeface="+mn-ea"/>
          <a:cs typeface="+mn-cs"/>
        </a:defRPr>
      </a:lvl6pPr>
      <a:lvl7pPr marL="13245610" indent="-1018893" algn="l" defTabSz="2037786" rtl="0" eaLnBrk="1" latinLnBrk="0" hangingPunct="1">
        <a:spcBef>
          <a:spcPct val="20000"/>
        </a:spcBef>
        <a:buFont typeface="Arial"/>
        <a:buChar char="•"/>
        <a:defRPr sz="8900" kern="1200">
          <a:solidFill>
            <a:schemeClr val="tx1"/>
          </a:solidFill>
          <a:latin typeface="+mn-lt"/>
          <a:ea typeface="+mn-ea"/>
          <a:cs typeface="+mn-cs"/>
        </a:defRPr>
      </a:lvl7pPr>
      <a:lvl8pPr marL="15283396" indent="-1018893" algn="l" defTabSz="2037786" rtl="0" eaLnBrk="1" latinLnBrk="0" hangingPunct="1">
        <a:spcBef>
          <a:spcPct val="20000"/>
        </a:spcBef>
        <a:buFont typeface="Arial"/>
        <a:buChar char="•"/>
        <a:defRPr sz="8900" kern="1200">
          <a:solidFill>
            <a:schemeClr val="tx1"/>
          </a:solidFill>
          <a:latin typeface="+mn-lt"/>
          <a:ea typeface="+mn-ea"/>
          <a:cs typeface="+mn-cs"/>
        </a:defRPr>
      </a:lvl8pPr>
      <a:lvl9pPr marL="17321182" indent="-1018893" algn="l" defTabSz="2037786" rtl="0" eaLnBrk="1" latinLnBrk="0" hangingPunct="1">
        <a:spcBef>
          <a:spcPct val="20000"/>
        </a:spcBef>
        <a:buFont typeface="Arial"/>
        <a:buChar char="•"/>
        <a:defRPr sz="8900" kern="1200">
          <a:solidFill>
            <a:schemeClr val="tx1"/>
          </a:solidFill>
          <a:latin typeface="+mn-lt"/>
          <a:ea typeface="+mn-ea"/>
          <a:cs typeface="+mn-cs"/>
        </a:defRPr>
      </a:lvl9pPr>
    </p:bodyStyle>
    <p:otherStyle>
      <a:defPPr>
        <a:defRPr lang="en-US"/>
      </a:defPPr>
      <a:lvl1pPr marL="0" algn="l" defTabSz="2037786" rtl="0" eaLnBrk="1" latinLnBrk="0" hangingPunct="1">
        <a:defRPr sz="8000" kern="1200">
          <a:solidFill>
            <a:schemeClr val="tx1"/>
          </a:solidFill>
          <a:latin typeface="+mn-lt"/>
          <a:ea typeface="+mn-ea"/>
          <a:cs typeface="+mn-cs"/>
        </a:defRPr>
      </a:lvl1pPr>
      <a:lvl2pPr marL="2037786" algn="l" defTabSz="2037786" rtl="0" eaLnBrk="1" latinLnBrk="0" hangingPunct="1">
        <a:defRPr sz="8000" kern="1200">
          <a:solidFill>
            <a:schemeClr val="tx1"/>
          </a:solidFill>
          <a:latin typeface="+mn-lt"/>
          <a:ea typeface="+mn-ea"/>
          <a:cs typeface="+mn-cs"/>
        </a:defRPr>
      </a:lvl2pPr>
      <a:lvl3pPr marL="4075572" algn="l" defTabSz="2037786" rtl="0" eaLnBrk="1" latinLnBrk="0" hangingPunct="1">
        <a:defRPr sz="8000" kern="1200">
          <a:solidFill>
            <a:schemeClr val="tx1"/>
          </a:solidFill>
          <a:latin typeface="+mn-lt"/>
          <a:ea typeface="+mn-ea"/>
          <a:cs typeface="+mn-cs"/>
        </a:defRPr>
      </a:lvl3pPr>
      <a:lvl4pPr marL="6113358" algn="l" defTabSz="2037786" rtl="0" eaLnBrk="1" latinLnBrk="0" hangingPunct="1">
        <a:defRPr sz="8000" kern="1200">
          <a:solidFill>
            <a:schemeClr val="tx1"/>
          </a:solidFill>
          <a:latin typeface="+mn-lt"/>
          <a:ea typeface="+mn-ea"/>
          <a:cs typeface="+mn-cs"/>
        </a:defRPr>
      </a:lvl4pPr>
      <a:lvl5pPr marL="8151144" algn="l" defTabSz="2037786" rtl="0" eaLnBrk="1" latinLnBrk="0" hangingPunct="1">
        <a:defRPr sz="8000" kern="1200">
          <a:solidFill>
            <a:schemeClr val="tx1"/>
          </a:solidFill>
          <a:latin typeface="+mn-lt"/>
          <a:ea typeface="+mn-ea"/>
          <a:cs typeface="+mn-cs"/>
        </a:defRPr>
      </a:lvl5pPr>
      <a:lvl6pPr marL="10188931" algn="l" defTabSz="2037786" rtl="0" eaLnBrk="1" latinLnBrk="0" hangingPunct="1">
        <a:defRPr sz="8000" kern="1200">
          <a:solidFill>
            <a:schemeClr val="tx1"/>
          </a:solidFill>
          <a:latin typeface="+mn-lt"/>
          <a:ea typeface="+mn-ea"/>
          <a:cs typeface="+mn-cs"/>
        </a:defRPr>
      </a:lvl6pPr>
      <a:lvl7pPr marL="12226717" algn="l" defTabSz="2037786" rtl="0" eaLnBrk="1" latinLnBrk="0" hangingPunct="1">
        <a:defRPr sz="8000" kern="1200">
          <a:solidFill>
            <a:schemeClr val="tx1"/>
          </a:solidFill>
          <a:latin typeface="+mn-lt"/>
          <a:ea typeface="+mn-ea"/>
          <a:cs typeface="+mn-cs"/>
        </a:defRPr>
      </a:lvl7pPr>
      <a:lvl8pPr marL="14264503" algn="l" defTabSz="2037786" rtl="0" eaLnBrk="1" latinLnBrk="0" hangingPunct="1">
        <a:defRPr sz="8000" kern="1200">
          <a:solidFill>
            <a:schemeClr val="tx1"/>
          </a:solidFill>
          <a:latin typeface="+mn-lt"/>
          <a:ea typeface="+mn-ea"/>
          <a:cs typeface="+mn-cs"/>
        </a:defRPr>
      </a:lvl8pPr>
      <a:lvl9pPr marL="16302289" algn="l" defTabSz="2037786" rtl="0" eaLnBrk="1" latinLnBrk="0" hangingPunct="1">
        <a:defRPr sz="8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hyperlink" Target="https://doi.org/10.1016/j.gerinurse.2020.10.013"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www.cdc.gov/physicalactivity/basics/adults/index.htm" TargetMode="External"/><Relationship Id="rId5" Type="http://schemas.openxmlformats.org/officeDocument/2006/relationships/hyperlink" Target="https://doi.org/10.5993/AJHB.44.1.1" TargetMode="Externa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0F706D2B-B02A-DB8F-A7D5-3CD6E7EC1D56}"/>
              </a:ext>
            </a:extLst>
          </p:cNvPr>
          <p:cNvPicPr>
            <a:picLocks noChangeAspect="1"/>
          </p:cNvPicPr>
          <p:nvPr/>
        </p:nvPicPr>
        <p:blipFill rotWithShape="1">
          <a:blip r:embed="rId3"/>
          <a:srcRect b="7071"/>
          <a:stretch/>
        </p:blipFill>
        <p:spPr>
          <a:xfrm>
            <a:off x="14185283" y="20330707"/>
            <a:ext cx="15335850" cy="7446479"/>
          </a:xfrm>
          <a:prstGeom prst="rect">
            <a:avLst/>
          </a:prstGeom>
        </p:spPr>
      </p:pic>
      <p:sp>
        <p:nvSpPr>
          <p:cNvPr id="4098" name="Title 3">
            <a:extLst>
              <a:ext uri="{FF2B5EF4-FFF2-40B4-BE49-F238E27FC236}">
                <a16:creationId xmlns:a16="http://schemas.microsoft.com/office/drawing/2014/main" id="{437968F4-1802-63F0-F6EC-CB04BF1A8CFA}"/>
              </a:ext>
            </a:extLst>
          </p:cNvPr>
          <p:cNvSpPr>
            <a:spLocks noGrp="1"/>
          </p:cNvSpPr>
          <p:nvPr>
            <p:ph type="title"/>
          </p:nvPr>
        </p:nvSpPr>
        <p:spPr>
          <a:xfrm>
            <a:off x="5943600" y="228600"/>
            <a:ext cx="37355463" cy="5181600"/>
          </a:xfrm>
        </p:spPr>
        <p:txBody>
          <a:bodyPr/>
          <a:lstStyle/>
          <a:p>
            <a:pPr algn="ctr"/>
            <a:r>
              <a:rPr lang="en-US" altLang="en-US" sz="8000" dirty="0">
                <a:latin typeface="Arial" panose="020B0604020202020204" pitchFamily="34" charset="0"/>
                <a:cs typeface="Arial" panose="020B0604020202020204" pitchFamily="34" charset="0"/>
              </a:rPr>
              <a:t>Needs, Barriers, and Facilitators of Physical Activity Engagement Among Caregivers of Children with Disabilities</a:t>
            </a:r>
            <a:br>
              <a:rPr lang="en-US" altLang="en-US" sz="11500" dirty="0">
                <a:latin typeface="Arial" panose="020B0604020202020204" pitchFamily="34" charset="0"/>
                <a:cs typeface="Arial" panose="020B0604020202020204" pitchFamily="34" charset="0"/>
              </a:rPr>
            </a:br>
            <a:r>
              <a:rPr lang="en-US" altLang="en-US" sz="6000" dirty="0">
                <a:latin typeface="Arial" panose="020B0604020202020204" pitchFamily="34" charset="0"/>
                <a:cs typeface="Arial" panose="020B0604020202020204" pitchFamily="34" charset="0"/>
              </a:rPr>
              <a:t>Melissa Pontius, OTS; Brooks Wingo, PhD</a:t>
            </a:r>
            <a:br>
              <a:rPr lang="en-US" altLang="en-US" sz="6000" dirty="0">
                <a:latin typeface="Arial" panose="020B0604020202020204" pitchFamily="34" charset="0"/>
                <a:cs typeface="Arial" panose="020B0604020202020204" pitchFamily="34" charset="0"/>
              </a:rPr>
            </a:br>
            <a:r>
              <a:rPr lang="en-US" altLang="en-US" sz="6000" dirty="0">
                <a:latin typeface="Arial" panose="020B0604020202020204" pitchFamily="34" charset="0"/>
                <a:cs typeface="Arial" panose="020B0604020202020204" pitchFamily="34" charset="0"/>
              </a:rPr>
              <a:t>Department of Occupational Therapy  |  University of Alabama at Birmingham</a:t>
            </a:r>
            <a:br>
              <a:rPr lang="en-US" altLang="en-US" sz="6000" dirty="0">
                <a:latin typeface="Arial" panose="020B0604020202020204" pitchFamily="34" charset="0"/>
                <a:cs typeface="Arial" panose="020B0604020202020204" pitchFamily="34" charset="0"/>
              </a:rPr>
            </a:br>
            <a:r>
              <a:rPr lang="en-US" altLang="en-US" sz="6000" dirty="0">
                <a:latin typeface="Arial" panose="020B0604020202020204" pitchFamily="34" charset="0"/>
                <a:cs typeface="Arial" panose="020B0604020202020204" pitchFamily="34" charset="0"/>
              </a:rPr>
              <a:t>Danielle Russo, MS, LMFT, CFLE; Laura Lee, MSPT |  </a:t>
            </a:r>
            <a:r>
              <a:rPr lang="en-US" altLang="en-US" sz="6000" dirty="0" err="1">
                <a:latin typeface="Arial" panose="020B0604020202020204" pitchFamily="34" charset="0"/>
                <a:cs typeface="Arial" panose="020B0604020202020204" pitchFamily="34" charset="0"/>
              </a:rPr>
              <a:t>Child’sPlay</a:t>
            </a:r>
            <a:r>
              <a:rPr lang="en-US" altLang="en-US" sz="6000" dirty="0">
                <a:latin typeface="Arial" panose="020B0604020202020204" pitchFamily="34" charset="0"/>
                <a:cs typeface="Arial" panose="020B0604020202020204" pitchFamily="34" charset="0"/>
              </a:rPr>
              <a:t> Therapy Center</a:t>
            </a:r>
            <a:endParaRPr lang="en-US" altLang="en-US" sz="6000" baseline="30000"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3F7F539E-397D-C4C5-2EC9-2391ED48F917}"/>
              </a:ext>
            </a:extLst>
          </p:cNvPr>
          <p:cNvSpPr/>
          <p:nvPr/>
        </p:nvSpPr>
        <p:spPr>
          <a:xfrm>
            <a:off x="611505" y="15609766"/>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Methods</a:t>
            </a:r>
          </a:p>
        </p:txBody>
      </p:sp>
      <p:sp>
        <p:nvSpPr>
          <p:cNvPr id="16" name="Rectangle 15">
            <a:extLst>
              <a:ext uri="{FF2B5EF4-FFF2-40B4-BE49-F238E27FC236}">
                <a16:creationId xmlns:a16="http://schemas.microsoft.com/office/drawing/2014/main" id="{09C99A73-D739-30F1-F2B7-C2E9B3B224CC}"/>
              </a:ext>
            </a:extLst>
          </p:cNvPr>
          <p:cNvSpPr/>
          <p:nvPr/>
        </p:nvSpPr>
        <p:spPr>
          <a:xfrm>
            <a:off x="29426534" y="5893377"/>
            <a:ext cx="137334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Discussion</a:t>
            </a:r>
          </a:p>
        </p:txBody>
      </p:sp>
      <p:sp>
        <p:nvSpPr>
          <p:cNvPr id="17" name="Rectangle 16">
            <a:extLst>
              <a:ext uri="{FF2B5EF4-FFF2-40B4-BE49-F238E27FC236}">
                <a16:creationId xmlns:a16="http://schemas.microsoft.com/office/drawing/2014/main" id="{7050EB1D-3AB3-0F56-BA7D-BAC9C9557480}"/>
              </a:ext>
            </a:extLst>
          </p:cNvPr>
          <p:cNvSpPr/>
          <p:nvPr/>
        </p:nvSpPr>
        <p:spPr>
          <a:xfrm>
            <a:off x="29284135" y="23359660"/>
            <a:ext cx="13885863" cy="1676399"/>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References</a:t>
            </a:r>
          </a:p>
        </p:txBody>
      </p:sp>
      <p:sp>
        <p:nvSpPr>
          <p:cNvPr id="19" name="Rectangle 18">
            <a:extLst>
              <a:ext uri="{FF2B5EF4-FFF2-40B4-BE49-F238E27FC236}">
                <a16:creationId xmlns:a16="http://schemas.microsoft.com/office/drawing/2014/main" id="{D38E71BA-D311-8714-3EB9-3E5514B44F3A}"/>
              </a:ext>
            </a:extLst>
          </p:cNvPr>
          <p:cNvSpPr/>
          <p:nvPr/>
        </p:nvSpPr>
        <p:spPr>
          <a:xfrm>
            <a:off x="15034896" y="5893377"/>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Results </a:t>
            </a:r>
          </a:p>
        </p:txBody>
      </p:sp>
      <p:sp>
        <p:nvSpPr>
          <p:cNvPr id="20" name="Rectangle 19">
            <a:extLst>
              <a:ext uri="{FF2B5EF4-FFF2-40B4-BE49-F238E27FC236}">
                <a16:creationId xmlns:a16="http://schemas.microsoft.com/office/drawing/2014/main" id="{7FD6ABF4-D62C-8E92-E1BD-3778A7F41BE4}"/>
              </a:ext>
            </a:extLst>
          </p:cNvPr>
          <p:cNvSpPr/>
          <p:nvPr/>
        </p:nvSpPr>
        <p:spPr>
          <a:xfrm>
            <a:off x="519043" y="23668214"/>
            <a:ext cx="13885863" cy="1179513"/>
          </a:xfrm>
          <a:prstGeom prst="rect">
            <a:avLst/>
          </a:prstGeom>
          <a:solidFill>
            <a:schemeClr val="accent3">
              <a:lumMod val="60000"/>
              <a:lumOff val="4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400" b="1" dirty="0">
                <a:solidFill>
                  <a:srgbClr val="215968"/>
                </a:solidFill>
                <a:latin typeface="Arial" panose="020B0604020202020204" pitchFamily="34" charset="0"/>
                <a:ea typeface="ヒラギノ角ゴ Pro W3"/>
                <a:cs typeface="Arial" panose="020B0604020202020204" pitchFamily="34" charset="0"/>
              </a:rPr>
              <a:t>Contact information</a:t>
            </a:r>
          </a:p>
        </p:txBody>
      </p:sp>
      <p:sp>
        <p:nvSpPr>
          <p:cNvPr id="3" name="Rectangle 17">
            <a:extLst>
              <a:ext uri="{FF2B5EF4-FFF2-40B4-BE49-F238E27FC236}">
                <a16:creationId xmlns:a16="http://schemas.microsoft.com/office/drawing/2014/main" id="{07064D4E-EF82-2822-4BE8-3A9001A721F3}"/>
              </a:ext>
            </a:extLst>
          </p:cNvPr>
          <p:cNvSpPr/>
          <p:nvPr/>
        </p:nvSpPr>
        <p:spPr>
          <a:xfrm>
            <a:off x="581025" y="5893377"/>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Introduction</a:t>
            </a:r>
          </a:p>
        </p:txBody>
      </p:sp>
      <p:sp>
        <p:nvSpPr>
          <p:cNvPr id="30" name="Rectangle 29">
            <a:extLst>
              <a:ext uri="{FF2B5EF4-FFF2-40B4-BE49-F238E27FC236}">
                <a16:creationId xmlns:a16="http://schemas.microsoft.com/office/drawing/2014/main" id="{0B4CAC9D-E7D9-12BB-EF97-862392D98CEA}"/>
              </a:ext>
            </a:extLst>
          </p:cNvPr>
          <p:cNvSpPr/>
          <p:nvPr/>
        </p:nvSpPr>
        <p:spPr>
          <a:xfrm>
            <a:off x="29409072" y="15604157"/>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Conclusion</a:t>
            </a:r>
          </a:p>
        </p:txBody>
      </p:sp>
      <p:sp>
        <p:nvSpPr>
          <p:cNvPr id="4106" name="TextBox 30">
            <a:extLst>
              <a:ext uri="{FF2B5EF4-FFF2-40B4-BE49-F238E27FC236}">
                <a16:creationId xmlns:a16="http://schemas.microsoft.com/office/drawing/2014/main" id="{9021958B-BCA1-7F3D-33DA-BA5F4315DCD9}"/>
              </a:ext>
            </a:extLst>
          </p:cNvPr>
          <p:cNvSpPr txBox="1">
            <a:spLocks noChangeArrowheads="1"/>
          </p:cNvSpPr>
          <p:nvPr/>
        </p:nvSpPr>
        <p:spPr bwMode="auto">
          <a:xfrm>
            <a:off x="29887863" y="9318625"/>
            <a:ext cx="13411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12500">
                <a:solidFill>
                  <a:schemeClr val="tx1"/>
                </a:solidFill>
                <a:latin typeface="Calibri" panose="020F0502020204030204" pitchFamily="34" charset="0"/>
                <a:ea typeface="Cambria" panose="02040503050406030204" pitchFamily="18" charset="0"/>
                <a:cs typeface="Cambria" panose="02040503050406030204" pitchFamily="18" charset="0"/>
              </a:defRPr>
            </a:lvl1pPr>
            <a:lvl2pPr marL="742950" indent="-285750">
              <a:spcBef>
                <a:spcPct val="20000"/>
              </a:spcBef>
              <a:buFont typeface="Arial" panose="020B0604020202020204" pitchFamily="34" charset="0"/>
              <a:buChar char="•"/>
              <a:defRPr sz="10700">
                <a:solidFill>
                  <a:schemeClr val="tx1"/>
                </a:solidFill>
                <a:latin typeface="Calibri" panose="020F0502020204030204" pitchFamily="34" charset="0"/>
                <a:ea typeface="Cambria" panose="02040503050406030204" pitchFamily="18" charset="0"/>
                <a:cs typeface="Cambria" panose="02040503050406030204" pitchFamily="18" charset="0"/>
              </a:defRPr>
            </a:lvl2pPr>
            <a:lvl3pPr marL="11430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3pPr>
            <a:lvl4pPr marL="16002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4pPr>
            <a:lvl5pPr marL="20574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5pPr>
            <a:lvl6pPr marL="25146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6pPr>
            <a:lvl7pPr marL="29718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7pPr>
            <a:lvl8pPr marL="34290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8pPr>
            <a:lvl9pPr marL="38862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9pPr>
          </a:lstStyle>
          <a:p>
            <a:pPr eaLnBrk="1" hangingPunct="1">
              <a:spcBef>
                <a:spcPct val="0"/>
              </a:spcBef>
              <a:buFontTx/>
              <a:buNone/>
            </a:pPr>
            <a:endParaRPr lang="en-US" altLang="en-US" sz="1800">
              <a:latin typeface="Arial" panose="020B0604020202020204" pitchFamily="34" charset="0"/>
              <a:ea typeface="ヒラギノ角ゴ Pro W3"/>
              <a:cs typeface="ヒラギノ角ゴ Pro W3"/>
            </a:endParaRPr>
          </a:p>
        </p:txBody>
      </p:sp>
      <p:sp>
        <p:nvSpPr>
          <p:cNvPr id="29" name="Rectangle 28">
            <a:extLst>
              <a:ext uri="{FF2B5EF4-FFF2-40B4-BE49-F238E27FC236}">
                <a16:creationId xmlns:a16="http://schemas.microsoft.com/office/drawing/2014/main" id="{9FBCB4EC-9239-E75F-D97F-FD48696657E9}"/>
              </a:ext>
            </a:extLst>
          </p:cNvPr>
          <p:cNvSpPr/>
          <p:nvPr/>
        </p:nvSpPr>
        <p:spPr>
          <a:xfrm>
            <a:off x="14980919" y="18075821"/>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Results continued</a:t>
            </a:r>
          </a:p>
        </p:txBody>
      </p:sp>
      <p:sp>
        <p:nvSpPr>
          <p:cNvPr id="5" name="TextBox 4">
            <a:extLst>
              <a:ext uri="{FF2B5EF4-FFF2-40B4-BE49-F238E27FC236}">
                <a16:creationId xmlns:a16="http://schemas.microsoft.com/office/drawing/2014/main" id="{58D98290-B829-4FD1-6512-68E06AF81295}"/>
              </a:ext>
            </a:extLst>
          </p:cNvPr>
          <p:cNvSpPr txBox="1"/>
          <p:nvPr/>
        </p:nvSpPr>
        <p:spPr>
          <a:xfrm>
            <a:off x="15004416" y="7662816"/>
            <a:ext cx="13885863" cy="2862322"/>
          </a:xfrm>
          <a:prstGeom prst="rect">
            <a:avLst/>
          </a:prstGeom>
          <a:noFill/>
        </p:spPr>
        <p:txBody>
          <a:bodyPr wrap="square" rtlCol="0">
            <a:spAutoFit/>
          </a:bodyPr>
          <a:lstStyle/>
          <a:p>
            <a:r>
              <a:rPr lang="en-US" sz="3600" dirty="0">
                <a:latin typeface="Times New Roman" panose="02020603050405020304" pitchFamily="18" charset="0"/>
                <a:ea typeface="Calibri" panose="020F0502020204030204" pitchFamily="34" charset="0"/>
              </a:rPr>
              <a:t>C</a:t>
            </a:r>
            <a:r>
              <a:rPr lang="en-US" sz="3600" dirty="0">
                <a:effectLst/>
                <a:latin typeface="Times New Roman" panose="02020603050405020304" pitchFamily="18" charset="0"/>
                <a:ea typeface="Calibri" panose="020F0502020204030204" pitchFamily="34" charset="0"/>
              </a:rPr>
              <a:t>aregivers who participated in this study had moderate quality of life, low self-efficacy for exercise, and reported being sedentary for the most part. Additionally, over half of the respondents had high to clinically significant stress levels per the PSI 4-SF. Many themes such as low satisfaction with PA levels and constant stress were identified in the interviews.</a:t>
            </a:r>
            <a:endParaRPr lang="en-US" sz="36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82E1B3FF-BD8C-2B10-C809-C4FFEA84C3EE}"/>
              </a:ext>
            </a:extLst>
          </p:cNvPr>
          <p:cNvSpPr txBox="1"/>
          <p:nvPr/>
        </p:nvSpPr>
        <p:spPr>
          <a:xfrm>
            <a:off x="581024" y="7673553"/>
            <a:ext cx="13885863" cy="8956298"/>
          </a:xfrm>
          <a:prstGeom prst="rect">
            <a:avLst/>
          </a:prstGeom>
          <a:noFill/>
        </p:spPr>
        <p:txBody>
          <a:bodyPr wrap="square" rtlCol="0">
            <a:spAutoFit/>
          </a:bodyPr>
          <a:lstStyle/>
          <a:p>
            <a:pPr rtl="0">
              <a:spcBef>
                <a:spcPts val="0"/>
              </a:spcBef>
              <a:spcAft>
                <a:spcPts val="0"/>
              </a:spcAft>
            </a:pPr>
            <a:r>
              <a:rPr lang="en-US" sz="3600" kern="1200" dirty="0">
                <a:effectLst/>
                <a:latin typeface="Times New Roman" panose="02020603050405020304" pitchFamily="18" charset="0"/>
                <a:ea typeface="SimSun" panose="02010600030101010101" pitchFamily="2" charset="-122"/>
                <a:cs typeface="Times New Roman" panose="02020603050405020304" pitchFamily="18" charset="0"/>
              </a:rPr>
              <a:t>According to the Centers for Disease Control and Prevention (CDC, 2022), an adult needs 150 minutes of moderate-intensity physical activity or 75 minutes of vigorous-intensity activity per week. There is evidence to suggest that caregivers are less likely to meet the recommended physical activity guidelines and more likely to participate in higher rates of sedentary behavior (Carpenter et al., 2020). Due to the demanding nature of the caregiving role, these adults are at risk for negative health outcomes such as chronic illness and have insufficient time for self-care tasks such as exercising regularly, eating a healthy diet, and stress management (Sabo &amp; Chin, 2020). </a:t>
            </a:r>
            <a:r>
              <a:rPr lang="en-US" sz="3600" b="0" i="0" u="none" strike="noStrike" dirty="0">
                <a:solidFill>
                  <a:srgbClr val="000000"/>
                </a:solidFill>
                <a:effectLst/>
                <a:latin typeface="Times New Roman" panose="02020603050405020304" pitchFamily="18" charset="0"/>
                <a:cs typeface="Times New Roman" panose="02020603050405020304" pitchFamily="18" charset="0"/>
              </a:rPr>
              <a:t>The purpose of this project is to investigate stress, quality of life, and physical activity engagement among caregivers of children with disabilities. The information gained from</a:t>
            </a:r>
            <a:r>
              <a:rPr lang="en-US" sz="3600" dirty="0">
                <a:latin typeface="Times New Roman" panose="02020603050405020304" pitchFamily="18" charset="0"/>
                <a:cs typeface="Times New Roman" panose="02020603050405020304" pitchFamily="18" charset="0"/>
              </a:rPr>
              <a:t> </a:t>
            </a:r>
            <a:r>
              <a:rPr lang="en-US" sz="3600" b="0" i="0" u="none" strike="noStrike" dirty="0">
                <a:solidFill>
                  <a:srgbClr val="000000"/>
                </a:solidFill>
                <a:effectLst/>
                <a:latin typeface="Times New Roman" panose="02020603050405020304" pitchFamily="18" charset="0"/>
                <a:cs typeface="Times New Roman" panose="02020603050405020304" pitchFamily="18" charset="0"/>
              </a:rPr>
              <a:t>completing this project will allow health care professionals to better support health and wellbeing of families and caregivers of children with disabilities.</a:t>
            </a:r>
            <a:endParaRPr lang="en-US" sz="3600" b="0" dirty="0">
              <a:effectLst/>
              <a:latin typeface="Times New Roman" panose="02020603050405020304" pitchFamily="18" charset="0"/>
              <a:cs typeface="Times New Roman" panose="02020603050405020304" pitchFamily="18" charset="0"/>
            </a:endParaRPr>
          </a:p>
          <a:p>
            <a:br>
              <a:rPr lang="en-US" sz="3600" dirty="0">
                <a:latin typeface="Times New Roman" panose="02020603050405020304" pitchFamily="18" charset="0"/>
                <a:cs typeface="Times New Roman" panose="02020603050405020304" pitchFamily="18" charset="0"/>
              </a:rPr>
            </a:br>
            <a:endParaRPr lang="en-US" sz="3600"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3096D23D-02E8-FBAB-E5D3-14CF441A8BDA}"/>
              </a:ext>
            </a:extLst>
          </p:cNvPr>
          <p:cNvSpPr txBox="1"/>
          <p:nvPr/>
        </p:nvSpPr>
        <p:spPr>
          <a:xfrm>
            <a:off x="14980920" y="20798949"/>
            <a:ext cx="13885863" cy="8991600"/>
          </a:xfrm>
          <a:prstGeom prst="rect">
            <a:avLst/>
          </a:prstGeom>
          <a:noFill/>
        </p:spPr>
        <p:txBody>
          <a:bodyPr wrap="square" rtlCol="0">
            <a:spAutoFit/>
          </a:bodyPr>
          <a:lstStyle/>
          <a:p>
            <a:endParaRPr lang="en-US" dirty="0"/>
          </a:p>
        </p:txBody>
      </p:sp>
      <p:sp>
        <p:nvSpPr>
          <p:cNvPr id="11" name="TextBox 10">
            <a:extLst>
              <a:ext uri="{FF2B5EF4-FFF2-40B4-BE49-F238E27FC236}">
                <a16:creationId xmlns:a16="http://schemas.microsoft.com/office/drawing/2014/main" id="{80500B83-C4AA-72A1-769E-02D0A62F3EB0}"/>
              </a:ext>
            </a:extLst>
          </p:cNvPr>
          <p:cNvSpPr txBox="1"/>
          <p:nvPr/>
        </p:nvSpPr>
        <p:spPr>
          <a:xfrm>
            <a:off x="522063" y="17481905"/>
            <a:ext cx="13885863" cy="6186309"/>
          </a:xfrm>
          <a:prstGeom prst="rect">
            <a:avLst/>
          </a:prstGeom>
          <a:noFill/>
        </p:spPr>
        <p:txBody>
          <a:bodyPr wrap="square" rtlCol="0">
            <a:spAutoFit/>
          </a:bodyPr>
          <a:lstStyle/>
          <a:p>
            <a:r>
              <a:rPr lang="en-US" sz="3600" dirty="0">
                <a:effectLst/>
                <a:latin typeface="Times New Roman" panose="02020603050405020304" pitchFamily="18" charset="0"/>
                <a:ea typeface="Times New Roman" panose="02020603050405020304" pitchFamily="18" charset="0"/>
                <a:cs typeface="Times New Roman" panose="02020603050405020304" pitchFamily="18" charset="0"/>
              </a:rPr>
              <a:t>To qualify for this study, </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one had to be a c</a:t>
            </a:r>
            <a:r>
              <a:rPr lang="en-US" sz="3600" dirty="0">
                <a:effectLst/>
                <a:latin typeface="Times New Roman" panose="02020603050405020304" pitchFamily="18" charset="0"/>
                <a:ea typeface="Times New Roman" panose="02020603050405020304" pitchFamily="18" charset="0"/>
                <a:cs typeface="Times New Roman" panose="02020603050405020304" pitchFamily="18" charset="0"/>
              </a:rPr>
              <a:t>aregiver of a child who was receiving therapy from a PT, OT, or SLP at </a:t>
            </a:r>
            <a:r>
              <a:rPr lang="en-US" sz="3600" i="1" dirty="0" err="1">
                <a:effectLst/>
                <a:latin typeface="Times New Roman" panose="02020603050405020304" pitchFamily="18" charset="0"/>
                <a:ea typeface="Times New Roman" panose="02020603050405020304" pitchFamily="18" charset="0"/>
                <a:cs typeface="Times New Roman" panose="02020603050405020304" pitchFamily="18" charset="0"/>
              </a:rPr>
              <a:t>ChildsPlay</a:t>
            </a:r>
            <a:r>
              <a:rPr lang="en-US" sz="3600" i="1" dirty="0">
                <a:effectLst/>
                <a:latin typeface="Times New Roman" panose="02020603050405020304" pitchFamily="18" charset="0"/>
                <a:ea typeface="Times New Roman" panose="02020603050405020304" pitchFamily="18" charset="0"/>
                <a:cs typeface="Times New Roman" panose="02020603050405020304" pitchFamily="18" charset="0"/>
              </a:rPr>
              <a:t> Therapy Center</a:t>
            </a:r>
            <a:r>
              <a:rPr lang="en-US" sz="3600" i="1" dirty="0">
                <a:latin typeface="Times New Roman" panose="02020603050405020304" pitchFamily="18" charset="0"/>
                <a:ea typeface="Times New Roman" panose="02020603050405020304" pitchFamily="18" charset="0"/>
                <a:cs typeface="Times New Roman" panose="02020603050405020304" pitchFamily="18" charset="0"/>
              </a:rPr>
              <a:t>. C</a:t>
            </a:r>
            <a:r>
              <a:rPr lang="en-US" sz="3600" dirty="0">
                <a:effectLst/>
                <a:latin typeface="Times New Roman" panose="02020603050405020304" pitchFamily="18" charset="0"/>
                <a:ea typeface="Times New Roman" panose="02020603050405020304" pitchFamily="18" charset="0"/>
                <a:cs typeface="Times New Roman" panose="02020603050405020304" pitchFamily="18" charset="0"/>
              </a:rPr>
              <a:t>aregivers qualified if they were 25-60 years old, and their child was 5-12 years old while attending therapy at the clinic. </a:t>
            </a:r>
            <a:r>
              <a:rPr lang="en-US" sz="3600" dirty="0">
                <a:latin typeface="Times New Roman" panose="02020603050405020304" pitchFamily="18" charset="0"/>
                <a:ea typeface="Times New Roman" panose="02020603050405020304" pitchFamily="18" charset="0"/>
                <a:cs typeface="Times New Roman" panose="02020603050405020304" pitchFamily="18" charset="0"/>
              </a:rPr>
              <a:t>Participants had to be English speaking. </a:t>
            </a:r>
            <a:r>
              <a:rPr lang="en-US" sz="3600" dirty="0">
                <a:effectLst/>
                <a:latin typeface="Times New Roman" panose="02020603050405020304" pitchFamily="18" charset="0"/>
                <a:ea typeface="Times New Roman" panose="02020603050405020304" pitchFamily="18" charset="0"/>
                <a:cs typeface="Times New Roman" panose="02020603050405020304" pitchFamily="18" charset="0"/>
              </a:rPr>
              <a:t>This study utilized qualitative and quantitative methods by including in-person interviews and web-based surveys. Online surveys were completed through Qualtrics and consisted of questions regarding demographics, stress, quality of life, physical activity, and self-efficacy for exercise.</a:t>
            </a:r>
            <a:r>
              <a:rPr lang="en-US" sz="3600" dirty="0">
                <a:effectLst/>
                <a:latin typeface="Times New Roman" panose="02020603050405020304" pitchFamily="18" charset="0"/>
                <a:cs typeface="Times New Roman" panose="02020603050405020304" pitchFamily="18" charset="0"/>
              </a:rPr>
              <a:t> Pa</a:t>
            </a:r>
            <a:r>
              <a:rPr lang="en-US" sz="3600" dirty="0">
                <a:latin typeface="Times New Roman" panose="02020603050405020304" pitchFamily="18" charset="0"/>
                <a:cs typeface="Times New Roman" panose="02020603050405020304" pitchFamily="18" charset="0"/>
              </a:rPr>
              <a:t>rticipants were sent a link to the survey or given a QR code to scan to access the survey. Interviews were recorded on Zoom and transcribed for analysis. </a:t>
            </a:r>
          </a:p>
        </p:txBody>
      </p:sp>
      <p:pic>
        <p:nvPicPr>
          <p:cNvPr id="24" name="Picture 23">
            <a:extLst>
              <a:ext uri="{FF2B5EF4-FFF2-40B4-BE49-F238E27FC236}">
                <a16:creationId xmlns:a16="http://schemas.microsoft.com/office/drawing/2014/main" id="{B60CB6F8-5E05-47AD-EB91-6EB2766CF368}"/>
              </a:ext>
            </a:extLst>
          </p:cNvPr>
          <p:cNvPicPr>
            <a:picLocks noChangeAspect="1"/>
          </p:cNvPicPr>
          <p:nvPr/>
        </p:nvPicPr>
        <p:blipFill rotWithShape="1">
          <a:blip r:embed="rId4"/>
          <a:srcRect b="5639"/>
          <a:stretch/>
        </p:blipFill>
        <p:spPr>
          <a:xfrm>
            <a:off x="15050770" y="10707887"/>
            <a:ext cx="13559472" cy="6436312"/>
          </a:xfrm>
          <a:prstGeom prst="rect">
            <a:avLst/>
          </a:prstGeom>
        </p:spPr>
      </p:pic>
      <p:sp>
        <p:nvSpPr>
          <p:cNvPr id="26" name="TextBox 25">
            <a:extLst>
              <a:ext uri="{FF2B5EF4-FFF2-40B4-BE49-F238E27FC236}">
                <a16:creationId xmlns:a16="http://schemas.microsoft.com/office/drawing/2014/main" id="{82E35D53-E442-5198-CD1F-C9FBCCDFC34A}"/>
              </a:ext>
            </a:extLst>
          </p:cNvPr>
          <p:cNvSpPr txBox="1"/>
          <p:nvPr/>
        </p:nvSpPr>
        <p:spPr>
          <a:xfrm>
            <a:off x="29404943" y="7622505"/>
            <a:ext cx="13733463" cy="7848302"/>
          </a:xfrm>
          <a:prstGeom prst="rect">
            <a:avLst/>
          </a:prstGeom>
          <a:noFill/>
        </p:spPr>
        <p:txBody>
          <a:bodyPr wrap="square" rtlCol="0">
            <a:spAutoFit/>
          </a:bodyPr>
          <a:lstStyle/>
          <a:p>
            <a:r>
              <a:rPr lang="en-US" sz="3600" dirty="0">
                <a:latin typeface="Times New Roman" panose="02020603050405020304" pitchFamily="18" charset="0"/>
                <a:ea typeface="Calibri" panose="020F0502020204030204" pitchFamily="34" charset="0"/>
                <a:cs typeface="Times New Roman" panose="02020603050405020304" pitchFamily="18" charset="0"/>
              </a:rPr>
              <a:t>The self-efficacy scores revealed that respondents had low confidence</a:t>
            </a: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 in their ability to engage in physical activity if there were any barrier</a:t>
            </a:r>
            <a:r>
              <a:rPr lang="en-US" sz="3600" dirty="0">
                <a:latin typeface="Times New Roman" panose="02020603050405020304" pitchFamily="18" charset="0"/>
                <a:ea typeface="Calibri" panose="020F0502020204030204" pitchFamily="34" charset="0"/>
                <a:cs typeface="Times New Roman" panose="02020603050405020304" pitchFamily="18" charset="0"/>
              </a:rPr>
              <a:t>s.</a:t>
            </a: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600" dirty="0">
                <a:latin typeface="Times New Roman" panose="02020603050405020304" pitchFamily="18" charset="0"/>
                <a:ea typeface="Calibri" panose="020F0502020204030204" pitchFamily="34" charset="0"/>
                <a:cs typeface="Times New Roman" panose="02020603050405020304" pitchFamily="18" charset="0"/>
              </a:rPr>
              <a:t>Per the WHOQOL-BREF,</a:t>
            </a:r>
            <a:r>
              <a:rPr lang="en-US" sz="3600" kern="100" dirty="0">
                <a:latin typeface="Times New Roman" panose="02020603050405020304" pitchFamily="18" charset="0"/>
                <a:ea typeface="Calibri" panose="020F0502020204030204" pitchFamily="34" charset="0"/>
                <a:cs typeface="Times New Roman" panose="02020603050405020304" pitchFamily="18" charset="0"/>
              </a:rPr>
              <a:t> en</a:t>
            </a:r>
            <a:r>
              <a:rPr lang="en-US" sz="3600" kern="100" dirty="0">
                <a:effectLst/>
                <a:latin typeface="Times New Roman" panose="02020603050405020304" pitchFamily="18" charset="0"/>
                <a:ea typeface="Calibri" panose="020F0502020204030204" pitchFamily="34" charset="0"/>
                <a:cs typeface="Times New Roman" panose="02020603050405020304" pitchFamily="18" charset="0"/>
              </a:rPr>
              <a:t>vironment was the domain with the highest satisfaction, followed by physical health, psychological, and then social relationships. These results indicate that social relationships are the area of lowest satisfaction among the caregivers of children with </a:t>
            </a:r>
            <a:r>
              <a:rPr lang="en-US" sz="3600" kern="100" dirty="0">
                <a:latin typeface="Times New Roman" panose="02020603050405020304" pitchFamily="18" charset="0"/>
                <a:ea typeface="Calibri" panose="020F0502020204030204" pitchFamily="34" charset="0"/>
                <a:cs typeface="Times New Roman" panose="02020603050405020304" pitchFamily="18" charset="0"/>
              </a:rPr>
              <a:t>disabilities</a:t>
            </a:r>
            <a:r>
              <a:rPr lang="en-US" sz="3600" kern="100" dirty="0">
                <a:effectLst/>
                <a:latin typeface="Times New Roman" panose="02020603050405020304" pitchFamily="18" charset="0"/>
                <a:ea typeface="Calibri" panose="020F0502020204030204" pitchFamily="34" charset="0"/>
                <a:cs typeface="Times New Roman" panose="02020603050405020304" pitchFamily="18" charset="0"/>
              </a:rPr>
              <a:t>. Due to the demanding nature of the caregiving, especially for caregivers of children with disabilities, it can be assumed that these individuals have little time for social relationships outside of their caregiving role, causing dissatisfaction in this area of life. </a:t>
            </a: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Half of participants had stress levels so high that they were considered clinically significant. More than half of the participants had a sedentary lifestyle, and these results are in line with data from other previous studies that suggested sedentary behavior is more common among caregivers.</a:t>
            </a:r>
            <a:r>
              <a:rPr lang="en-US" sz="3600" dirty="0">
                <a:effectLst/>
                <a:latin typeface="Times New Roman" panose="02020603050405020304" pitchFamily="18" charset="0"/>
                <a:cs typeface="Times New Roman" panose="02020603050405020304" pitchFamily="18" charset="0"/>
              </a:rPr>
              <a:t> </a:t>
            </a:r>
            <a:endParaRPr lang="en-US" sz="3600" dirty="0">
              <a:latin typeface="Times New Roman" panose="02020603050405020304" pitchFamily="18" charset="0"/>
              <a:cs typeface="Times New Roman" panose="02020603050405020304" pitchFamily="18" charset="0"/>
            </a:endParaRPr>
          </a:p>
        </p:txBody>
      </p:sp>
      <p:sp>
        <p:nvSpPr>
          <p:cNvPr id="27" name="TextBox 26">
            <a:extLst>
              <a:ext uri="{FF2B5EF4-FFF2-40B4-BE49-F238E27FC236}">
                <a16:creationId xmlns:a16="http://schemas.microsoft.com/office/drawing/2014/main" id="{7C9AABBF-6ED4-ECE7-DDA8-FBB5B0D456AD}"/>
              </a:ext>
            </a:extLst>
          </p:cNvPr>
          <p:cNvSpPr txBox="1"/>
          <p:nvPr/>
        </p:nvSpPr>
        <p:spPr>
          <a:xfrm>
            <a:off x="29404943" y="17413907"/>
            <a:ext cx="14085888" cy="5632311"/>
          </a:xfrm>
          <a:prstGeom prst="rect">
            <a:avLst/>
          </a:prstGeom>
          <a:noFill/>
        </p:spPr>
        <p:txBody>
          <a:bodyPr wrap="square" rtlCol="0">
            <a:spAutoFit/>
          </a:bodyPr>
          <a:lstStyle/>
          <a:p>
            <a:pPr marL="0" marR="0">
              <a:spcBef>
                <a:spcPts val="0"/>
              </a:spcBef>
              <a:spcAft>
                <a:spcPts val="0"/>
              </a:spcAft>
            </a:pPr>
            <a:r>
              <a:rPr lang="en-US" sz="3600" kern="100" dirty="0">
                <a:effectLst/>
                <a:latin typeface="Times New Roman" panose="02020603050405020304" pitchFamily="18" charset="0"/>
                <a:ea typeface="Calibri" panose="020F0502020204030204" pitchFamily="34" charset="0"/>
                <a:cs typeface="Times New Roman" panose="02020603050405020304" pitchFamily="18" charset="0"/>
              </a:rPr>
              <a:t>In conclusion, this study was conducted to gain a better understanding of the caregiver population and assess the need for intervention. The findings of this study indicate that there is a need for additional caregiver support due to the increased stress, reduced quality of life, low self-efficacy for exercise, and decreased amounts of physical activity within caregivers. This project can be utilized by healthcare professionals such as therapists, physicians, and many others to conduct further research and has the potential to guide creation and implementation of support programs for caregivers of children with disabilities to reduce stress and improve overall quality of life within this population. </a:t>
            </a:r>
            <a:endParaRPr lang="en-US" sz="3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5" name="TextBox 34">
            <a:extLst>
              <a:ext uri="{FF2B5EF4-FFF2-40B4-BE49-F238E27FC236}">
                <a16:creationId xmlns:a16="http://schemas.microsoft.com/office/drawing/2014/main" id="{BFC6D1A4-6370-F11C-2A6F-1B853200AAE6}"/>
              </a:ext>
            </a:extLst>
          </p:cNvPr>
          <p:cNvSpPr txBox="1"/>
          <p:nvPr/>
        </p:nvSpPr>
        <p:spPr>
          <a:xfrm>
            <a:off x="29284135" y="25277057"/>
            <a:ext cx="13975080" cy="5632311"/>
          </a:xfrm>
          <a:prstGeom prst="rect">
            <a:avLst/>
          </a:prstGeom>
          <a:noFill/>
        </p:spPr>
        <p:txBody>
          <a:bodyPr wrap="square" rtlCol="0">
            <a:spAutoFit/>
          </a:bodyPr>
          <a:lstStyle/>
          <a:p>
            <a:pPr indent="-304800">
              <a:spcBef>
                <a:spcPts val="0"/>
              </a:spcBef>
              <a:spcAft>
                <a:spcPts val="0"/>
              </a:spcAft>
            </a:pP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1. Carpenter, C. A., Miller, M. C.,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Xuemei</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Sui, &amp; West, D. S. (2020). Weight status and sedentary behavior of </a:t>
            </a:r>
            <a:r>
              <a:rPr lang="en-US" sz="3200" kern="0" dirty="0" err="1">
                <a:effectLst/>
                <a:latin typeface="Times New Roman" panose="02020603050405020304" pitchFamily="18" charset="0"/>
                <a:ea typeface="Times New Roman" panose="02020603050405020304" pitchFamily="18" charset="0"/>
                <a:cs typeface="Times New Roman" panose="02020603050405020304" pitchFamily="18" charset="0"/>
              </a:rPr>
              <a:t>alzheimer’s</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disease caregivers. </a:t>
            </a:r>
            <a:r>
              <a:rPr lang="en-US" sz="3200" i="1" kern="0" dirty="0">
                <a:effectLst/>
                <a:latin typeface="Times New Roman" panose="02020603050405020304" pitchFamily="18" charset="0"/>
                <a:ea typeface="Times New Roman" panose="02020603050405020304" pitchFamily="18" charset="0"/>
                <a:cs typeface="Times New Roman" panose="02020603050405020304" pitchFamily="18" charset="0"/>
              </a:rPr>
              <a:t>American Journal of Health Behavior</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kern="0" dirty="0">
                <a:effectLst/>
                <a:latin typeface="Times New Roman" panose="02020603050405020304" pitchFamily="18" charset="0"/>
                <a:ea typeface="Times New Roman" panose="02020603050405020304" pitchFamily="18" charset="0"/>
                <a:cs typeface="Times New Roman" panose="02020603050405020304" pitchFamily="18" charset="0"/>
              </a:rPr>
              <a:t>44</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(1), 3–12. </a:t>
            </a:r>
            <a:r>
              <a:rPr lang="en-US" sz="3200"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5"/>
              </a:rPr>
              <a:t>https://doi.org/10.5993/AJHB.44.1.1</a:t>
            </a:r>
            <a:endParaRPr lang="en-US" sz="3200" kern="1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marR="0" indent="-304800">
              <a:spcBef>
                <a:spcPts val="0"/>
              </a:spcBef>
              <a:spcAft>
                <a:spcPts val="0"/>
              </a:spcAft>
            </a:pP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2. CDC. (2022, June 2). </a:t>
            </a:r>
            <a:r>
              <a:rPr lang="en-US" sz="3200" i="1" kern="0" dirty="0">
                <a:effectLst/>
                <a:latin typeface="Times New Roman" panose="02020603050405020304" pitchFamily="18" charset="0"/>
                <a:ea typeface="Times New Roman" panose="02020603050405020304" pitchFamily="18" charset="0"/>
                <a:cs typeface="Times New Roman" panose="02020603050405020304" pitchFamily="18" charset="0"/>
              </a:rPr>
              <a:t>How much physical activity do adults need?</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Centers for Disease Control and Prevention. </a:t>
            </a:r>
            <a:r>
              <a:rPr lang="en-US" sz="3200"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6"/>
              </a:rPr>
              <a:t>https://www.cdc.gov/physicalactivity/basics/adults/index.htm</a:t>
            </a:r>
            <a:endParaRPr lang="en-US" sz="3200" kern="1200" dirty="0">
              <a:effectLst/>
              <a:latin typeface="Times New Roman" panose="02020603050405020304" pitchFamily="18" charset="0"/>
              <a:ea typeface="SimSun" panose="02010600030101010101" pitchFamily="2" charset="-122"/>
              <a:cs typeface="Times New Roman" panose="02020603050405020304" pitchFamily="18" charset="0"/>
            </a:endParaRPr>
          </a:p>
          <a:p>
            <a:pPr indent="-304800">
              <a:spcBef>
                <a:spcPts val="0"/>
              </a:spcBef>
              <a:spcAft>
                <a:spcPts val="0"/>
              </a:spcAft>
            </a:pPr>
            <a:r>
              <a:rPr lang="en-US" sz="3200" kern="0" dirty="0">
                <a:latin typeface="Times New Roman" panose="02020603050405020304" pitchFamily="18" charset="0"/>
                <a:ea typeface="Times New Roman" panose="02020603050405020304" pitchFamily="18" charset="0"/>
                <a:cs typeface="Times New Roman" panose="02020603050405020304" pitchFamily="18" charset="0"/>
              </a:rPr>
              <a:t>3</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Sabo, K., &amp; Chin, E. (2021). Self-care needs and practices for the older adult caregiver: An integrative review. </a:t>
            </a:r>
            <a:r>
              <a:rPr lang="en-US" sz="3200" i="1" kern="0" dirty="0">
                <a:effectLst/>
                <a:latin typeface="Times New Roman" panose="02020603050405020304" pitchFamily="18" charset="0"/>
                <a:ea typeface="Times New Roman" panose="02020603050405020304" pitchFamily="18" charset="0"/>
                <a:cs typeface="Times New Roman" panose="02020603050405020304" pitchFamily="18" charset="0"/>
              </a:rPr>
              <a:t>Geriatric Nursing</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i="1" kern="0" dirty="0">
                <a:effectLst/>
                <a:latin typeface="Times New Roman" panose="02020603050405020304" pitchFamily="18" charset="0"/>
                <a:ea typeface="Times New Roman" panose="02020603050405020304" pitchFamily="18" charset="0"/>
                <a:cs typeface="Times New Roman" panose="02020603050405020304" pitchFamily="18" charset="0"/>
              </a:rPr>
              <a:t>42</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(2), 570–581. </a:t>
            </a:r>
            <a:r>
              <a:rPr lang="en-US" sz="3200"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7"/>
              </a:rPr>
              <a:t>https://doi.org/10.1016/j.gerinurse.2020.10.013</a:t>
            </a:r>
            <a:endParaRPr lang="en-US" sz="3200" kern="1200" dirty="0">
              <a:effectLst/>
              <a:latin typeface="Times New Roman" panose="02020603050405020304" pitchFamily="18" charset="0"/>
              <a:ea typeface="SimSun" panose="02010600030101010101" pitchFamily="2" charset="-122"/>
              <a:cs typeface="Times New Roman" panose="02020603050405020304" pitchFamily="18" charset="0"/>
            </a:endParaRPr>
          </a:p>
          <a:p>
            <a:pPr marL="0" marR="0" indent="-304800">
              <a:spcBef>
                <a:spcPts val="0"/>
              </a:spcBef>
              <a:spcAft>
                <a:spcPts val="0"/>
              </a:spcAft>
            </a:pPr>
            <a:endParaRPr lang="en-US" sz="3600" kern="1200" dirty="0">
              <a:effectLst/>
              <a:latin typeface="Times New Roman" panose="02020603050405020304" pitchFamily="18" charset="0"/>
              <a:ea typeface="SimSun" panose="02010600030101010101" pitchFamily="2" charset="-122"/>
              <a:cs typeface="Times New Roman" panose="02020603050405020304" pitchFamily="18" charset="0"/>
            </a:endParaRPr>
          </a:p>
          <a:p>
            <a:endParaRPr lang="en-US" sz="3600" dirty="0"/>
          </a:p>
        </p:txBody>
      </p:sp>
      <p:sp>
        <p:nvSpPr>
          <p:cNvPr id="36" name="TextBox 35">
            <a:extLst>
              <a:ext uri="{FF2B5EF4-FFF2-40B4-BE49-F238E27FC236}">
                <a16:creationId xmlns:a16="http://schemas.microsoft.com/office/drawing/2014/main" id="{299DC6F7-1F39-B721-43E6-2BCA1F8776E8}"/>
              </a:ext>
            </a:extLst>
          </p:cNvPr>
          <p:cNvSpPr txBox="1"/>
          <p:nvPr/>
        </p:nvSpPr>
        <p:spPr>
          <a:xfrm>
            <a:off x="329901" y="25076368"/>
            <a:ext cx="13855382" cy="646331"/>
          </a:xfrm>
          <a:prstGeom prst="rect">
            <a:avLst/>
          </a:prstGeom>
          <a:noFill/>
        </p:spPr>
        <p:txBody>
          <a:bodyPr wrap="square" rtlCol="0">
            <a:spAutoFit/>
          </a:bodyPr>
          <a:lstStyle/>
          <a:p>
            <a:pPr algn="ctr"/>
            <a:r>
              <a:rPr lang="en-US" sz="3600" dirty="0">
                <a:latin typeface="Times New Roman" panose="02020603050405020304" pitchFamily="18" charset="0"/>
                <a:cs typeface="Times New Roman" panose="02020603050405020304" pitchFamily="18" charset="0"/>
              </a:rPr>
              <a:t>mpontius@uab.edu</a:t>
            </a:r>
          </a:p>
        </p:txBody>
      </p:sp>
    </p:spTree>
  </p:cSld>
  <p:clrMapOvr>
    <a:masterClrMapping/>
  </p:clrMapOvr>
</p:sld>
</file>

<file path=ppt/theme/theme1.xml><?xml version="1.0" encoding="utf-8"?>
<a:theme xmlns:a="http://schemas.openxmlformats.org/drawingml/2006/main" name="Watermar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1417</TotalTime>
  <Words>860</Words>
  <Application>Microsoft Macintosh PowerPoint</Application>
  <PresentationFormat>Custom</PresentationFormat>
  <Paragraphs>19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Watermark</vt:lpstr>
      <vt:lpstr>Needs, Barriers, and Facilitators of Physical Activity Engagement Among Caregivers of Children with Disabilities Melissa Pontius, OTS; Brooks Wingo, PhD Department of Occupational Therapy  |  University of Alabama at Birmingham Danielle Russo, MS, LMFT, CFLE; Laura Lee, MSPT |  Child’sPlay Therapy Center</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Templates</dc:title>
  <dc:subject>The University of Alabama at Birmingham</dc:subject>
  <dc:creator>UAB Public Relations &amp; Marketing</dc:creator>
  <cp:lastModifiedBy>Pontius, Melissa S</cp:lastModifiedBy>
  <cp:revision>208</cp:revision>
  <dcterms:created xsi:type="dcterms:W3CDTF">2012-03-16T13:05:22Z</dcterms:created>
  <dcterms:modified xsi:type="dcterms:W3CDTF">2023-11-30T02:30:12Z</dcterms:modified>
</cp:coreProperties>
</file>