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2036763" indent="-157956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4075113" indent="-316071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6111875" indent="-474027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8150225" indent="-632142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3557" autoAdjust="0"/>
  </p:normalViewPr>
  <p:slideViewPr>
    <p:cSldViewPr snapToObjects="1" showGuides="1">
      <p:cViewPr>
        <p:scale>
          <a:sx n="38" d="100"/>
          <a:sy n="38" d="100"/>
        </p:scale>
        <p:origin x="-2364" y="-51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B6005BE-4393-06F6-ECB2-C1785127AD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5630F09-28E7-1F4D-68C0-7153A53B00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15221B6-8117-42FC-BA6C-6638EFC97196}" type="datetimeFigureOut">
              <a:rPr lang="en-US"/>
              <a:pPr>
                <a:defRPr/>
              </a:pPr>
              <a:t>11/22/2023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B98AB6F-5908-E9B2-3699-7FAAA396B78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A6668B9-B0A3-B8B3-B6F7-3EEDD825D6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CA8430D8-40EF-9A33-CF7E-CFE427BE94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DB7C8740-3FC4-290D-996C-7D05A160B6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97904A3-19D0-4514-A8B3-273DECDDCE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544B7CF-34E1-F2D7-39E7-A3531EFD57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69C575F-5C02-2661-F12A-03D0F3806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0" y="5852160"/>
            <a:ext cx="25237440" cy="6217920"/>
          </a:xfrm>
        </p:spPr>
        <p:txBody>
          <a:bodyPr>
            <a:normAutofit/>
          </a:bodyPr>
          <a:lstStyle>
            <a:lvl1pPr algn="l">
              <a:defRPr sz="14300" b="1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7315200" y="18653760"/>
            <a:ext cx="25237440" cy="8412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1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811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966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2"/>
            <a:ext cx="19392902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2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2"/>
            <a:ext cx="19400520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0"/>
            <a:ext cx="19400520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555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603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CCA619B-FFD1-4641-2B00-02D5F8C1462E}"/>
              </a:ext>
            </a:extLst>
          </p:cNvPr>
          <p:cNvGrpSpPr/>
          <p:nvPr userDrawn="1"/>
        </p:nvGrpSpPr>
        <p:grpSpPr>
          <a:xfrm>
            <a:off x="-76200" y="-3534"/>
            <a:ext cx="43997880" cy="33017820"/>
            <a:chOff x="-21093" y="-3534"/>
            <a:chExt cx="43997880" cy="3301782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C93CBAF-1AB3-71B6-F1FB-D8A5AE6ECAA9}"/>
                </a:ext>
              </a:extLst>
            </p:cNvPr>
            <p:cNvSpPr/>
            <p:nvPr userDrawn="1"/>
          </p:nvSpPr>
          <p:spPr>
            <a:xfrm>
              <a:off x="-21093" y="30042486"/>
              <a:ext cx="43891200" cy="2971800"/>
            </a:xfrm>
            <a:prstGeom prst="rect">
              <a:avLst/>
            </a:prstGeom>
            <a:solidFill>
              <a:srgbClr val="1F755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53B313D-6048-C811-B35A-0B28BDDD53D6}"/>
                </a:ext>
              </a:extLst>
            </p:cNvPr>
            <p:cNvGrpSpPr/>
            <p:nvPr userDrawn="1"/>
          </p:nvGrpSpPr>
          <p:grpSpPr>
            <a:xfrm>
              <a:off x="-21093" y="-3534"/>
              <a:ext cx="43997880" cy="5486400"/>
              <a:chOff x="-21093" y="-3534"/>
              <a:chExt cx="43997880" cy="548640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C6EACC0-CAF4-5942-0F40-E6A6B8933228}"/>
                  </a:ext>
                </a:extLst>
              </p:cNvPr>
              <p:cNvSpPr/>
              <p:nvPr userDrawn="1"/>
            </p:nvSpPr>
            <p:spPr>
              <a:xfrm>
                <a:off x="85587" y="-3534"/>
                <a:ext cx="43891200" cy="5486400"/>
              </a:xfrm>
              <a:prstGeom prst="rect">
                <a:avLst/>
              </a:prstGeom>
              <a:solidFill>
                <a:srgbClr val="1F7555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210DF7D-7CD9-71B5-A1FD-E877DBAEA0C0}"/>
                  </a:ext>
                </a:extLst>
              </p:cNvPr>
              <p:cNvSpPr/>
              <p:nvPr userDrawn="1"/>
            </p:nvSpPr>
            <p:spPr>
              <a:xfrm>
                <a:off x="-21093" y="-3534"/>
                <a:ext cx="5486400" cy="5486400"/>
              </a:xfrm>
              <a:prstGeom prst="rect">
                <a:avLst/>
              </a:prstGeom>
              <a:solidFill>
                <a:srgbClr val="17543E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5" name="Picture 4" descr="A logo with a lighthouse and waves&#10;&#10;Description automatically generated">
              <a:extLst>
                <a:ext uri="{FF2B5EF4-FFF2-40B4-BE49-F238E27FC236}">
                  <a16:creationId xmlns:a16="http://schemas.microsoft.com/office/drawing/2014/main" id="{43767709-205E-5EBB-3D1E-E492EC51B8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537935" y="619126"/>
              <a:ext cx="4333874" cy="4333874"/>
            </a:xfrm>
            <a:prstGeom prst="rect">
              <a:avLst/>
            </a:prstGeom>
          </p:spPr>
        </p:pic>
        <p:pic>
          <p:nvPicPr>
            <p:cNvPr id="6" name="Picture 5" descr="A black background with white text&#10;&#10;Description automatically generated">
              <a:extLst>
                <a:ext uri="{FF2B5EF4-FFF2-40B4-BE49-F238E27FC236}">
                  <a16:creationId xmlns:a16="http://schemas.microsoft.com/office/drawing/2014/main" id="{9FFCED7D-2D18-745B-3596-9C77276066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1997726" y="30861000"/>
              <a:ext cx="8289274" cy="1549397"/>
            </a:xfrm>
            <a:prstGeom prst="rect">
              <a:avLst/>
            </a:prstGeom>
          </p:spPr>
        </p:pic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5D06CB4-D949-38D7-4839-DF803DB5E2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5275" y="669925"/>
            <a:ext cx="36148963" cy="481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F6F8A75-9C1D-5D04-60FB-0551735020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754563" y="7680325"/>
            <a:ext cx="35113912" cy="2048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2036763" rtl="0" eaLnBrk="0" fontAlgn="base" hangingPunct="0">
        <a:spcBef>
          <a:spcPct val="0"/>
        </a:spcBef>
        <a:spcAft>
          <a:spcPct val="0"/>
        </a:spcAft>
        <a:defRPr sz="12500" b="1" kern="1200">
          <a:solidFill>
            <a:schemeClr val="bg1"/>
          </a:solidFill>
          <a:latin typeface="+mj-lt"/>
          <a:ea typeface="Cambria" pitchFamily="18" charset="0"/>
          <a:cs typeface="Cambria" pitchFamily="18" charset="0"/>
        </a:defRPr>
      </a:lvl1pPr>
      <a:lvl2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2pPr>
      <a:lvl3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3pPr>
      <a:lvl4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4pPr>
      <a:lvl5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5pPr>
      <a:lvl6pPr marL="2037786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6pPr>
      <a:lvl7pPr marL="4075572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7pPr>
      <a:lvl8pPr marL="6113358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8pPr>
      <a:lvl9pPr marL="8151144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101758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500" kern="1200">
          <a:solidFill>
            <a:schemeClr val="tx1"/>
          </a:solidFill>
          <a:latin typeface="+mj-lt"/>
          <a:ea typeface="Cambria" pitchFamily="18" charset="0"/>
          <a:cs typeface="Cambria" pitchFamily="18" charset="0"/>
        </a:defRPr>
      </a:lvl1pPr>
      <a:lvl2pPr marL="20367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Cambria" pitchFamily="18" charset="0"/>
          <a:cs typeface="Cambria" panose="02040503050406030204" pitchFamily="18" charset="0"/>
        </a:defRPr>
      </a:lvl2pPr>
      <a:lvl3pPr marL="305593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 charset="-128"/>
        </a:defRPr>
      </a:lvl3pPr>
      <a:lvl4pPr marL="4357688" indent="-1301750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4pPr>
      <a:lvl5pPr marL="53768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5pPr>
      <a:lvl6pPr marL="11207824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>
            <a:extLst>
              <a:ext uri="{FF2B5EF4-FFF2-40B4-BE49-F238E27FC236}">
                <a16:creationId xmlns:a16="http://schemas.microsoft.com/office/drawing/2014/main" id="{437968F4-1802-63F0-F6EC-CB04BF1A8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228600"/>
            <a:ext cx="37355463" cy="5181600"/>
          </a:xfrm>
        </p:spPr>
        <p:txBody>
          <a:bodyPr/>
          <a:lstStyle/>
          <a:p>
            <a:pPr algn="ctr"/>
            <a:r>
              <a:rPr lang="en-US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 Stage: A creative arts theater program for adolescents with disabilities</a:t>
            </a:r>
            <a:br>
              <a:rPr lang="en-US" alt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Allison N. Sortino, OTS; </a:t>
            </a:r>
            <a:r>
              <a:rPr lang="en-US" sz="60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Hon K. Yuen, PhD, OTR/L</a:t>
            </a:r>
            <a:br>
              <a:rPr lang="en-US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Occupational Therapy  |  University of Alabama at Birmingham</a:t>
            </a:r>
            <a:br>
              <a:rPr lang="en-US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Jackee D. Key, M.Ed.  |  Jasper High School</a:t>
            </a:r>
            <a:endParaRPr lang="en-US" altLang="en-US" sz="6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07064D4E-EF82-2822-4BE8-3A9001A721F3}"/>
              </a:ext>
            </a:extLst>
          </p:cNvPr>
          <p:cNvSpPr/>
          <p:nvPr/>
        </p:nvSpPr>
        <p:spPr>
          <a:xfrm>
            <a:off x="371132" y="5743869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4106" name="TextBox 30">
            <a:extLst>
              <a:ext uri="{FF2B5EF4-FFF2-40B4-BE49-F238E27FC236}">
                <a16:creationId xmlns:a16="http://schemas.microsoft.com/office/drawing/2014/main" id="{9021958B-BCA1-7F3D-33DA-BA5F4315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87863" y="9318625"/>
            <a:ext cx="13411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4D3B64-61D7-2488-D243-6FE1DF75374A}"/>
              </a:ext>
            </a:extLst>
          </p:cNvPr>
          <p:cNvSpPr txBox="1"/>
          <p:nvPr/>
        </p:nvSpPr>
        <p:spPr>
          <a:xfrm>
            <a:off x="523621" y="7144962"/>
            <a:ext cx="13885863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Approximately 7 million children in the U.S. account for students in the public school system that have a diagnosed disability (</a:t>
            </a:r>
            <a:r>
              <a:rPr lang="en-US" sz="24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Schaeffer, 2020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art of theater has been utilized as an intervention to improve social participation among adolescents with disabilities (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Bailey et al., 2021; Corbett et al., 2016; Zyga et al., 2018)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endParaRPr lang="en-US" sz="24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an innate need of all individuals to achieve connection with others and establish a sense of self-esteem through peer relations and meaningful roles in society (Maslow, 1943).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Creative occupations allow integration of the body and mind while working that surpasses other therapeutic techniques (Leenerts et al., 2016). </a:t>
            </a:r>
          </a:p>
          <a:p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CAPSTONE 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 is limited access for students with disabilities to participate in forms of creative art.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of these students have difficulty socially interacting with peers and have limited opportunity to do so compared to typically developing peers. </a:t>
            </a:r>
          </a:p>
          <a:p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PROJECT PURPOSE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stablish a creative arts program within a school for students with special needs that evaluates the effectiveness of the arts towards improving social participation among peers. </a:t>
            </a:r>
            <a:endParaRPr lang="en-US" sz="32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5B6D48-2FD1-3B4A-F0CD-A91402AC0668}"/>
              </a:ext>
            </a:extLst>
          </p:cNvPr>
          <p:cNvSpPr txBox="1"/>
          <p:nvPr/>
        </p:nvSpPr>
        <p:spPr>
          <a:xfrm>
            <a:off x="575430" y="16393886"/>
            <a:ext cx="13541826" cy="13388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RECRUITMENT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Jasper High School’s special education department through volunteer sampling.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Consent to participate in the program and the surveys was obtained by all participants and their caregivers through a consent form. </a:t>
            </a:r>
          </a:p>
          <a:p>
            <a:pPr lvl="1" indent="0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INCLUSION CRITERIA FOR </a:t>
            </a:r>
            <a:r>
              <a:rPr lang="en-U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 14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Diagnosis of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autism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spectrum disorder (ASD)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another form of intellectual disability (ID)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Primary language of English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exclusions based on race or gender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JHS special education department students (n = 17)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PROCEDURES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 that chose to participate engaged in an 8-week, 2 hour, 3 times weekly theater program with the purpose of improving social participation abilities.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OUTCOMES MEASURED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was collected via an investigator-created pretest and posttest survey.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379663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Section 1 collected demographic information from the participants including age, gender, race, and diagnoses.</a:t>
            </a:r>
          </a:p>
          <a:p>
            <a:pPr marL="2379663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Section 2 measured verbal communication skills.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379663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Section 3 measured nonverbal communication skills.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18013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Sections 2 and 3 included 5-point Likert scale questions designed to assess various social participation abilities of participants.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total responses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gathered site mentor’s perspective of social skills level pre intervention and post intervention.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were allowed to answer open ended narrative responses.</a:t>
            </a:r>
          </a:p>
          <a:p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 were divided into homogeneous groups based off IQ score.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 were 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ssessed on ten verbal communication skills and ten nonverbal communication skills.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was input into Qualtrics platform and analyzed for changes noted between pre/post intervention.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Paired sample t-tests were conducted using data from baseline to post-intervention using a 95% confidence interval.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18AB57-F8AD-3B8A-4045-62FB89CF268C}"/>
              </a:ext>
            </a:extLst>
          </p:cNvPr>
          <p:cNvSpPr txBox="1"/>
          <p:nvPr/>
        </p:nvSpPr>
        <p:spPr>
          <a:xfrm>
            <a:off x="15128337" y="6911958"/>
            <a:ext cx="13874977" cy="1569660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47% female		47% ASD		35% IQ below 20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53% male		53% ID		35% IQ 20-40 						30% IQ 40-55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5EE9AEA-394A-85D1-8125-253C122D4A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391088"/>
              </p:ext>
            </p:extLst>
          </p:nvPr>
        </p:nvGraphicFramePr>
        <p:xfrm>
          <a:off x="15062779" y="8515288"/>
          <a:ext cx="13754751" cy="1207642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004454">
                  <a:extLst>
                    <a:ext uri="{9D8B030D-6E8A-4147-A177-3AD203B41FA5}">
                      <a16:colId xmlns:a16="http://schemas.microsoft.com/office/drawing/2014/main" val="2657264658"/>
                    </a:ext>
                  </a:extLst>
                </a:gridCol>
                <a:gridCol w="2180364">
                  <a:extLst>
                    <a:ext uri="{9D8B030D-6E8A-4147-A177-3AD203B41FA5}">
                      <a16:colId xmlns:a16="http://schemas.microsoft.com/office/drawing/2014/main" val="2683968440"/>
                    </a:ext>
                  </a:extLst>
                </a:gridCol>
                <a:gridCol w="2129603">
                  <a:extLst>
                    <a:ext uri="{9D8B030D-6E8A-4147-A177-3AD203B41FA5}">
                      <a16:colId xmlns:a16="http://schemas.microsoft.com/office/drawing/2014/main" val="2185672082"/>
                    </a:ext>
                  </a:extLst>
                </a:gridCol>
                <a:gridCol w="1668152">
                  <a:extLst>
                    <a:ext uri="{9D8B030D-6E8A-4147-A177-3AD203B41FA5}">
                      <a16:colId xmlns:a16="http://schemas.microsoft.com/office/drawing/2014/main" val="823425208"/>
                    </a:ext>
                  </a:extLst>
                </a:gridCol>
                <a:gridCol w="1522794">
                  <a:extLst>
                    <a:ext uri="{9D8B030D-6E8A-4147-A177-3AD203B41FA5}">
                      <a16:colId xmlns:a16="http://schemas.microsoft.com/office/drawing/2014/main" val="1907274477"/>
                    </a:ext>
                  </a:extLst>
                </a:gridCol>
                <a:gridCol w="1249384">
                  <a:extLst>
                    <a:ext uri="{9D8B030D-6E8A-4147-A177-3AD203B41FA5}">
                      <a16:colId xmlns:a16="http://schemas.microsoft.com/office/drawing/2014/main" val="238479049"/>
                    </a:ext>
                  </a:extLst>
                </a:gridCol>
              </a:tblGrid>
              <a:tr h="24637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1. Individualized Social Skill Assessment Data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629114"/>
                  </a:ext>
                </a:extLst>
              </a:tr>
              <a:tr h="7618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(Pre-Intervention)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(Post-Intervention)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T-value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Increase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2292417"/>
                  </a:ext>
                </a:extLst>
              </a:tr>
              <a:tr h="4833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 Skills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7398098"/>
                  </a:ext>
                </a:extLst>
              </a:tr>
              <a:tr h="5064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Responds appropriately to vocal language and facial expressions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0.00045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36.93%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25127520"/>
                  </a:ext>
                </a:extLst>
              </a:tr>
              <a:tr h="5064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have restricted or unusually narrow range of conversation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0.00167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3.771236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25.82%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61485939"/>
                  </a:ext>
                </a:extLst>
              </a:tr>
              <a:tr h="2463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Initiates conversation with peers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0.02006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2.581989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14.08%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57725837"/>
                  </a:ext>
                </a:extLst>
              </a:tr>
              <a:tr h="2463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Appropriately turn takes in conversation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0.00933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2.954196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18.04%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57465062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Clearly conveys thoughts through fluid speech and expression 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0.00062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4.242641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37.59%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49126335"/>
                  </a:ext>
                </a:extLst>
              </a:tr>
              <a:tr h="5064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Uses correct speaking volume for contextual setting of conversation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1.53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5.416026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42.48%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5293689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Uses appropriate inflection and pacing when speaking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0.00001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6.196773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56.45%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2527511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able to remain on topic in conversation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0.0041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3.34664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21.13%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17056208"/>
                  </a:ext>
                </a:extLst>
              </a:tr>
              <a:tr h="7618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able to distinguish between when certain conversations are contextually appropriate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0.00167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3.771236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27.49%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39212940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Knows how and when to appropriately end a conversation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0.02006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2.581989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16.96%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32411641"/>
                  </a:ext>
                </a:extLst>
              </a:tr>
              <a:tr h="49340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Nonverbal Communication Skills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9630581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self-confident when interacting with peers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0.00062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4.242641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25.73%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24530150"/>
                  </a:ext>
                </a:extLst>
              </a:tr>
              <a:tr h="7618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Behaves appropriately as compared to others with similar age, gender, and diagnosis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0.00167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3.771236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28.48%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58376746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coordinated in body language within social interactions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1.53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0.00298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3.496629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34.64%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45155057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avoid or have unusual eye contact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0.00014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4.950822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44.03%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86113468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intentionally avoid social interaction with others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0.08262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1.85164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7.59%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46253281"/>
                  </a:ext>
                </a:extLst>
              </a:tr>
              <a:tr h="2463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not tense such as being stiff or freezing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0.00045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38.79%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05081117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Keeps from staring/gazing off when socially participating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1.47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0.0002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4.780914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40.14%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87206016"/>
                  </a:ext>
                </a:extLst>
              </a:tr>
              <a:tr h="7618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able to discriminate between emotions felt and reflect them appropriately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0.02006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2.581989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17.58%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85374404"/>
                  </a:ext>
                </a:extLst>
              </a:tr>
              <a:tr h="5041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Recognizes and responds appropriately to social cues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0.04131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2.218801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13.19%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45103357"/>
                  </a:ext>
                </a:extLst>
              </a:tr>
              <a:tr h="5064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Maintains appropriate body spacing and body language in conversation 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0.02006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2.581989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16.96%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6532554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BB597DE-D66F-F8B1-DDCF-D16126D07B68}"/>
              </a:ext>
            </a:extLst>
          </p:cNvPr>
          <p:cNvSpPr txBox="1"/>
          <p:nvPr/>
        </p:nvSpPr>
        <p:spPr>
          <a:xfrm>
            <a:off x="29777957" y="20165479"/>
            <a:ext cx="13881556" cy="747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Corbett, B., Key, A., Qualls, L., Fecteau, S., Newsom, C., Coke, C., &amp; Yoder, P. (2016). Improvement in social competence using a randomized trial of a theatre intervention for children with autism spectrum disorder.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Journal of Autism &amp; Developmental Disorders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(2), 658–672. https://doi-org.ezproxy3.lhl.uab.edu/10.1007/s10803-015-2600-9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Leenerts, E., Evetts, C., &amp; Miller, E. (2016). Reclaiming and proclaiming the use of crafts in occupational therapy.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Open Journal of Occupational Therapy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4(4). https://doi.org/10.15453/2168-6408.1194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Maslow, A. H. (1943) A theory of human motivation.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Psychological Review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50, 370–396. </a:t>
            </a:r>
            <a:r>
              <a:rPr lang="en-US" sz="24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https://doi.org/10.1037/h0054346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Schaeffer, K. (2020). As schools shift to online learning amid pandemic, here's what we know about disabled students in the U.S.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Pew Research Center.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https://www.pewresearch.org/fact-tank/2020/04/23/as-schools-shift-to-online-learning-amid-pandemic-heres-what-we-know-about-disabled-students-in-the-u-s/#:~:text=1%20The%20nearly%207%20million,for%20which%20data%20is%20available.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Zyga, O., Russ, S. W., Meeker, H., &amp; Kirk, J. (2018). A preliminary investigation of a school-based musical theater intervention program for children with intellectual disabilities.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Journal of Intellectual Disabilities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(3), 262–278. https://doi-org.ezproxy3.lhl.uab.edu/10.1177/1744629517699334</a:t>
            </a:r>
            <a:endParaRPr lang="en-US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8E90A0-532F-83F1-B207-5831C73B58D9}"/>
              </a:ext>
            </a:extLst>
          </p:cNvPr>
          <p:cNvSpPr txBox="1"/>
          <p:nvPr/>
        </p:nvSpPr>
        <p:spPr>
          <a:xfrm rot="10800000" flipV="1">
            <a:off x="29891874" y="28766503"/>
            <a:ext cx="136979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THANKS TO: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K. Megan Carpenter, OTD, OTR/L, SCFES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Emily Delzell, Jonah Trotter, Jasper High School Faculty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INFO: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Allison N. Sortino: asortino@uab.edu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B181DC-2274-05B2-A31D-46D6E774A7FE}"/>
              </a:ext>
            </a:extLst>
          </p:cNvPr>
          <p:cNvSpPr txBox="1"/>
          <p:nvPr/>
        </p:nvSpPr>
        <p:spPr>
          <a:xfrm>
            <a:off x="15128337" y="22080957"/>
            <a:ext cx="13914358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Overall, statistics for the entire group showed improvement in an overarching social skill assessment score.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Findings of this study add to the growing literature and support the results of previous studies.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Agnihotri et.al., 2013; Bailey et al., 2021; Corbett et al., 2016; Zyga et al., 2018).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Statistical data and narrative responses yielded positive outcomes.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Both verbal and nonverbal communication skills appeared equally improved by the program.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All participants found the program helpful and recommended 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Participants reported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being excited and proud of the outcome.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Greater results of theater intervention may be seen in: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Females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Adolescents with ID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Participants that have an IQ between 20-55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Most improved verbal communication skills: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esponding appropriately to language and facial expressions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learly conveying thoughts in a fluid manner 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sing correct speaking volume, inflection, and pacing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Most improved nonverbal communication skills: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Coordinated body language</a:t>
            </a:r>
          </a:p>
          <a:p>
            <a:pPr marL="2322513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Eye contact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 able to better communicate 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peers increases the opportunities they have throughout their school for inclusion, friendship, involvement in extra curriculars, which can increase their quality of life.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indent="0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indent="0"/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49C826-E8AD-4A12-B68D-BC18AE44FE41}"/>
              </a:ext>
            </a:extLst>
          </p:cNvPr>
          <p:cNvSpPr txBox="1"/>
          <p:nvPr/>
        </p:nvSpPr>
        <p:spPr>
          <a:xfrm>
            <a:off x="29823248" y="7047967"/>
            <a:ext cx="13715709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LIMITATIONS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mall sample size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Lack of variety in diagnoses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</a:rPr>
              <a:t>Lack of control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</a:rPr>
              <a:t>Investigator-created survey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</a:rPr>
              <a:t>Possible bias in survey responses</a:t>
            </a:r>
          </a:p>
          <a:p>
            <a:endParaRPr lang="en-US" sz="2400" b="1" u="sng" dirty="0">
              <a:latin typeface="Times New Roman" panose="02020603050405020304" pitchFamily="18" charset="0"/>
            </a:endParaRPr>
          </a:p>
          <a:p>
            <a:r>
              <a:rPr lang="en-US" sz="2400" b="1" u="sng" dirty="0">
                <a:latin typeface="Times New Roman" panose="02020603050405020304" pitchFamily="18" charset="0"/>
              </a:rPr>
              <a:t>FUTURE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Gather data from multiple sources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 a standardized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dminister a follow-up assessment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Assess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variety of disabilities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Implement theater program in variety of settings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400" b="1" u="sng" dirty="0">
                <a:latin typeface="Times New Roman" panose="02020603050405020304" pitchFamily="18" charset="0"/>
              </a:rPr>
              <a:t>IMPLICATIONS FOR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Implementation can be widespread among a variety of career paths to achieve improvement in the social participation abilities of adolescents with disabilities.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Interventions that incorporate role play, mini plays, or even skits could potentially reap similar benefits as the results of this study. 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D76E0A-4936-DEE8-B15E-B71613099225}"/>
              </a:ext>
            </a:extLst>
          </p:cNvPr>
          <p:cNvSpPr txBox="1"/>
          <p:nvPr/>
        </p:nvSpPr>
        <p:spPr>
          <a:xfrm>
            <a:off x="29763053" y="15671197"/>
            <a:ext cx="13715709" cy="2882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Results of this study are consistent with previous literature and are an addition to the growing evidence that supports the use of theater to improve social skills. </a:t>
            </a:r>
          </a:p>
          <a:p>
            <a:pPr marL="342900" marR="0" indent="-3429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 statistical data and narrative responses of this study display evidence for the feasibility and effectiveness of a school-based theater intervention for adolescents with ASD and intellectual disabilities to improve their verbal and nonverbal social participation skills.</a:t>
            </a:r>
          </a:p>
          <a:p>
            <a:pPr marL="342900" marR="0" indent="-3429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Various professionals can find ways to implement aspects of this study to create a fun, exciting, and unique way to meet goals of clients.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32625CBF-AABC-C758-BBB5-9A65735339B0}"/>
              </a:ext>
            </a:extLst>
          </p:cNvPr>
          <p:cNvSpPr/>
          <p:nvPr/>
        </p:nvSpPr>
        <p:spPr>
          <a:xfrm>
            <a:off x="371132" y="14911752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DF15540F-8BA7-72E9-E38A-894F0D9644FD}"/>
              </a:ext>
            </a:extLst>
          </p:cNvPr>
          <p:cNvSpPr/>
          <p:nvPr/>
        </p:nvSpPr>
        <p:spPr>
          <a:xfrm>
            <a:off x="14997225" y="5754110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5F9FDAF-5F74-0C19-690E-128420911D96}"/>
              </a:ext>
            </a:extLst>
          </p:cNvPr>
          <p:cNvSpPr/>
          <p:nvPr/>
        </p:nvSpPr>
        <p:spPr>
          <a:xfrm>
            <a:off x="15030122" y="20801442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Discussion</a:t>
            </a:r>
          </a:p>
        </p:txBody>
      </p:sp>
      <p:sp>
        <p:nvSpPr>
          <p:cNvPr id="22" name="Rectangle 17">
            <a:extLst>
              <a:ext uri="{FF2B5EF4-FFF2-40B4-BE49-F238E27FC236}">
                <a16:creationId xmlns:a16="http://schemas.microsoft.com/office/drawing/2014/main" id="{317F9F55-6CE5-2400-CAAB-FC40F7C19FB1}"/>
              </a:ext>
            </a:extLst>
          </p:cNvPr>
          <p:cNvSpPr/>
          <p:nvPr/>
        </p:nvSpPr>
        <p:spPr>
          <a:xfrm>
            <a:off x="29481716" y="14184263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23" name="Rectangle 17">
            <a:extLst>
              <a:ext uri="{FF2B5EF4-FFF2-40B4-BE49-F238E27FC236}">
                <a16:creationId xmlns:a16="http://schemas.microsoft.com/office/drawing/2014/main" id="{AF18CC40-45E6-39AF-0AF7-80A38A06B4E8}"/>
              </a:ext>
            </a:extLst>
          </p:cNvPr>
          <p:cNvSpPr/>
          <p:nvPr/>
        </p:nvSpPr>
        <p:spPr>
          <a:xfrm>
            <a:off x="29623317" y="18838512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4" name="Rectangle 17">
            <a:extLst>
              <a:ext uri="{FF2B5EF4-FFF2-40B4-BE49-F238E27FC236}">
                <a16:creationId xmlns:a16="http://schemas.microsoft.com/office/drawing/2014/main" id="{D67E1B00-8E07-BDB5-98DA-A80300E2A45A}"/>
              </a:ext>
            </a:extLst>
          </p:cNvPr>
          <p:cNvSpPr/>
          <p:nvPr/>
        </p:nvSpPr>
        <p:spPr>
          <a:xfrm>
            <a:off x="29561292" y="27366241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Acknowledgement &amp; Contact Information</a:t>
            </a:r>
          </a:p>
        </p:txBody>
      </p:sp>
      <p:sp>
        <p:nvSpPr>
          <p:cNvPr id="25" name="Rectangle 17">
            <a:extLst>
              <a:ext uri="{FF2B5EF4-FFF2-40B4-BE49-F238E27FC236}">
                <a16:creationId xmlns:a16="http://schemas.microsoft.com/office/drawing/2014/main" id="{DA9A597A-78FA-016B-9763-547EE4593F6A}"/>
              </a:ext>
            </a:extLst>
          </p:cNvPr>
          <p:cNvSpPr/>
          <p:nvPr/>
        </p:nvSpPr>
        <p:spPr>
          <a:xfrm>
            <a:off x="29623318" y="5771043"/>
            <a:ext cx="13885863" cy="10674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1F7555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Discussion continued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4364</TotalTime>
  <Words>1604</Words>
  <Application>Microsoft Office PowerPoint</Application>
  <PresentationFormat>Custom</PresentationFormat>
  <Paragraphs>243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Watermark</vt:lpstr>
      <vt:lpstr>Special Stage: A creative arts theater program for adolescents with disabilities Allison N. Sortino, OTS; Hon K. Yuen, PhD, OTR/L Department of Occupational Therapy  |  University of Alabama at Birmingham Jackee D. Key, M.Ed.  |  Jasper High School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The University of Alabama at Birmingham</dc:subject>
  <dc:creator>UAB Public Relations &amp; Marketing</dc:creator>
  <cp:lastModifiedBy>Allison Sortino</cp:lastModifiedBy>
  <cp:revision>214</cp:revision>
  <dcterms:created xsi:type="dcterms:W3CDTF">2012-03-16T13:05:22Z</dcterms:created>
  <dcterms:modified xsi:type="dcterms:W3CDTF">2023-11-23T02:42:36Z</dcterms:modified>
</cp:coreProperties>
</file>