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7" r:id="rId2"/>
  </p:sldIdLst>
  <p:sldSz cx="43891200" cy="32918400"/>
  <p:notesSz cx="6858000" cy="9144000"/>
  <p:defaultTextStyle>
    <a:defPPr>
      <a:defRPr lang="en-US"/>
    </a:defPPr>
    <a:lvl1pPr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1pPr>
    <a:lvl2pPr marL="2036763" indent="-1579563"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2pPr>
    <a:lvl3pPr marL="4075113" indent="-3160713"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3pPr>
    <a:lvl4pPr marL="6111875" indent="-4740275"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4pPr>
    <a:lvl5pPr marL="8150225" indent="-6321425"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5pPr>
    <a:lvl6pPr marL="22860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6pPr>
    <a:lvl7pPr marL="27432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7pPr>
    <a:lvl8pPr marL="32004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8pPr>
    <a:lvl9pPr marL="36576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755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47B8619-9E2B-4703-90C6-1F7D870B74ED}" v="11" dt="2023-12-07T20:58:27.04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66"/>
  </p:normalViewPr>
  <p:slideViewPr>
    <p:cSldViewPr snapToObjects="1" showGuides="1">
      <p:cViewPr>
        <p:scale>
          <a:sx n="21" d="100"/>
          <a:sy n="21" d="100"/>
        </p:scale>
        <p:origin x="300" y="-532"/>
      </p:cViewPr>
      <p:guideLst>
        <p:guide orient="horz" pos="10368"/>
        <p:guide pos="13824"/>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arles Sullins" userId="931a1714d58ca6a8" providerId="LiveId" clId="{847B8619-9E2B-4703-90C6-1F7D870B74ED}"/>
    <pc:docChg chg="undo custSel modSld">
      <pc:chgData name="Charles Sullins" userId="931a1714d58ca6a8" providerId="LiveId" clId="{847B8619-9E2B-4703-90C6-1F7D870B74ED}" dt="2023-12-07T21:30:16.219" v="679" actId="1076"/>
      <pc:docMkLst>
        <pc:docMk/>
      </pc:docMkLst>
      <pc:sldChg chg="addSp delSp modSp mod">
        <pc:chgData name="Charles Sullins" userId="931a1714d58ca6a8" providerId="LiveId" clId="{847B8619-9E2B-4703-90C6-1F7D870B74ED}" dt="2023-12-07T21:30:16.219" v="679" actId="1076"/>
        <pc:sldMkLst>
          <pc:docMk/>
          <pc:sldMk cId="0" sldId="257"/>
        </pc:sldMkLst>
        <pc:spChg chg="add del mod">
          <ac:chgData name="Charles Sullins" userId="931a1714d58ca6a8" providerId="LiveId" clId="{847B8619-9E2B-4703-90C6-1F7D870B74ED}" dt="2023-12-01T16:33:52.029" v="3"/>
          <ac:spMkLst>
            <pc:docMk/>
            <pc:sldMk cId="0" sldId="257"/>
            <ac:spMk id="2" creationId="{7819A12B-C42C-3A56-918A-AABCC16582CE}"/>
          </ac:spMkLst>
        </pc:spChg>
        <pc:spChg chg="add mod">
          <ac:chgData name="Charles Sullins" userId="931a1714d58ca6a8" providerId="LiveId" clId="{847B8619-9E2B-4703-90C6-1F7D870B74ED}" dt="2023-12-07T18:47:43.201" v="496" actId="6549"/>
          <ac:spMkLst>
            <pc:docMk/>
            <pc:sldMk cId="0" sldId="257"/>
            <ac:spMk id="2" creationId="{A26BFFD5-2809-964F-4CD5-B7D2DC8D7B06}"/>
          </ac:spMkLst>
        </pc:spChg>
        <pc:spChg chg="add del mod">
          <ac:chgData name="Charles Sullins" userId="931a1714d58ca6a8" providerId="LiveId" clId="{847B8619-9E2B-4703-90C6-1F7D870B74ED}" dt="2023-12-01T16:34:43.312" v="5" actId="478"/>
          <ac:spMkLst>
            <pc:docMk/>
            <pc:sldMk cId="0" sldId="257"/>
            <ac:spMk id="4" creationId="{2267F427-EBC8-09ED-7A9C-7BF4E6E74D36}"/>
          </ac:spMkLst>
        </pc:spChg>
        <pc:spChg chg="add mod">
          <ac:chgData name="Charles Sullins" userId="931a1714d58ca6a8" providerId="LiveId" clId="{847B8619-9E2B-4703-90C6-1F7D870B74ED}" dt="2023-12-07T21:30:16.219" v="679" actId="1076"/>
          <ac:spMkLst>
            <pc:docMk/>
            <pc:sldMk cId="0" sldId="257"/>
            <ac:spMk id="4" creationId="{82CA2E8F-32D1-A145-BD13-D202B0CE1917}"/>
          </ac:spMkLst>
        </pc:spChg>
        <pc:spChg chg="add mod">
          <ac:chgData name="Charles Sullins" userId="931a1714d58ca6a8" providerId="LiveId" clId="{847B8619-9E2B-4703-90C6-1F7D870B74ED}" dt="2023-12-07T18:48:13.214" v="498" actId="20577"/>
          <ac:spMkLst>
            <pc:docMk/>
            <pc:sldMk cId="0" sldId="257"/>
            <ac:spMk id="5" creationId="{58D04A40-CA96-7CB0-9CC4-CAA48E6076A9}"/>
          </ac:spMkLst>
        </pc:spChg>
        <pc:spChg chg="add mod">
          <ac:chgData name="Charles Sullins" userId="931a1714d58ca6a8" providerId="LiveId" clId="{847B8619-9E2B-4703-90C6-1F7D870B74ED}" dt="2023-12-07T18:48:41.921" v="502" actId="948"/>
          <ac:spMkLst>
            <pc:docMk/>
            <pc:sldMk cId="0" sldId="257"/>
            <ac:spMk id="6" creationId="{CDFA9335-66F4-70FD-9E64-7E1BC55F801D}"/>
          </ac:spMkLst>
        </pc:spChg>
        <pc:spChg chg="add mod">
          <ac:chgData name="Charles Sullins" userId="931a1714d58ca6a8" providerId="LiveId" clId="{847B8619-9E2B-4703-90C6-1F7D870B74ED}" dt="2023-12-01T16:51:30.638" v="128" actId="2710"/>
          <ac:spMkLst>
            <pc:docMk/>
            <pc:sldMk cId="0" sldId="257"/>
            <ac:spMk id="8" creationId="{80E59302-B503-97FB-CE43-1C4C43F7284A}"/>
          </ac:spMkLst>
        </pc:spChg>
        <pc:spChg chg="add mod">
          <ac:chgData name="Charles Sullins" userId="931a1714d58ca6a8" providerId="LiveId" clId="{847B8619-9E2B-4703-90C6-1F7D870B74ED}" dt="2023-12-07T21:30:04.791" v="677" actId="1076"/>
          <ac:spMkLst>
            <pc:docMk/>
            <pc:sldMk cId="0" sldId="257"/>
            <ac:spMk id="9" creationId="{4B941C5B-39DE-0D70-5B02-3D26C309F2CE}"/>
          </ac:spMkLst>
        </pc:spChg>
        <pc:spChg chg="add mod">
          <ac:chgData name="Charles Sullins" userId="931a1714d58ca6a8" providerId="LiveId" clId="{847B8619-9E2B-4703-90C6-1F7D870B74ED}" dt="2023-12-07T18:48:50.855" v="526" actId="20577"/>
          <ac:spMkLst>
            <pc:docMk/>
            <pc:sldMk cId="0" sldId="257"/>
            <ac:spMk id="10" creationId="{ADF37BAB-1E05-C58C-0067-2DC1B444024D}"/>
          </ac:spMkLst>
        </pc:spChg>
        <pc:spChg chg="add mod">
          <ac:chgData name="Charles Sullins" userId="931a1714d58ca6a8" providerId="LiveId" clId="{847B8619-9E2B-4703-90C6-1F7D870B74ED}" dt="2023-12-01T18:19:37.601" v="172" actId="1076"/>
          <ac:spMkLst>
            <pc:docMk/>
            <pc:sldMk cId="0" sldId="257"/>
            <ac:spMk id="11" creationId="{30B157BD-C1E9-DFF9-8703-0DBA2993BBE1}"/>
          </ac:spMkLst>
        </pc:spChg>
        <pc:spChg chg="mod">
          <ac:chgData name="Charles Sullins" userId="931a1714d58ca6a8" providerId="LiveId" clId="{847B8619-9E2B-4703-90C6-1F7D870B74ED}" dt="2023-12-01T16:40:53.240" v="99" actId="1076"/>
          <ac:spMkLst>
            <pc:docMk/>
            <pc:sldMk cId="0" sldId="257"/>
            <ac:spMk id="15" creationId="{3F7F539E-397D-C4C5-2EC9-2391ED48F917}"/>
          </ac:spMkLst>
        </pc:spChg>
        <pc:spChg chg="mod">
          <ac:chgData name="Charles Sullins" userId="931a1714d58ca6a8" providerId="LiveId" clId="{847B8619-9E2B-4703-90C6-1F7D870B74ED}" dt="2023-12-07T15:31:43.346" v="426" actId="1076"/>
          <ac:spMkLst>
            <pc:docMk/>
            <pc:sldMk cId="0" sldId="257"/>
            <ac:spMk id="20" creationId="{7FD6ABF4-D62C-8E92-E1BD-3778A7F41BE4}"/>
          </ac:spMkLst>
        </pc:spChg>
        <pc:spChg chg="mod">
          <ac:chgData name="Charles Sullins" userId="931a1714d58ca6a8" providerId="LiveId" clId="{847B8619-9E2B-4703-90C6-1F7D870B74ED}" dt="2023-12-07T21:30:10.991" v="678" actId="1076"/>
          <ac:spMkLst>
            <pc:docMk/>
            <pc:sldMk cId="0" sldId="257"/>
            <ac:spMk id="29" creationId="{9FBCB4EC-9239-E75F-D97F-FD48696657E9}"/>
          </ac:spMkLst>
        </pc:spChg>
        <pc:spChg chg="mod">
          <ac:chgData name="Charles Sullins" userId="931a1714d58ca6a8" providerId="LiveId" clId="{847B8619-9E2B-4703-90C6-1F7D870B74ED}" dt="2023-12-01T18:19:01.593" v="168" actId="1076"/>
          <ac:spMkLst>
            <pc:docMk/>
            <pc:sldMk cId="0" sldId="257"/>
            <ac:spMk id="30" creationId="{0B4CAC9D-E7D9-12BB-EF97-862392D98CEA}"/>
          </ac:spMkLst>
        </pc:spChg>
        <pc:spChg chg="mod">
          <ac:chgData name="Charles Sullins" userId="931a1714d58ca6a8" providerId="LiveId" clId="{847B8619-9E2B-4703-90C6-1F7D870B74ED}" dt="2023-12-07T18:15:18.518" v="475" actId="13926"/>
          <ac:spMkLst>
            <pc:docMk/>
            <pc:sldMk cId="0" sldId="257"/>
            <ac:spMk id="4098" creationId="{437968F4-1802-63F0-F6EC-CB04BF1A8CFA}"/>
          </ac:spMkLst>
        </pc:spChg>
        <pc:picChg chg="add mod">
          <ac:chgData name="Charles Sullins" userId="931a1714d58ca6a8" providerId="LiveId" clId="{847B8619-9E2B-4703-90C6-1F7D870B74ED}" dt="2023-12-01T16:41:40.358" v="111" actId="1076"/>
          <ac:picMkLst>
            <pc:docMk/>
            <pc:sldMk cId="0" sldId="257"/>
            <ac:picMk id="7" creationId="{1805301B-741C-295A-9F28-5ECC1C89D28F}"/>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9B6005BE-4393-06F6-ECB2-C1785127AD78}"/>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9219" name="Rectangle 3">
            <a:extLst>
              <a:ext uri="{FF2B5EF4-FFF2-40B4-BE49-F238E27FC236}">
                <a16:creationId xmlns:a16="http://schemas.microsoft.com/office/drawing/2014/main" id="{C5630F09-28E7-1F4D-68C0-7153A53B005A}"/>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fld id="{A15221B6-8117-42FC-BA6C-6638EFC97196}" type="datetimeFigureOut">
              <a:rPr lang="en-US"/>
              <a:pPr>
                <a:defRPr/>
              </a:pPr>
              <a:t>12/7/2023</a:t>
            </a:fld>
            <a:endParaRPr lang="en-US" dirty="0"/>
          </a:p>
        </p:txBody>
      </p:sp>
      <p:sp>
        <p:nvSpPr>
          <p:cNvPr id="3076" name="Rectangle 4">
            <a:extLst>
              <a:ext uri="{FF2B5EF4-FFF2-40B4-BE49-F238E27FC236}">
                <a16:creationId xmlns:a16="http://schemas.microsoft.com/office/drawing/2014/main" id="{AB98AB6F-5908-E9B2-3699-7FAAA396B784}"/>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21" name="Rectangle 5">
            <a:extLst>
              <a:ext uri="{FF2B5EF4-FFF2-40B4-BE49-F238E27FC236}">
                <a16:creationId xmlns:a16="http://schemas.microsoft.com/office/drawing/2014/main" id="{5A6668B9-B0A3-B8B3-B6F7-3EEDD825D68A}"/>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222" name="Rectangle 6">
            <a:extLst>
              <a:ext uri="{FF2B5EF4-FFF2-40B4-BE49-F238E27FC236}">
                <a16:creationId xmlns:a16="http://schemas.microsoft.com/office/drawing/2014/main" id="{CA8430D8-40EF-9A33-CF7E-CFE427BE9445}"/>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9223" name="Rectangle 7">
            <a:extLst>
              <a:ext uri="{FF2B5EF4-FFF2-40B4-BE49-F238E27FC236}">
                <a16:creationId xmlns:a16="http://schemas.microsoft.com/office/drawing/2014/main" id="{DB7C8740-3FC4-290D-996C-7D05A160B613}"/>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897904A3-19D0-4514-A8B3-273DECDDCEE1}"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C544B7CF-34E1-F2D7-39E7-A3531EFD5732}"/>
              </a:ext>
            </a:extLst>
          </p:cNvPr>
          <p:cNvSpPr>
            <a:spLocks noGrp="1" noRot="1" noChangeAspect="1" noChangeArrowheads="1" noTextEdit="1"/>
          </p:cNvSpPr>
          <p:nvPr>
            <p:ph type="sldImg"/>
          </p:nvPr>
        </p:nvSpPr>
        <p:spPr>
          <a:ln/>
        </p:spPr>
      </p:sp>
      <p:sp>
        <p:nvSpPr>
          <p:cNvPr id="5123" name="Rectangle 3">
            <a:extLst>
              <a:ext uri="{FF2B5EF4-FFF2-40B4-BE49-F238E27FC236}">
                <a16:creationId xmlns:a16="http://schemas.microsoft.com/office/drawing/2014/main" id="{769C575F-5C02-2661-F12A-03D0F380690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15200" y="5852160"/>
            <a:ext cx="25237440" cy="6217920"/>
          </a:xfrm>
        </p:spPr>
        <p:txBody>
          <a:bodyPr>
            <a:normAutofit/>
          </a:bodyPr>
          <a:lstStyle>
            <a:lvl1pPr algn="l">
              <a:defRPr sz="14300" b="1">
                <a:solidFill>
                  <a:schemeClr val="accent3">
                    <a:lumMod val="40000"/>
                    <a:lumOff val="60000"/>
                  </a:schemeClr>
                </a:solidFill>
                <a:latin typeface="+mj-lt"/>
              </a:defRPr>
            </a:lvl1pPr>
          </a:lstStyle>
          <a:p>
            <a:r>
              <a:rPr lang="en-US" dirty="0"/>
              <a:t>Click to edit Master title style</a:t>
            </a:r>
          </a:p>
        </p:txBody>
      </p:sp>
      <p:sp>
        <p:nvSpPr>
          <p:cNvPr id="5" name="Subtitle 2"/>
          <p:cNvSpPr>
            <a:spLocks noGrp="1"/>
          </p:cNvSpPr>
          <p:nvPr>
            <p:ph type="subTitle" idx="1"/>
          </p:nvPr>
        </p:nvSpPr>
        <p:spPr>
          <a:xfrm>
            <a:off x="7315200" y="18653760"/>
            <a:ext cx="25237440" cy="8412480"/>
          </a:xfrm>
        </p:spPr>
        <p:txBody>
          <a:bodyPr/>
          <a:lstStyle>
            <a:lvl1pPr marL="0" indent="0" algn="l">
              <a:buNone/>
              <a:defRPr>
                <a:solidFill>
                  <a:schemeClr val="tx1">
                    <a:tint val="75000"/>
                  </a:schemeClr>
                </a:solidFill>
              </a:defRPr>
            </a:lvl1pPr>
            <a:lvl2pPr marL="2037786" indent="0" algn="ctr">
              <a:buNone/>
              <a:defRPr>
                <a:solidFill>
                  <a:schemeClr val="tx1">
                    <a:tint val="75000"/>
                  </a:schemeClr>
                </a:solidFill>
              </a:defRPr>
            </a:lvl2pPr>
            <a:lvl3pPr marL="4075572" indent="0" algn="ctr">
              <a:buNone/>
              <a:defRPr>
                <a:solidFill>
                  <a:schemeClr val="tx1">
                    <a:tint val="75000"/>
                  </a:schemeClr>
                </a:solidFill>
              </a:defRPr>
            </a:lvl3pPr>
            <a:lvl4pPr marL="6113358" indent="0" algn="ctr">
              <a:buNone/>
              <a:defRPr>
                <a:solidFill>
                  <a:schemeClr val="tx1">
                    <a:tint val="75000"/>
                  </a:schemeClr>
                </a:solidFill>
              </a:defRPr>
            </a:lvl4pPr>
            <a:lvl5pPr marL="8151144" indent="0" algn="ctr">
              <a:buNone/>
              <a:defRPr>
                <a:solidFill>
                  <a:schemeClr val="tx1">
                    <a:tint val="75000"/>
                  </a:schemeClr>
                </a:solidFill>
              </a:defRPr>
            </a:lvl5pPr>
            <a:lvl6pPr marL="10188931" indent="0" algn="ctr">
              <a:buNone/>
              <a:defRPr>
                <a:solidFill>
                  <a:schemeClr val="tx1">
                    <a:tint val="75000"/>
                  </a:schemeClr>
                </a:solidFill>
              </a:defRPr>
            </a:lvl6pPr>
            <a:lvl7pPr marL="12226717" indent="0" algn="ctr">
              <a:buNone/>
              <a:defRPr>
                <a:solidFill>
                  <a:schemeClr val="tx1">
                    <a:tint val="75000"/>
                  </a:schemeClr>
                </a:solidFill>
              </a:defRPr>
            </a:lvl7pPr>
            <a:lvl8pPr marL="14264503" indent="0" algn="ctr">
              <a:buNone/>
              <a:defRPr>
                <a:solidFill>
                  <a:schemeClr val="tx1">
                    <a:tint val="75000"/>
                  </a:schemeClr>
                </a:solidFill>
              </a:defRPr>
            </a:lvl8pPr>
            <a:lvl9pPr marL="16302289"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359417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sz="12500"/>
            </a:lvl1pPr>
            <a:lvl2pPr>
              <a:defRPr sz="10700"/>
            </a:lvl2pPr>
            <a:lvl3pPr>
              <a:defRPr sz="8900"/>
            </a:lvl3pPr>
            <a:lvl4pPr>
              <a:defRPr sz="8000"/>
            </a:lvl4pPr>
            <a:lvl5pPr>
              <a:defRPr sz="8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4"/>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808117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194560" y="7680963"/>
            <a:ext cx="19385280" cy="21724622"/>
          </a:xfrm>
        </p:spPr>
        <p:txBody>
          <a:bodyPr/>
          <a:lstStyle>
            <a:lvl1pPr>
              <a:defRPr sz="10700"/>
            </a:lvl1pPr>
            <a:lvl2pPr>
              <a:defRPr sz="8900"/>
            </a:lvl2pPr>
            <a:lvl3pPr>
              <a:defRPr sz="8000"/>
            </a:lvl3pPr>
            <a:lvl4pPr>
              <a:defRPr sz="7100"/>
            </a:lvl4pPr>
            <a:lvl5pPr>
              <a:defRPr sz="7100"/>
            </a:lvl5pPr>
            <a:lvl6pPr>
              <a:defRPr sz="8000"/>
            </a:lvl6pPr>
            <a:lvl7pPr>
              <a:defRPr sz="8000"/>
            </a:lvl7pPr>
            <a:lvl8pPr>
              <a:defRPr sz="8000"/>
            </a:lvl8pPr>
            <a:lvl9pPr>
              <a:defRPr sz="8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22311360" y="7680963"/>
            <a:ext cx="19385280" cy="21724622"/>
          </a:xfrm>
        </p:spPr>
        <p:txBody>
          <a:bodyPr/>
          <a:lstStyle>
            <a:lvl1pPr>
              <a:defRPr sz="10700"/>
            </a:lvl1pPr>
            <a:lvl2pPr>
              <a:defRPr sz="8900"/>
            </a:lvl2pPr>
            <a:lvl3pPr>
              <a:defRPr sz="8000"/>
            </a:lvl3pPr>
            <a:lvl4pPr>
              <a:defRPr sz="7100"/>
            </a:lvl4pPr>
            <a:lvl5pPr>
              <a:defRPr sz="7100"/>
            </a:lvl5pPr>
            <a:lvl6pPr>
              <a:defRPr sz="8000"/>
            </a:lvl6pPr>
            <a:lvl7pPr>
              <a:defRPr sz="8000"/>
            </a:lvl7pPr>
            <a:lvl8pPr>
              <a:defRPr sz="8000"/>
            </a:lvl8pPr>
            <a:lvl9pPr>
              <a:defRPr sz="8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itle 5"/>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989662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194561" y="7368542"/>
            <a:ext cx="19392902" cy="3070858"/>
          </a:xfrm>
        </p:spPr>
        <p:txBody>
          <a:bodyPr anchor="b"/>
          <a:lstStyle>
            <a:lvl1pPr marL="0" indent="0">
              <a:buNone/>
              <a:defRPr sz="8900" b="1"/>
            </a:lvl1pPr>
            <a:lvl2pPr marL="2037786" indent="0">
              <a:buNone/>
              <a:defRPr sz="8900" b="1"/>
            </a:lvl2pPr>
            <a:lvl3pPr marL="4075572" indent="0">
              <a:buNone/>
              <a:defRPr sz="8000" b="1"/>
            </a:lvl3pPr>
            <a:lvl4pPr marL="6113358" indent="0">
              <a:buNone/>
              <a:defRPr sz="7100" b="1"/>
            </a:lvl4pPr>
            <a:lvl5pPr marL="8151144" indent="0">
              <a:buNone/>
              <a:defRPr sz="7100" b="1"/>
            </a:lvl5pPr>
            <a:lvl6pPr marL="10188931" indent="0">
              <a:buNone/>
              <a:defRPr sz="7100" b="1"/>
            </a:lvl6pPr>
            <a:lvl7pPr marL="12226717" indent="0">
              <a:buNone/>
              <a:defRPr sz="7100" b="1"/>
            </a:lvl7pPr>
            <a:lvl8pPr marL="14264503" indent="0">
              <a:buNone/>
              <a:defRPr sz="7100" b="1"/>
            </a:lvl8pPr>
            <a:lvl9pPr marL="16302289" indent="0">
              <a:buNone/>
              <a:defRPr sz="7100" b="1"/>
            </a:lvl9pPr>
          </a:lstStyle>
          <a:p>
            <a:pPr lvl="0"/>
            <a:r>
              <a:rPr lang="en-US" dirty="0"/>
              <a:t>Click to edit Master text styles</a:t>
            </a:r>
          </a:p>
        </p:txBody>
      </p:sp>
      <p:sp>
        <p:nvSpPr>
          <p:cNvPr id="4" name="Content Placeholder 3"/>
          <p:cNvSpPr>
            <a:spLocks noGrp="1"/>
          </p:cNvSpPr>
          <p:nvPr>
            <p:ph sz="half" idx="2"/>
          </p:nvPr>
        </p:nvSpPr>
        <p:spPr>
          <a:xfrm>
            <a:off x="2194561" y="10439400"/>
            <a:ext cx="19392902" cy="18966182"/>
          </a:xfrm>
        </p:spPr>
        <p:txBody>
          <a:bodyPr/>
          <a:lstStyle>
            <a:lvl1pPr>
              <a:defRPr sz="8900"/>
            </a:lvl1pPr>
            <a:lvl2pPr>
              <a:defRPr sz="8000"/>
            </a:lvl2pPr>
            <a:lvl3pPr>
              <a:defRPr sz="7100"/>
            </a:lvl3pPr>
            <a:lvl4pPr>
              <a:defRPr sz="6200"/>
            </a:lvl4pPr>
            <a:lvl5pPr>
              <a:defRPr sz="6200"/>
            </a:lvl5pPr>
            <a:lvl6pPr>
              <a:defRPr sz="7100"/>
            </a:lvl6pPr>
            <a:lvl7pPr>
              <a:defRPr sz="7100"/>
            </a:lvl7pPr>
            <a:lvl8pPr>
              <a:defRPr sz="7100"/>
            </a:lvl8pPr>
            <a:lvl9pPr>
              <a:defRPr sz="7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123" y="7368542"/>
            <a:ext cx="19400520" cy="3070858"/>
          </a:xfrm>
        </p:spPr>
        <p:txBody>
          <a:bodyPr anchor="b"/>
          <a:lstStyle>
            <a:lvl1pPr marL="0" indent="0">
              <a:buNone/>
              <a:defRPr sz="8900" b="1"/>
            </a:lvl1pPr>
            <a:lvl2pPr marL="2037786" indent="0">
              <a:buNone/>
              <a:defRPr sz="8900" b="1"/>
            </a:lvl2pPr>
            <a:lvl3pPr marL="4075572" indent="0">
              <a:buNone/>
              <a:defRPr sz="8000" b="1"/>
            </a:lvl3pPr>
            <a:lvl4pPr marL="6113358" indent="0">
              <a:buNone/>
              <a:defRPr sz="7100" b="1"/>
            </a:lvl4pPr>
            <a:lvl5pPr marL="8151144" indent="0">
              <a:buNone/>
              <a:defRPr sz="7100" b="1"/>
            </a:lvl5pPr>
            <a:lvl6pPr marL="10188931" indent="0">
              <a:buNone/>
              <a:defRPr sz="7100" b="1"/>
            </a:lvl6pPr>
            <a:lvl7pPr marL="12226717" indent="0">
              <a:buNone/>
              <a:defRPr sz="7100" b="1"/>
            </a:lvl7pPr>
            <a:lvl8pPr marL="14264503" indent="0">
              <a:buNone/>
              <a:defRPr sz="7100" b="1"/>
            </a:lvl8pPr>
            <a:lvl9pPr marL="16302289" indent="0">
              <a:buNone/>
              <a:defRPr sz="7100" b="1"/>
            </a:lvl9pPr>
          </a:lstStyle>
          <a:p>
            <a:pPr lvl="0"/>
            <a:r>
              <a:rPr lang="en-US"/>
              <a:t>Click to edit Master text styles</a:t>
            </a:r>
          </a:p>
        </p:txBody>
      </p:sp>
      <p:sp>
        <p:nvSpPr>
          <p:cNvPr id="6" name="Content Placeholder 5"/>
          <p:cNvSpPr>
            <a:spLocks noGrp="1"/>
          </p:cNvSpPr>
          <p:nvPr>
            <p:ph sz="quarter" idx="4"/>
          </p:nvPr>
        </p:nvSpPr>
        <p:spPr>
          <a:xfrm>
            <a:off x="22296123" y="10439400"/>
            <a:ext cx="19400520" cy="18966182"/>
          </a:xfrm>
        </p:spPr>
        <p:txBody>
          <a:bodyPr/>
          <a:lstStyle>
            <a:lvl1pPr>
              <a:defRPr sz="8900"/>
            </a:lvl1pPr>
            <a:lvl2pPr>
              <a:defRPr sz="8000"/>
            </a:lvl2pPr>
            <a:lvl3pPr>
              <a:defRPr sz="7100"/>
            </a:lvl3pPr>
            <a:lvl4pPr>
              <a:defRPr sz="6200"/>
            </a:lvl4pPr>
            <a:lvl5pPr>
              <a:defRPr sz="6200"/>
            </a:lvl5pPr>
            <a:lvl6pPr>
              <a:defRPr sz="7100"/>
            </a:lvl6pPr>
            <a:lvl7pPr>
              <a:defRPr sz="7100"/>
            </a:lvl7pPr>
            <a:lvl8pPr>
              <a:defRPr sz="7100"/>
            </a:lvl8pPr>
            <a:lvl9pPr>
              <a:defRPr sz="7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545558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46033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CCA619B-FFD1-4641-2B00-02D5F8C1462E}"/>
              </a:ext>
            </a:extLst>
          </p:cNvPr>
          <p:cNvGrpSpPr/>
          <p:nvPr userDrawn="1"/>
        </p:nvGrpSpPr>
        <p:grpSpPr>
          <a:xfrm>
            <a:off x="-76200" y="-3534"/>
            <a:ext cx="43997880" cy="33017820"/>
            <a:chOff x="-21093" y="-3534"/>
            <a:chExt cx="43997880" cy="33017820"/>
          </a:xfrm>
        </p:grpSpPr>
        <p:sp>
          <p:nvSpPr>
            <p:cNvPr id="3" name="Rectangle 2">
              <a:extLst>
                <a:ext uri="{FF2B5EF4-FFF2-40B4-BE49-F238E27FC236}">
                  <a16:creationId xmlns:a16="http://schemas.microsoft.com/office/drawing/2014/main" id="{DC93CBAF-1AB3-71B6-F1FB-D8A5AE6ECAA9}"/>
                </a:ext>
              </a:extLst>
            </p:cNvPr>
            <p:cNvSpPr/>
            <p:nvPr userDrawn="1"/>
          </p:nvSpPr>
          <p:spPr>
            <a:xfrm>
              <a:off x="-21093" y="30042486"/>
              <a:ext cx="43891200" cy="2971800"/>
            </a:xfrm>
            <a:prstGeom prst="rect">
              <a:avLst/>
            </a:prstGeom>
            <a:solidFill>
              <a:srgbClr val="1F755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4" name="Group 3">
              <a:extLst>
                <a:ext uri="{FF2B5EF4-FFF2-40B4-BE49-F238E27FC236}">
                  <a16:creationId xmlns:a16="http://schemas.microsoft.com/office/drawing/2014/main" id="{253B313D-6048-C811-B35A-0B28BDDD53D6}"/>
                </a:ext>
              </a:extLst>
            </p:cNvPr>
            <p:cNvGrpSpPr/>
            <p:nvPr userDrawn="1"/>
          </p:nvGrpSpPr>
          <p:grpSpPr>
            <a:xfrm>
              <a:off x="-21093" y="-3534"/>
              <a:ext cx="43997880" cy="5486400"/>
              <a:chOff x="-21093" y="-3534"/>
              <a:chExt cx="43997880" cy="5486400"/>
            </a:xfrm>
          </p:grpSpPr>
          <p:sp>
            <p:nvSpPr>
              <p:cNvPr id="7" name="Rectangle 6">
                <a:extLst>
                  <a:ext uri="{FF2B5EF4-FFF2-40B4-BE49-F238E27FC236}">
                    <a16:creationId xmlns:a16="http://schemas.microsoft.com/office/drawing/2014/main" id="{AC6EACC0-CAF4-5942-0F40-E6A6B8933228}"/>
                  </a:ext>
                </a:extLst>
              </p:cNvPr>
              <p:cNvSpPr/>
              <p:nvPr userDrawn="1"/>
            </p:nvSpPr>
            <p:spPr>
              <a:xfrm>
                <a:off x="85587" y="-3534"/>
                <a:ext cx="43891200" cy="5486400"/>
              </a:xfrm>
              <a:prstGeom prst="rect">
                <a:avLst/>
              </a:prstGeom>
              <a:solidFill>
                <a:srgbClr val="1F755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210DF7D-7CD9-71B5-A1FD-E877DBAEA0C0}"/>
                  </a:ext>
                </a:extLst>
              </p:cNvPr>
              <p:cNvSpPr/>
              <p:nvPr userDrawn="1"/>
            </p:nvSpPr>
            <p:spPr>
              <a:xfrm>
                <a:off x="-21093" y="-3534"/>
                <a:ext cx="5486400" cy="5486400"/>
              </a:xfrm>
              <a:prstGeom prst="rect">
                <a:avLst/>
              </a:prstGeom>
              <a:solidFill>
                <a:srgbClr val="17543E"/>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5" name="Picture 4" descr="A logo with a lighthouse and waves&#10;&#10;Description automatically generated">
              <a:extLst>
                <a:ext uri="{FF2B5EF4-FFF2-40B4-BE49-F238E27FC236}">
                  <a16:creationId xmlns:a16="http://schemas.microsoft.com/office/drawing/2014/main" id="{43767709-205E-5EBB-3D1E-E492EC51B809}"/>
                </a:ext>
              </a:extLst>
            </p:cNvPr>
            <p:cNvPicPr>
              <a:picLocks noChangeAspect="1"/>
            </p:cNvPicPr>
            <p:nvPr userDrawn="1"/>
          </p:nvPicPr>
          <p:blipFill>
            <a:blip r:embed="rId7"/>
            <a:stretch>
              <a:fillRect/>
            </a:stretch>
          </p:blipFill>
          <p:spPr>
            <a:xfrm>
              <a:off x="537935" y="619126"/>
              <a:ext cx="4333874" cy="4333874"/>
            </a:xfrm>
            <a:prstGeom prst="rect">
              <a:avLst/>
            </a:prstGeom>
          </p:spPr>
        </p:pic>
        <p:pic>
          <p:nvPicPr>
            <p:cNvPr id="6" name="Picture 5" descr="A black background with white text&#10;&#10;Description automatically generated">
              <a:extLst>
                <a:ext uri="{FF2B5EF4-FFF2-40B4-BE49-F238E27FC236}">
                  <a16:creationId xmlns:a16="http://schemas.microsoft.com/office/drawing/2014/main" id="{9FFCED7D-2D18-745B-3596-9C77276066D0}"/>
                </a:ext>
              </a:extLst>
            </p:cNvPr>
            <p:cNvPicPr>
              <a:picLocks noChangeAspect="1"/>
            </p:cNvPicPr>
            <p:nvPr userDrawn="1"/>
          </p:nvPicPr>
          <p:blipFill>
            <a:blip r:embed="rId8"/>
            <a:stretch>
              <a:fillRect/>
            </a:stretch>
          </p:blipFill>
          <p:spPr>
            <a:xfrm>
              <a:off x="1997726" y="30861000"/>
              <a:ext cx="8289274" cy="1549397"/>
            </a:xfrm>
            <a:prstGeom prst="rect">
              <a:avLst/>
            </a:prstGeom>
          </p:spPr>
        </p:pic>
      </p:grpSp>
      <p:sp>
        <p:nvSpPr>
          <p:cNvPr id="1027" name="Title Placeholder 1">
            <a:extLst>
              <a:ext uri="{FF2B5EF4-FFF2-40B4-BE49-F238E27FC236}">
                <a16:creationId xmlns:a16="http://schemas.microsoft.com/office/drawing/2014/main" id="{D5D06CB4-D949-38D7-4839-DF803DB5E206}"/>
              </a:ext>
            </a:extLst>
          </p:cNvPr>
          <p:cNvSpPr>
            <a:spLocks noGrp="1"/>
          </p:cNvSpPr>
          <p:nvPr>
            <p:ph type="title"/>
          </p:nvPr>
        </p:nvSpPr>
        <p:spPr bwMode="auto">
          <a:xfrm>
            <a:off x="6645275" y="669925"/>
            <a:ext cx="36148963" cy="481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07557" tIns="203779" rIns="407557" bIns="203779" numCol="1" anchor="ctr"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7F6F8A75-9C1D-5D04-60FB-055173502029}"/>
              </a:ext>
            </a:extLst>
          </p:cNvPr>
          <p:cNvSpPr>
            <a:spLocks noGrp="1"/>
          </p:cNvSpPr>
          <p:nvPr>
            <p:ph type="body" idx="1"/>
          </p:nvPr>
        </p:nvSpPr>
        <p:spPr bwMode="auto">
          <a:xfrm>
            <a:off x="4754563" y="7680325"/>
            <a:ext cx="35113912" cy="2048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07557" tIns="203779" rIns="407557" bIns="203779"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lt1" tx1="dk1" bg2="lt2" tx2="dk2" accent1="accent1" accent2="accent2" accent3="accent3" accent4="accent4" accent5="accent5" accent6="accent6" hlink="hlink" folHlink="folHlink"/>
  <p:sldLayoutIdLst>
    <p:sldLayoutId id="2147483666" r:id="rId1"/>
    <p:sldLayoutId id="2147483662" r:id="rId2"/>
    <p:sldLayoutId id="2147483663" r:id="rId3"/>
    <p:sldLayoutId id="2147483664" r:id="rId4"/>
    <p:sldLayoutId id="2147483665" r:id="rId5"/>
  </p:sldLayoutIdLst>
  <p:txStyles>
    <p:titleStyle>
      <a:lvl1pPr algn="l" defTabSz="2036763" rtl="0" eaLnBrk="0" fontAlgn="base" hangingPunct="0">
        <a:spcBef>
          <a:spcPct val="0"/>
        </a:spcBef>
        <a:spcAft>
          <a:spcPct val="0"/>
        </a:spcAft>
        <a:defRPr sz="12500" b="1" kern="1200">
          <a:solidFill>
            <a:schemeClr val="bg1"/>
          </a:solidFill>
          <a:latin typeface="+mj-lt"/>
          <a:ea typeface="Cambria" pitchFamily="18" charset="0"/>
          <a:cs typeface="Cambria" pitchFamily="18" charset="0"/>
        </a:defRPr>
      </a:lvl1pPr>
      <a:lvl2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2pPr>
      <a:lvl3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3pPr>
      <a:lvl4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4pPr>
      <a:lvl5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5pPr>
      <a:lvl6pPr marL="2037786"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6pPr>
      <a:lvl7pPr marL="4075572"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7pPr>
      <a:lvl8pPr marL="6113358"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8pPr>
      <a:lvl9pPr marL="8151144"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9pPr>
    </p:titleStyle>
    <p:bodyStyle>
      <a:lvl1pPr marL="1017588" indent="-1017588" algn="l" defTabSz="2036763" rtl="0" eaLnBrk="0" fontAlgn="base" hangingPunct="0">
        <a:spcBef>
          <a:spcPct val="20000"/>
        </a:spcBef>
        <a:spcAft>
          <a:spcPct val="0"/>
        </a:spcAft>
        <a:buFont typeface="Arial" panose="020B0604020202020204" pitchFamily="34" charset="0"/>
        <a:buChar char="•"/>
        <a:defRPr sz="12500" kern="1200">
          <a:solidFill>
            <a:schemeClr val="tx1"/>
          </a:solidFill>
          <a:latin typeface="+mj-lt"/>
          <a:ea typeface="Cambria" pitchFamily="18" charset="0"/>
          <a:cs typeface="Cambria" pitchFamily="18" charset="0"/>
        </a:defRPr>
      </a:lvl1pPr>
      <a:lvl2pPr marL="2036763"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Cambria" pitchFamily="18" charset="0"/>
          <a:cs typeface="Cambria" panose="02040503050406030204" pitchFamily="18" charset="0"/>
        </a:defRPr>
      </a:lvl2pPr>
      <a:lvl3pPr marL="3055938"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charset="-128"/>
        </a:defRPr>
      </a:lvl3pPr>
      <a:lvl4pPr marL="4357688" indent="-1301750"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a:defRPr>
      </a:lvl4pPr>
      <a:lvl5pPr marL="5376863"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a:defRPr>
      </a:lvl5pPr>
      <a:lvl6pPr marL="11207824" indent="-1018893" algn="l" defTabSz="2037786" rtl="0" eaLnBrk="1" latinLnBrk="0" hangingPunct="1">
        <a:spcBef>
          <a:spcPct val="20000"/>
        </a:spcBef>
        <a:buFont typeface="Arial"/>
        <a:buChar char="•"/>
        <a:defRPr sz="8900" kern="1200">
          <a:solidFill>
            <a:schemeClr val="tx1"/>
          </a:solidFill>
          <a:latin typeface="+mn-lt"/>
          <a:ea typeface="+mn-ea"/>
          <a:cs typeface="+mn-cs"/>
        </a:defRPr>
      </a:lvl6pPr>
      <a:lvl7pPr marL="13245610" indent="-1018893" algn="l" defTabSz="2037786" rtl="0" eaLnBrk="1" latinLnBrk="0" hangingPunct="1">
        <a:spcBef>
          <a:spcPct val="20000"/>
        </a:spcBef>
        <a:buFont typeface="Arial"/>
        <a:buChar char="•"/>
        <a:defRPr sz="8900" kern="1200">
          <a:solidFill>
            <a:schemeClr val="tx1"/>
          </a:solidFill>
          <a:latin typeface="+mn-lt"/>
          <a:ea typeface="+mn-ea"/>
          <a:cs typeface="+mn-cs"/>
        </a:defRPr>
      </a:lvl7pPr>
      <a:lvl8pPr marL="15283396" indent="-1018893" algn="l" defTabSz="2037786" rtl="0" eaLnBrk="1" latinLnBrk="0" hangingPunct="1">
        <a:spcBef>
          <a:spcPct val="20000"/>
        </a:spcBef>
        <a:buFont typeface="Arial"/>
        <a:buChar char="•"/>
        <a:defRPr sz="8900" kern="1200">
          <a:solidFill>
            <a:schemeClr val="tx1"/>
          </a:solidFill>
          <a:latin typeface="+mn-lt"/>
          <a:ea typeface="+mn-ea"/>
          <a:cs typeface="+mn-cs"/>
        </a:defRPr>
      </a:lvl8pPr>
      <a:lvl9pPr marL="17321182" indent="-1018893" algn="l" defTabSz="2037786" rtl="0" eaLnBrk="1" latinLnBrk="0" hangingPunct="1">
        <a:spcBef>
          <a:spcPct val="20000"/>
        </a:spcBef>
        <a:buFont typeface="Arial"/>
        <a:buChar char="•"/>
        <a:defRPr sz="8900" kern="1200">
          <a:solidFill>
            <a:schemeClr val="tx1"/>
          </a:solidFill>
          <a:latin typeface="+mn-lt"/>
          <a:ea typeface="+mn-ea"/>
          <a:cs typeface="+mn-cs"/>
        </a:defRPr>
      </a:lvl9pPr>
    </p:bodyStyle>
    <p:otherStyle>
      <a:defPPr>
        <a:defRPr lang="en-US"/>
      </a:defPPr>
      <a:lvl1pPr marL="0" algn="l" defTabSz="2037786" rtl="0" eaLnBrk="1" latinLnBrk="0" hangingPunct="1">
        <a:defRPr sz="8000" kern="1200">
          <a:solidFill>
            <a:schemeClr val="tx1"/>
          </a:solidFill>
          <a:latin typeface="+mn-lt"/>
          <a:ea typeface="+mn-ea"/>
          <a:cs typeface="+mn-cs"/>
        </a:defRPr>
      </a:lvl1pPr>
      <a:lvl2pPr marL="2037786" algn="l" defTabSz="2037786" rtl="0" eaLnBrk="1" latinLnBrk="0" hangingPunct="1">
        <a:defRPr sz="8000" kern="1200">
          <a:solidFill>
            <a:schemeClr val="tx1"/>
          </a:solidFill>
          <a:latin typeface="+mn-lt"/>
          <a:ea typeface="+mn-ea"/>
          <a:cs typeface="+mn-cs"/>
        </a:defRPr>
      </a:lvl2pPr>
      <a:lvl3pPr marL="4075572" algn="l" defTabSz="2037786" rtl="0" eaLnBrk="1" latinLnBrk="0" hangingPunct="1">
        <a:defRPr sz="8000" kern="1200">
          <a:solidFill>
            <a:schemeClr val="tx1"/>
          </a:solidFill>
          <a:latin typeface="+mn-lt"/>
          <a:ea typeface="+mn-ea"/>
          <a:cs typeface="+mn-cs"/>
        </a:defRPr>
      </a:lvl3pPr>
      <a:lvl4pPr marL="6113358" algn="l" defTabSz="2037786" rtl="0" eaLnBrk="1" latinLnBrk="0" hangingPunct="1">
        <a:defRPr sz="8000" kern="1200">
          <a:solidFill>
            <a:schemeClr val="tx1"/>
          </a:solidFill>
          <a:latin typeface="+mn-lt"/>
          <a:ea typeface="+mn-ea"/>
          <a:cs typeface="+mn-cs"/>
        </a:defRPr>
      </a:lvl4pPr>
      <a:lvl5pPr marL="8151144" algn="l" defTabSz="2037786" rtl="0" eaLnBrk="1" latinLnBrk="0" hangingPunct="1">
        <a:defRPr sz="8000" kern="1200">
          <a:solidFill>
            <a:schemeClr val="tx1"/>
          </a:solidFill>
          <a:latin typeface="+mn-lt"/>
          <a:ea typeface="+mn-ea"/>
          <a:cs typeface="+mn-cs"/>
        </a:defRPr>
      </a:lvl5pPr>
      <a:lvl6pPr marL="10188931" algn="l" defTabSz="2037786" rtl="0" eaLnBrk="1" latinLnBrk="0" hangingPunct="1">
        <a:defRPr sz="8000" kern="1200">
          <a:solidFill>
            <a:schemeClr val="tx1"/>
          </a:solidFill>
          <a:latin typeface="+mn-lt"/>
          <a:ea typeface="+mn-ea"/>
          <a:cs typeface="+mn-cs"/>
        </a:defRPr>
      </a:lvl6pPr>
      <a:lvl7pPr marL="12226717" algn="l" defTabSz="2037786" rtl="0" eaLnBrk="1" latinLnBrk="0" hangingPunct="1">
        <a:defRPr sz="8000" kern="1200">
          <a:solidFill>
            <a:schemeClr val="tx1"/>
          </a:solidFill>
          <a:latin typeface="+mn-lt"/>
          <a:ea typeface="+mn-ea"/>
          <a:cs typeface="+mn-cs"/>
        </a:defRPr>
      </a:lvl7pPr>
      <a:lvl8pPr marL="14264503" algn="l" defTabSz="2037786" rtl="0" eaLnBrk="1" latinLnBrk="0" hangingPunct="1">
        <a:defRPr sz="8000" kern="1200">
          <a:solidFill>
            <a:schemeClr val="tx1"/>
          </a:solidFill>
          <a:latin typeface="+mn-lt"/>
          <a:ea typeface="+mn-ea"/>
          <a:cs typeface="+mn-cs"/>
        </a:defRPr>
      </a:lvl8pPr>
      <a:lvl9pPr marL="16302289" algn="l" defTabSz="2037786" rtl="0" eaLnBrk="1" latinLnBrk="0" hangingPunct="1">
        <a:defRPr sz="8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Title 3">
            <a:extLst>
              <a:ext uri="{FF2B5EF4-FFF2-40B4-BE49-F238E27FC236}">
                <a16:creationId xmlns:a16="http://schemas.microsoft.com/office/drawing/2014/main" id="{437968F4-1802-63F0-F6EC-CB04BF1A8CFA}"/>
              </a:ext>
            </a:extLst>
          </p:cNvPr>
          <p:cNvSpPr>
            <a:spLocks noGrp="1"/>
          </p:cNvSpPr>
          <p:nvPr>
            <p:ph type="title"/>
          </p:nvPr>
        </p:nvSpPr>
        <p:spPr>
          <a:xfrm>
            <a:off x="5943600" y="228600"/>
            <a:ext cx="37355463" cy="5181600"/>
          </a:xfrm>
        </p:spPr>
        <p:txBody>
          <a:bodyPr/>
          <a:lstStyle/>
          <a:p>
            <a:pPr algn="ctr"/>
            <a:r>
              <a:rPr lang="en-US" altLang="en-US" sz="9600" dirty="0">
                <a:latin typeface="Arial" panose="020B0604020202020204" pitchFamily="34" charset="0"/>
                <a:cs typeface="Arial" panose="020B0604020202020204" pitchFamily="34" charset="0"/>
              </a:rPr>
              <a:t>Snoezelen: It’s Not A Bore!</a:t>
            </a:r>
            <a:br>
              <a:rPr lang="en-US" altLang="en-US" sz="11500" dirty="0">
                <a:latin typeface="Arial" panose="020B0604020202020204" pitchFamily="34" charset="0"/>
                <a:cs typeface="Arial" panose="020B0604020202020204" pitchFamily="34" charset="0"/>
              </a:rPr>
            </a:br>
            <a:r>
              <a:rPr lang="en-US" altLang="en-US" sz="6600" dirty="0">
                <a:latin typeface="Arial" panose="020B0604020202020204" pitchFamily="34" charset="0"/>
                <a:cs typeface="Arial" panose="020B0604020202020204" pitchFamily="34" charset="0"/>
              </a:rPr>
              <a:t>Emma K. Sullins, OTS; Dr. Valley McCurry, </a:t>
            </a:r>
            <a:r>
              <a:rPr lang="es-ES" sz="6600" b="1" i="0" dirty="0">
                <a:effectLst/>
                <a:latin typeface="inherit"/>
              </a:rPr>
              <a:t>PhD, MBA, OTR/L, FAOTA</a:t>
            </a:r>
            <a:br>
              <a:rPr lang="en-US" altLang="en-US" sz="6600" dirty="0">
                <a:latin typeface="Arial" panose="020B0604020202020204" pitchFamily="34" charset="0"/>
                <a:cs typeface="Arial" panose="020B0604020202020204" pitchFamily="34" charset="0"/>
              </a:rPr>
            </a:br>
            <a:r>
              <a:rPr lang="en-US" altLang="en-US" sz="6600" dirty="0">
                <a:latin typeface="Arial" panose="020B0604020202020204" pitchFamily="34" charset="0"/>
                <a:cs typeface="Arial" panose="020B0604020202020204" pitchFamily="34" charset="0"/>
              </a:rPr>
              <a:t>Department of Occupational Therapy</a:t>
            </a:r>
            <a:r>
              <a:rPr lang="en-US" altLang="en-US" sz="6000" dirty="0">
                <a:latin typeface="Arial" panose="020B0604020202020204" pitchFamily="34" charset="0"/>
                <a:cs typeface="Arial" panose="020B0604020202020204" pitchFamily="34" charset="0"/>
              </a:rPr>
              <a:t>  |  University of Alabama at Birmingham</a:t>
            </a:r>
            <a:br>
              <a:rPr lang="en-US" altLang="en-US" sz="6000" dirty="0">
                <a:latin typeface="Arial" panose="020B0604020202020204" pitchFamily="34" charset="0"/>
                <a:cs typeface="Arial" panose="020B0604020202020204" pitchFamily="34" charset="0"/>
              </a:rPr>
            </a:br>
            <a:r>
              <a:rPr lang="en-US" altLang="en-US" sz="6000" dirty="0">
                <a:latin typeface="Arial" panose="020B0604020202020204" pitchFamily="34" charset="0"/>
                <a:cs typeface="Arial" panose="020B0604020202020204" pitchFamily="34" charset="0"/>
              </a:rPr>
              <a:t>Tad Parker, OTR/L, MPA|  Huntsville Hospital</a:t>
            </a:r>
            <a:endParaRPr lang="en-US" altLang="en-US" sz="6600" baseline="30000" dirty="0">
              <a:latin typeface="Arial" panose="020B0604020202020204" pitchFamily="34" charset="0"/>
              <a:cs typeface="Arial" panose="020B0604020202020204" pitchFamily="34" charset="0"/>
            </a:endParaRPr>
          </a:p>
        </p:txBody>
      </p:sp>
      <p:sp>
        <p:nvSpPr>
          <p:cNvPr id="15" name="Rectangle 14">
            <a:extLst>
              <a:ext uri="{FF2B5EF4-FFF2-40B4-BE49-F238E27FC236}">
                <a16:creationId xmlns:a16="http://schemas.microsoft.com/office/drawing/2014/main" id="{3F7F539E-397D-C4C5-2EC9-2391ED48F917}"/>
              </a:ext>
            </a:extLst>
          </p:cNvPr>
          <p:cNvSpPr/>
          <p:nvPr/>
        </p:nvSpPr>
        <p:spPr>
          <a:xfrm>
            <a:off x="439737" y="15490713"/>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Methods</a:t>
            </a:r>
          </a:p>
        </p:txBody>
      </p:sp>
      <p:sp>
        <p:nvSpPr>
          <p:cNvPr id="16" name="Rectangle 15">
            <a:extLst>
              <a:ext uri="{FF2B5EF4-FFF2-40B4-BE49-F238E27FC236}">
                <a16:creationId xmlns:a16="http://schemas.microsoft.com/office/drawing/2014/main" id="{09C99A73-D739-30F1-F2B7-C2E9B3B224CC}"/>
              </a:ext>
            </a:extLst>
          </p:cNvPr>
          <p:cNvSpPr/>
          <p:nvPr/>
        </p:nvSpPr>
        <p:spPr>
          <a:xfrm>
            <a:off x="29565600" y="6313488"/>
            <a:ext cx="137334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Discussion continued</a:t>
            </a:r>
          </a:p>
        </p:txBody>
      </p:sp>
      <p:sp>
        <p:nvSpPr>
          <p:cNvPr id="17" name="Rectangle 16">
            <a:extLst>
              <a:ext uri="{FF2B5EF4-FFF2-40B4-BE49-F238E27FC236}">
                <a16:creationId xmlns:a16="http://schemas.microsoft.com/office/drawing/2014/main" id="{7050EB1D-3AB3-0F56-BA7D-BAC9C9557480}"/>
              </a:ext>
            </a:extLst>
          </p:cNvPr>
          <p:cNvSpPr/>
          <p:nvPr/>
        </p:nvSpPr>
        <p:spPr>
          <a:xfrm>
            <a:off x="29565600" y="18727739"/>
            <a:ext cx="13885863" cy="1676399"/>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References</a:t>
            </a:r>
          </a:p>
        </p:txBody>
      </p:sp>
      <p:sp>
        <p:nvSpPr>
          <p:cNvPr id="19" name="Rectangle 18">
            <a:extLst>
              <a:ext uri="{FF2B5EF4-FFF2-40B4-BE49-F238E27FC236}">
                <a16:creationId xmlns:a16="http://schemas.microsoft.com/office/drawing/2014/main" id="{D38E71BA-D311-8714-3EB9-3E5514B44F3A}"/>
              </a:ext>
            </a:extLst>
          </p:cNvPr>
          <p:cNvSpPr/>
          <p:nvPr/>
        </p:nvSpPr>
        <p:spPr>
          <a:xfrm>
            <a:off x="15011400" y="6313488"/>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Results </a:t>
            </a:r>
          </a:p>
        </p:txBody>
      </p:sp>
      <p:sp>
        <p:nvSpPr>
          <p:cNvPr id="20" name="Rectangle 19">
            <a:extLst>
              <a:ext uri="{FF2B5EF4-FFF2-40B4-BE49-F238E27FC236}">
                <a16:creationId xmlns:a16="http://schemas.microsoft.com/office/drawing/2014/main" id="{7FD6ABF4-D62C-8E92-E1BD-3778A7F41BE4}"/>
              </a:ext>
            </a:extLst>
          </p:cNvPr>
          <p:cNvSpPr/>
          <p:nvPr/>
        </p:nvSpPr>
        <p:spPr>
          <a:xfrm>
            <a:off x="29565600" y="27182456"/>
            <a:ext cx="13885863" cy="1179513"/>
          </a:xfrm>
          <a:prstGeom prst="rect">
            <a:avLst/>
          </a:prstGeom>
          <a:solidFill>
            <a:schemeClr val="accent3">
              <a:lumMod val="60000"/>
              <a:lumOff val="4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5400" b="1" dirty="0">
                <a:solidFill>
                  <a:srgbClr val="215968"/>
                </a:solidFill>
                <a:latin typeface="Arial" panose="020B0604020202020204" pitchFamily="34" charset="0"/>
                <a:ea typeface="ヒラギノ角ゴ Pro W3"/>
                <a:cs typeface="Arial" panose="020B0604020202020204" pitchFamily="34" charset="0"/>
              </a:rPr>
              <a:t>Acknowledgement &amp; Contact information</a:t>
            </a:r>
          </a:p>
        </p:txBody>
      </p:sp>
      <p:sp>
        <p:nvSpPr>
          <p:cNvPr id="3" name="Rectangle 17">
            <a:extLst>
              <a:ext uri="{FF2B5EF4-FFF2-40B4-BE49-F238E27FC236}">
                <a16:creationId xmlns:a16="http://schemas.microsoft.com/office/drawing/2014/main" id="{07064D4E-EF82-2822-4BE8-3A9001A721F3}"/>
              </a:ext>
            </a:extLst>
          </p:cNvPr>
          <p:cNvSpPr/>
          <p:nvPr/>
        </p:nvSpPr>
        <p:spPr>
          <a:xfrm>
            <a:off x="581025" y="6313488"/>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Introduction</a:t>
            </a:r>
          </a:p>
        </p:txBody>
      </p:sp>
      <p:sp>
        <p:nvSpPr>
          <p:cNvPr id="30" name="Rectangle 29">
            <a:extLst>
              <a:ext uri="{FF2B5EF4-FFF2-40B4-BE49-F238E27FC236}">
                <a16:creationId xmlns:a16="http://schemas.microsoft.com/office/drawing/2014/main" id="{0B4CAC9D-E7D9-12BB-EF97-862392D98CEA}"/>
              </a:ext>
            </a:extLst>
          </p:cNvPr>
          <p:cNvSpPr/>
          <p:nvPr/>
        </p:nvSpPr>
        <p:spPr>
          <a:xfrm>
            <a:off x="29650531" y="10871576"/>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Conclusion</a:t>
            </a:r>
          </a:p>
        </p:txBody>
      </p:sp>
      <p:sp>
        <p:nvSpPr>
          <p:cNvPr id="4106" name="TextBox 30">
            <a:extLst>
              <a:ext uri="{FF2B5EF4-FFF2-40B4-BE49-F238E27FC236}">
                <a16:creationId xmlns:a16="http://schemas.microsoft.com/office/drawing/2014/main" id="{9021958B-BCA1-7F3D-33DA-BA5F4315DCD9}"/>
              </a:ext>
            </a:extLst>
          </p:cNvPr>
          <p:cNvSpPr txBox="1">
            <a:spLocks noChangeArrowheads="1"/>
          </p:cNvSpPr>
          <p:nvPr/>
        </p:nvSpPr>
        <p:spPr bwMode="auto">
          <a:xfrm>
            <a:off x="29887863" y="9318625"/>
            <a:ext cx="134112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12500">
                <a:solidFill>
                  <a:schemeClr val="tx1"/>
                </a:solidFill>
                <a:latin typeface="Calibri" panose="020F0502020204030204" pitchFamily="34" charset="0"/>
                <a:ea typeface="Cambria" panose="02040503050406030204" pitchFamily="18" charset="0"/>
                <a:cs typeface="Cambria" panose="02040503050406030204" pitchFamily="18" charset="0"/>
              </a:defRPr>
            </a:lvl1pPr>
            <a:lvl2pPr marL="742950" indent="-285750">
              <a:spcBef>
                <a:spcPct val="20000"/>
              </a:spcBef>
              <a:buFont typeface="Arial" panose="020B0604020202020204" pitchFamily="34" charset="0"/>
              <a:buChar char="•"/>
              <a:defRPr sz="10700">
                <a:solidFill>
                  <a:schemeClr val="tx1"/>
                </a:solidFill>
                <a:latin typeface="Calibri" panose="020F0502020204030204" pitchFamily="34" charset="0"/>
                <a:ea typeface="Cambria" panose="02040503050406030204" pitchFamily="18" charset="0"/>
                <a:cs typeface="Cambria" panose="02040503050406030204" pitchFamily="18" charset="0"/>
              </a:defRPr>
            </a:lvl2pPr>
            <a:lvl3pPr marL="11430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3pPr>
            <a:lvl4pPr marL="16002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4pPr>
            <a:lvl5pPr marL="20574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5pPr>
            <a:lvl6pPr marL="25146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6pPr>
            <a:lvl7pPr marL="29718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7pPr>
            <a:lvl8pPr marL="34290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8pPr>
            <a:lvl9pPr marL="38862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9pPr>
          </a:lstStyle>
          <a:p>
            <a:pPr eaLnBrk="1" hangingPunct="1">
              <a:spcBef>
                <a:spcPct val="0"/>
              </a:spcBef>
              <a:buFontTx/>
              <a:buNone/>
            </a:pPr>
            <a:endParaRPr lang="en-US" altLang="en-US" sz="1800">
              <a:latin typeface="Arial" panose="020B0604020202020204" pitchFamily="34" charset="0"/>
              <a:ea typeface="ヒラギノ角ゴ Pro W3"/>
              <a:cs typeface="ヒラギノ角ゴ Pro W3"/>
            </a:endParaRPr>
          </a:p>
        </p:txBody>
      </p:sp>
      <p:sp>
        <p:nvSpPr>
          <p:cNvPr id="29" name="Rectangle 28">
            <a:extLst>
              <a:ext uri="{FF2B5EF4-FFF2-40B4-BE49-F238E27FC236}">
                <a16:creationId xmlns:a16="http://schemas.microsoft.com/office/drawing/2014/main" id="{9FBCB4EC-9239-E75F-D97F-FD48696657E9}"/>
              </a:ext>
            </a:extLst>
          </p:cNvPr>
          <p:cNvSpPr/>
          <p:nvPr/>
        </p:nvSpPr>
        <p:spPr>
          <a:xfrm>
            <a:off x="14939398" y="13567216"/>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Discussion</a:t>
            </a:r>
          </a:p>
        </p:txBody>
      </p:sp>
      <p:sp>
        <p:nvSpPr>
          <p:cNvPr id="5" name="TextBox 4">
            <a:extLst>
              <a:ext uri="{FF2B5EF4-FFF2-40B4-BE49-F238E27FC236}">
                <a16:creationId xmlns:a16="http://schemas.microsoft.com/office/drawing/2014/main" id="{58D04A40-CA96-7CB0-9CC4-CAA48E6076A9}"/>
              </a:ext>
            </a:extLst>
          </p:cNvPr>
          <p:cNvSpPr txBox="1"/>
          <p:nvPr/>
        </p:nvSpPr>
        <p:spPr>
          <a:xfrm>
            <a:off x="581025" y="8126144"/>
            <a:ext cx="13885863" cy="6986528"/>
          </a:xfrm>
          <a:prstGeom prst="rect">
            <a:avLst/>
          </a:prstGeom>
          <a:noFill/>
        </p:spPr>
        <p:txBody>
          <a:bodyPr wrap="square" rtlCol="0">
            <a:spAutoFit/>
          </a:bodyPr>
          <a:lstStyle/>
          <a:p>
            <a:r>
              <a:rPr lang="en-US" sz="3200" kern="0" dirty="0">
                <a:effectLst/>
                <a:latin typeface="Times New Roman" panose="02020603050405020304" pitchFamily="18" charset="0"/>
                <a:ea typeface="Calibri" panose="020F0502020204030204" pitchFamily="34" charset="0"/>
                <a:cs typeface="Times New Roman" panose="02020603050405020304" pitchFamily="18" charset="0"/>
              </a:rPr>
              <a:t>As of 2021, it is estimated that in the United States, one out of every five adults, or 57.8 million people, live with some form of mental illness (National Institute of Mental Health 2).  Of those 57.8 million, only 26.5 million, or 47.2%, received any form of mental health service in the previous year (National Institute of Mental Health 2).  Before the year 2050, it is expected that the world’s population of adults over the age of 60 will increase from 12% to 22% </a:t>
            </a:r>
            <a:r>
              <a:rPr lang="en-US" sz="3200" kern="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(World Health Organization, 2017)</a:t>
            </a:r>
            <a:r>
              <a:rPr lang="en-US" sz="3200" kern="0" dirty="0">
                <a:effectLst/>
                <a:latin typeface="Times New Roman" panose="02020603050405020304" pitchFamily="18" charset="0"/>
                <a:ea typeface="Calibri" panose="020F0502020204030204" pitchFamily="34" charset="0"/>
                <a:cs typeface="Times New Roman" panose="02020603050405020304" pitchFamily="18" charset="0"/>
              </a:rPr>
              <a:t>. This means there will be an increase in the number of older adults that will need some form of psychiatric care. It is currently reported that 20% of adults that are 55 or older have some form of mental health concern (Centers for Disease Control, 2008). The most common diagnoses are anxiety and depressive disorders (World Health Organization, 2022). The purpose of this paper is to look at how we currently treat these concerns, how Snoezelen rooms have been proven to be effective, and how implementing this treatment method could be beneficial to the general and geriatric psychiatric populations in acute care.</a:t>
            </a:r>
            <a:endParaRPr lang="en-US" sz="3200" dirty="0">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CDFA9335-66F4-70FD-9E64-7E1BC55F801D}"/>
              </a:ext>
            </a:extLst>
          </p:cNvPr>
          <p:cNvSpPr txBox="1"/>
          <p:nvPr/>
        </p:nvSpPr>
        <p:spPr>
          <a:xfrm>
            <a:off x="566276" y="17504406"/>
            <a:ext cx="13885863" cy="5816977"/>
          </a:xfrm>
          <a:prstGeom prst="rect">
            <a:avLst/>
          </a:prstGeom>
          <a:noFill/>
        </p:spPr>
        <p:txBody>
          <a:bodyPr wrap="square" rtlCol="0">
            <a:spAutoFit/>
          </a:bodyPr>
          <a:lstStyle/>
          <a:p>
            <a:pPr marL="0" marR="0" fontAlgn="base">
              <a:spcBef>
                <a:spcPts val="0"/>
              </a:spcBef>
              <a:spcAft>
                <a:spcPts val="0"/>
              </a:spcAft>
            </a:pPr>
            <a:r>
              <a:rPr lang="en-US" sz="3200" dirty="0">
                <a:solidFill>
                  <a:srgbClr val="000000"/>
                </a:solidFill>
                <a:effectLst/>
                <a:latin typeface="Times New Roman" panose="02020603050405020304" pitchFamily="18" charset="0"/>
                <a:ea typeface="Times New Roman" panose="02020603050405020304" pitchFamily="18" charset="0"/>
              </a:rPr>
              <a:t>The articles used in this review were retrieved through a two-stage screening process. In the first screening, titles and abstracts were reviewed to determine their relevance to the topic. If the article met the criteria for eligibility in the first stage, the full text was then downloaded to be reviewed in the second stage. The full-text version of the studies were then read through in order to determine whether the information was relevant to this study. </a:t>
            </a:r>
            <a:endParaRPr lang="en-US" sz="3200" dirty="0">
              <a:latin typeface="Times New Roman" panose="02020603050405020304" pitchFamily="18" charset="0"/>
              <a:ea typeface="Times New Roman" panose="02020603050405020304" pitchFamily="18" charset="0"/>
            </a:endParaRPr>
          </a:p>
          <a:p>
            <a:pPr marL="0" marR="0" fontAlgn="base">
              <a:spcBef>
                <a:spcPts val="0"/>
              </a:spcBef>
              <a:spcAft>
                <a:spcPts val="0"/>
              </a:spcAft>
            </a:pPr>
            <a:r>
              <a:rPr lang="en-US" sz="3200" dirty="0">
                <a:solidFill>
                  <a:srgbClr val="000000"/>
                </a:solidFill>
                <a:effectLst/>
                <a:latin typeface="Times New Roman" panose="02020603050405020304" pitchFamily="18" charset="0"/>
                <a:ea typeface="Times New Roman" panose="02020603050405020304" pitchFamily="18" charset="0"/>
              </a:rPr>
              <a:t>The studies used in this review were examined by the author using Preferred Reporting Items for Systematic Reviews and Meta-Analysis (PRISMA) guidelines. </a:t>
            </a:r>
            <a:r>
              <a:rPr lang="en-US" sz="3200" dirty="0">
                <a:effectLst/>
                <a:latin typeface="Times New Roman" panose="02020603050405020304" pitchFamily="18" charset="0"/>
                <a:ea typeface="Times New Roman" panose="02020603050405020304" pitchFamily="18" charset="0"/>
              </a:rPr>
              <a:t>A flow diagram of the steps of study selection is shown in Figure 1. </a:t>
            </a:r>
          </a:p>
          <a:p>
            <a:pPr marL="0" marR="0" indent="457200" fontAlgn="base">
              <a:spcBef>
                <a:spcPts val="0"/>
              </a:spcBef>
              <a:spcAft>
                <a:spcPts val="0"/>
              </a:spcAft>
            </a:pPr>
            <a:endParaRPr lang="en-US" sz="2800" dirty="0">
              <a:latin typeface="Times New Roman" panose="02020603050405020304" pitchFamily="18" charset="0"/>
              <a:ea typeface="Times New Roman" panose="02020603050405020304" pitchFamily="18" charset="0"/>
            </a:endParaRPr>
          </a:p>
          <a:p>
            <a:pPr marL="0" marR="0" indent="457200" fontAlgn="base">
              <a:spcBef>
                <a:spcPts val="0"/>
              </a:spcBef>
              <a:spcAft>
                <a:spcPts val="0"/>
              </a:spcAft>
            </a:pPr>
            <a:endParaRPr lang="en-US" sz="2800" dirty="0">
              <a:effectLst/>
              <a:latin typeface="Times New Roman" panose="02020603050405020304" pitchFamily="18" charset="0"/>
              <a:ea typeface="Times New Roman" panose="02020603050405020304" pitchFamily="18" charset="0"/>
            </a:endParaRPr>
          </a:p>
          <a:p>
            <a:pPr marL="0" marR="0" indent="457200" fontAlgn="base">
              <a:spcBef>
                <a:spcPts val="0"/>
              </a:spcBef>
              <a:spcAft>
                <a:spcPts val="0"/>
              </a:spcAft>
            </a:pPr>
            <a:endParaRPr lang="en-US" sz="2800" dirty="0">
              <a:effectLst/>
              <a:latin typeface="Times New Roman" panose="02020603050405020304" pitchFamily="18" charset="0"/>
              <a:ea typeface="Times New Roman" panose="02020603050405020304" pitchFamily="18" charset="0"/>
            </a:endParaRPr>
          </a:p>
        </p:txBody>
      </p:sp>
      <p:pic>
        <p:nvPicPr>
          <p:cNvPr id="7" name="Picture 6" descr="A flowchart of records&#10;&#10;Description automatically generated">
            <a:extLst>
              <a:ext uri="{FF2B5EF4-FFF2-40B4-BE49-F238E27FC236}">
                <a16:creationId xmlns:a16="http://schemas.microsoft.com/office/drawing/2014/main" id="{1805301B-741C-295A-9F28-5ECC1C89D28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80778" y="22092328"/>
            <a:ext cx="9203780" cy="7815159"/>
          </a:xfrm>
          <a:prstGeom prst="rect">
            <a:avLst/>
          </a:prstGeom>
        </p:spPr>
      </p:pic>
      <p:sp>
        <p:nvSpPr>
          <p:cNvPr id="8" name="TextBox 7">
            <a:extLst>
              <a:ext uri="{FF2B5EF4-FFF2-40B4-BE49-F238E27FC236}">
                <a16:creationId xmlns:a16="http://schemas.microsoft.com/office/drawing/2014/main" id="{80E59302-B503-97FB-CE43-1C4C43F7284A}"/>
              </a:ext>
            </a:extLst>
          </p:cNvPr>
          <p:cNvSpPr txBox="1"/>
          <p:nvPr/>
        </p:nvSpPr>
        <p:spPr>
          <a:xfrm>
            <a:off x="29565600" y="20650200"/>
            <a:ext cx="13411200" cy="6986528"/>
          </a:xfrm>
          <a:prstGeom prst="rect">
            <a:avLst/>
          </a:prstGeom>
          <a:noFill/>
        </p:spPr>
        <p:txBody>
          <a:bodyPr wrap="square" rtlCol="0">
            <a:spAutoFit/>
          </a:bodyPr>
          <a:lstStyle/>
          <a:p>
            <a:pPr marL="360045" marR="0" indent="-360045"/>
            <a:r>
              <a:rPr lang="en-US" sz="3200" i="1" dirty="0">
                <a:effectLst/>
                <a:latin typeface="Times New Roman" panose="02020603050405020304" pitchFamily="18" charset="0"/>
                <a:ea typeface="Times New Roman" panose="02020603050405020304" pitchFamily="18" charset="0"/>
              </a:rPr>
              <a:t>The state of Mental Health and Aging in America - Centers for disease ...</a:t>
            </a:r>
            <a:r>
              <a:rPr lang="en-US" sz="3200" dirty="0">
                <a:effectLst/>
                <a:latin typeface="Times New Roman" panose="02020603050405020304" pitchFamily="18" charset="0"/>
                <a:ea typeface="Times New Roman" panose="02020603050405020304" pitchFamily="18" charset="0"/>
              </a:rPr>
              <a:t> Centers for Disease Control and Prevention. (n.d.). https://www.cdc.gov/aging/pdf/mental_health.pdf </a:t>
            </a:r>
          </a:p>
          <a:p>
            <a:pPr marL="360045" marR="0" indent="-360045"/>
            <a:r>
              <a:rPr lang="en-US" sz="3200" dirty="0">
                <a:effectLst/>
                <a:latin typeface="Times New Roman" panose="02020603050405020304" pitchFamily="18" charset="0"/>
                <a:ea typeface="Times New Roman" panose="02020603050405020304" pitchFamily="18" charset="0"/>
              </a:rPr>
              <a:t>U.S. Department of Health and Human Services. (n.d.-b). </a:t>
            </a:r>
            <a:r>
              <a:rPr lang="en-US" sz="3200" i="1" dirty="0">
                <a:effectLst/>
                <a:latin typeface="Times New Roman" panose="02020603050405020304" pitchFamily="18" charset="0"/>
                <a:ea typeface="Times New Roman" panose="02020603050405020304" pitchFamily="18" charset="0"/>
              </a:rPr>
              <a:t>Mental illness</a:t>
            </a:r>
            <a:r>
              <a:rPr lang="en-US" sz="3200" dirty="0">
                <a:effectLst/>
                <a:latin typeface="Times New Roman" panose="02020603050405020304" pitchFamily="18" charset="0"/>
                <a:ea typeface="Times New Roman" panose="02020603050405020304" pitchFamily="18" charset="0"/>
              </a:rPr>
              <a:t>. National Institute of Mental Health. Retrieved October 20, 2023, from https://www.nimh.nih.gov/health/statistics/mental-illness </a:t>
            </a:r>
          </a:p>
          <a:p>
            <a:pPr marL="352425" marR="0" indent="-352425" fontAlgn="base">
              <a:spcBef>
                <a:spcPts val="0"/>
              </a:spcBef>
              <a:spcAft>
                <a:spcPts val="0"/>
              </a:spcAft>
            </a:pPr>
            <a:r>
              <a:rPr lang="en-US" sz="3200" dirty="0">
                <a:effectLst/>
                <a:latin typeface="Times New Roman" panose="02020603050405020304" pitchFamily="18" charset="0"/>
                <a:ea typeface="Times New Roman" panose="02020603050405020304" pitchFamily="18" charset="0"/>
              </a:rPr>
              <a:t>World Health Organization. (2017, December 12). </a:t>
            </a:r>
            <a:r>
              <a:rPr lang="en-US" sz="3200" i="1" dirty="0">
                <a:effectLst/>
                <a:latin typeface="Times New Roman" panose="02020603050405020304" pitchFamily="18" charset="0"/>
                <a:ea typeface="Times New Roman" panose="02020603050405020304" pitchFamily="18" charset="0"/>
              </a:rPr>
              <a:t>Mental health of older adults</a:t>
            </a:r>
            <a:r>
              <a:rPr lang="en-US" sz="3200" dirty="0">
                <a:effectLst/>
                <a:latin typeface="Times New Roman" panose="02020603050405020304" pitchFamily="18" charset="0"/>
                <a:ea typeface="Times New Roman" panose="02020603050405020304" pitchFamily="18" charset="0"/>
              </a:rPr>
              <a:t>. World Health Organization. Retrieved June 12, 2022, from https://www.who.int/news-room/fact-sheets/detail/mental-health-of-older-adults </a:t>
            </a:r>
          </a:p>
          <a:p>
            <a:pPr marL="360045" marR="0" indent="-360045"/>
            <a:r>
              <a:rPr lang="en-US" sz="3200" dirty="0">
                <a:effectLst/>
                <a:latin typeface="Times New Roman" panose="02020603050405020304" pitchFamily="18" charset="0"/>
                <a:ea typeface="Times New Roman" panose="02020603050405020304" pitchFamily="18" charset="0"/>
              </a:rPr>
              <a:t>World Health Organization. (2022, June 8). </a:t>
            </a:r>
            <a:r>
              <a:rPr lang="en-US" sz="3200" i="1" dirty="0">
                <a:effectLst/>
                <a:latin typeface="Times New Roman" panose="02020603050405020304" pitchFamily="18" charset="0"/>
                <a:ea typeface="Times New Roman" panose="02020603050405020304" pitchFamily="18" charset="0"/>
              </a:rPr>
              <a:t>Mental disorders</a:t>
            </a:r>
            <a:r>
              <a:rPr lang="en-US" sz="3200" dirty="0">
                <a:effectLst/>
                <a:latin typeface="Times New Roman" panose="02020603050405020304" pitchFamily="18" charset="0"/>
                <a:ea typeface="Times New Roman" panose="02020603050405020304" pitchFamily="18" charset="0"/>
              </a:rPr>
              <a:t>. World Health Organization. Retrieved September 15, 2023, from https://www.who.int/news-room/fact-sheets/detail/mental-disorders </a:t>
            </a:r>
          </a:p>
          <a:p>
            <a:endParaRPr lang="en-US" sz="3200" dirty="0"/>
          </a:p>
        </p:txBody>
      </p:sp>
      <p:sp>
        <p:nvSpPr>
          <p:cNvPr id="9" name="TextBox 8">
            <a:extLst>
              <a:ext uri="{FF2B5EF4-FFF2-40B4-BE49-F238E27FC236}">
                <a16:creationId xmlns:a16="http://schemas.microsoft.com/office/drawing/2014/main" id="{4B941C5B-39DE-0D70-5B02-3D26C309F2CE}"/>
              </a:ext>
            </a:extLst>
          </p:cNvPr>
          <p:cNvSpPr txBox="1"/>
          <p:nvPr/>
        </p:nvSpPr>
        <p:spPr>
          <a:xfrm>
            <a:off x="15011400" y="8058016"/>
            <a:ext cx="13885863" cy="5509200"/>
          </a:xfrm>
          <a:prstGeom prst="rect">
            <a:avLst/>
          </a:prstGeom>
          <a:noFill/>
        </p:spPr>
        <p:txBody>
          <a:bodyPr wrap="square" rtlCol="0">
            <a:spAutoFit/>
          </a:bodyPr>
          <a:lstStyle/>
          <a:p>
            <a:r>
              <a:rPr lang="en-US" sz="3200" dirty="0">
                <a:effectLst/>
                <a:latin typeface="Times New Roman" panose="02020603050405020304" pitchFamily="18" charset="0"/>
                <a:ea typeface="Calibri" panose="020F0502020204030204" pitchFamily="34" charset="0"/>
                <a:cs typeface="Times New Roman" panose="02020603050405020304" pitchFamily="18" charset="0"/>
              </a:rPr>
              <a:t>Nine studies were found to be appropriate for the content of this project. These studies span from 2010 to 2022. Studies used in this review were found using a two-stage screening process. First, the investigator searched through databases for studies whose title and abstract seemed appropriate for the review. Second, articles that had been gathered were reviewed by a reading of the full text for relevant information regarding the topic. Articles were removed if: (a) they were a</a:t>
            </a: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systematic review or meta-analysis; (b) they used virtual reality to create the multisensory room; (c) the outcomes of the study were inconclusive. </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Table 1 presents summarized data from the assessment of the selected articles in the following areas: Author and Year published, Aim of Study, Methods used, Sensory Instruments Used, and Findings. </a:t>
            </a:r>
            <a:endParaRPr lang="en-US" sz="3200" dirty="0">
              <a:latin typeface="Times New Roman" panose="02020603050405020304" pitchFamily="18" charset="0"/>
              <a:cs typeface="Times New Roman" panose="02020603050405020304" pitchFamily="18" charset="0"/>
            </a:endParaRPr>
          </a:p>
        </p:txBody>
      </p:sp>
      <p:sp>
        <p:nvSpPr>
          <p:cNvPr id="10" name="TextBox 9">
            <a:extLst>
              <a:ext uri="{FF2B5EF4-FFF2-40B4-BE49-F238E27FC236}">
                <a16:creationId xmlns:a16="http://schemas.microsoft.com/office/drawing/2014/main" id="{ADF37BAB-1E05-C58C-0067-2DC1B444024D}"/>
              </a:ext>
            </a:extLst>
          </p:cNvPr>
          <p:cNvSpPr txBox="1"/>
          <p:nvPr/>
        </p:nvSpPr>
        <p:spPr>
          <a:xfrm>
            <a:off x="29565600" y="8126144"/>
            <a:ext cx="13733463" cy="3046988"/>
          </a:xfrm>
          <a:prstGeom prst="rect">
            <a:avLst/>
          </a:prstGeom>
          <a:noFill/>
        </p:spPr>
        <p:txBody>
          <a:bodyPr wrap="square" rtlCol="0">
            <a:spAutoFit/>
          </a:bodyPr>
          <a:lstStyle/>
          <a:p>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Limitations:</a:t>
            </a:r>
          </a:p>
          <a:p>
            <a:pPr marL="514350" indent="-514350">
              <a:buAutoNum type="arabicParenBoth"/>
            </a:pP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Any articles that were missed or were unable to be included due to not </a:t>
            </a:r>
            <a:r>
              <a:rPr lang="en-US" sz="3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having                         their </a:t>
            </a: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full text available. </a:t>
            </a:r>
          </a:p>
          <a:p>
            <a:pPr marL="514350" indent="-514350">
              <a:buAutoNum type="arabicParenBoth"/>
            </a:pP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Only articles that were written or available tin English were used. </a:t>
            </a:r>
          </a:p>
          <a:p>
            <a:pPr marL="514350" indent="-514350">
              <a:buAutoNum type="arabicParenBoth"/>
            </a:pP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Time allotted to research was limited to 14 weeks.</a:t>
            </a: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sz="3200" dirty="0"/>
          </a:p>
        </p:txBody>
      </p:sp>
      <p:sp>
        <p:nvSpPr>
          <p:cNvPr id="11" name="TextBox 10">
            <a:extLst>
              <a:ext uri="{FF2B5EF4-FFF2-40B4-BE49-F238E27FC236}">
                <a16:creationId xmlns:a16="http://schemas.microsoft.com/office/drawing/2014/main" id="{30B157BD-C1E9-DFF9-8703-0DBA2993BBE1}"/>
              </a:ext>
            </a:extLst>
          </p:cNvPr>
          <p:cNvSpPr txBox="1"/>
          <p:nvPr/>
        </p:nvSpPr>
        <p:spPr>
          <a:xfrm>
            <a:off x="29643905" y="12786476"/>
            <a:ext cx="13563600" cy="6278642"/>
          </a:xfrm>
          <a:prstGeom prst="rect">
            <a:avLst/>
          </a:prstGeom>
          <a:noFill/>
        </p:spPr>
        <p:txBody>
          <a:bodyPr wrap="square" rtlCol="0">
            <a:spAutoFit/>
          </a:bodyPr>
          <a:lstStyle/>
          <a:p>
            <a:r>
              <a:rPr lang="en-US" sz="3200" dirty="0">
                <a:effectLst/>
                <a:latin typeface="Times New Roman" panose="02020603050405020304" pitchFamily="18" charset="0"/>
                <a:ea typeface="Calibri" panose="020F0502020204030204" pitchFamily="34" charset="0"/>
                <a:cs typeface="Times New Roman" panose="02020603050405020304" pitchFamily="18" charset="0"/>
              </a:rPr>
              <a:t>As evidenced by the information in this paper, Snoezelen therapy has been proven as an effective method of treatment across all ages and many different settings, including the general and geriatric psychiatric populations. This research shows that Snoezelen and multisensory room therapy would continue to be an effective treatment for these populations and would benefit hospitals and patients if implemented in the acute care setting. If Snoezelen rooms have been proven as an effective method for decreasing unwanted behaviors in dementia patients and patients with autism spectrum disorder as well as reducing stress in healthcare workers, and if there is a need for a new non-pharmacological treatment method in the general and geriatric psychiatric fields, then OT practitioners, Psychiatrists, and hospital boards should consider implementing this multisensory environment into this setting.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2" name="TextBox 1">
            <a:extLst>
              <a:ext uri="{FF2B5EF4-FFF2-40B4-BE49-F238E27FC236}">
                <a16:creationId xmlns:a16="http://schemas.microsoft.com/office/drawing/2014/main" id="{A26BFFD5-2809-964F-4CD5-B7D2DC8D7B06}"/>
              </a:ext>
            </a:extLst>
          </p:cNvPr>
          <p:cNvSpPr txBox="1"/>
          <p:nvPr/>
        </p:nvSpPr>
        <p:spPr>
          <a:xfrm>
            <a:off x="29520979" y="28498800"/>
            <a:ext cx="13800932" cy="1569660"/>
          </a:xfrm>
          <a:prstGeom prst="rect">
            <a:avLst/>
          </a:prstGeom>
          <a:noFill/>
        </p:spPr>
        <p:txBody>
          <a:bodyPr wrap="square" rtlCol="0">
            <a:spAutoFit/>
          </a:bodyPr>
          <a:lstStyle/>
          <a:p>
            <a:r>
              <a:rPr lang="en-US" sz="3200" dirty="0">
                <a:latin typeface="Times New Roman" panose="02020603050405020304" pitchFamily="18" charset="0"/>
                <a:cs typeface="Times New Roman" panose="02020603050405020304" pitchFamily="18" charset="0"/>
              </a:rPr>
              <a:t>Special Thanks to: Dr. Valley McCurry, PhD, MBA, OTR/L, FAOTA  </a:t>
            </a:r>
            <a:br>
              <a:rPr lang="en-US" sz="3200" dirty="0">
                <a:latin typeface="Times New Roman" panose="02020603050405020304" pitchFamily="18" charset="0"/>
                <a:cs typeface="Times New Roman" panose="02020603050405020304" pitchFamily="18" charset="0"/>
              </a:rPr>
            </a:br>
            <a:r>
              <a:rPr lang="en-US" sz="3200" dirty="0">
                <a:latin typeface="Times New Roman" panose="02020603050405020304" pitchFamily="18" charset="0"/>
                <a:cs typeface="Times New Roman" panose="02020603050405020304" pitchFamily="18" charset="0"/>
              </a:rPr>
              <a:t>	           Tad Parker, </a:t>
            </a:r>
            <a:r>
              <a:rPr lang="en-US" sz="3200" dirty="0">
                <a:latin typeface="Times New Roman" panose="02020603050405020304" pitchFamily="18" charset="0"/>
                <a:ea typeface="Cambria" pitchFamily="18" charset="0"/>
                <a:cs typeface="Times New Roman" panose="02020603050405020304" pitchFamily="18" charset="0"/>
              </a:rPr>
              <a:t>OTR/L, MPA</a:t>
            </a:r>
            <a:br>
              <a:rPr kumimoji="0" lang="en-US" altLang="en-US" sz="3200" i="0" u="none" strike="noStrike" kern="1200" cap="none" spc="0" normalizeH="0" baseline="0" noProof="0" dirty="0">
                <a:ln>
                  <a:noFill/>
                </a:ln>
                <a:effectLst/>
                <a:uLnTx/>
                <a:uFillTx/>
                <a:latin typeface="Times New Roman" panose="02020603050405020304" pitchFamily="18" charset="0"/>
                <a:ea typeface="Cambria" pitchFamily="18" charset="0"/>
                <a:cs typeface="Times New Roman" panose="02020603050405020304" pitchFamily="18" charset="0"/>
              </a:rPr>
            </a:br>
            <a:r>
              <a:rPr kumimoji="0" lang="en-US" altLang="en-US" sz="3200" i="0" u="none" strike="noStrike" kern="1200" cap="none" spc="0" normalizeH="0" baseline="0" noProof="0" dirty="0">
                <a:ln>
                  <a:noFill/>
                </a:ln>
                <a:effectLst/>
                <a:uLnTx/>
                <a:uFillTx/>
                <a:latin typeface="Times New Roman" panose="02020603050405020304" pitchFamily="18" charset="0"/>
                <a:ea typeface="Cambria" pitchFamily="18" charset="0"/>
                <a:cs typeface="Times New Roman" panose="02020603050405020304" pitchFamily="18" charset="0"/>
              </a:rPr>
              <a:t>Contact Info: Emma Sullins – emma1999@uab.edu</a:t>
            </a:r>
            <a:endParaRPr lang="en-US" sz="3200" dirty="0">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82CA2E8F-32D1-A145-BD13-D202B0CE1917}"/>
              </a:ext>
            </a:extLst>
          </p:cNvPr>
          <p:cNvSpPr txBox="1"/>
          <p:nvPr/>
        </p:nvSpPr>
        <p:spPr>
          <a:xfrm>
            <a:off x="14864872" y="15216752"/>
            <a:ext cx="14034916" cy="15664545"/>
          </a:xfrm>
          <a:prstGeom prst="rect">
            <a:avLst/>
          </a:prstGeom>
          <a:noFill/>
        </p:spPr>
        <p:txBody>
          <a:bodyPr wrap="square" rtlCol="0">
            <a:spAutoFit/>
          </a:bodyPr>
          <a:lstStyle/>
          <a:p>
            <a:pPr marL="0" marR="0">
              <a:spcBef>
                <a:spcPts val="0"/>
              </a:spcBef>
              <a:spcAft>
                <a:spcPts val="800"/>
              </a:spcAft>
            </a:pPr>
            <a:r>
              <a:rPr lang="en-US" sz="3060" dirty="0">
                <a:effectLst/>
                <a:latin typeface="Times New Roman" panose="02020603050405020304" pitchFamily="18" charset="0"/>
                <a:ea typeface="Calibri" panose="020F0502020204030204" pitchFamily="34" charset="0"/>
                <a:cs typeface="Times New Roman" panose="02020603050405020304" pitchFamily="18" charset="0"/>
              </a:rPr>
              <a:t> Geriatric patients with a diagnosis of dementia showed a significant improvement in mood and behavior, as well as an improvement in certain social skills such as spontaneous speech and relating to others better after one or more sessions in a Snoezelen room (</a:t>
            </a:r>
            <a:r>
              <a:rPr lang="en-US" sz="3060" dirty="0" err="1">
                <a:effectLst/>
                <a:latin typeface="Times New Roman" panose="02020603050405020304" pitchFamily="18" charset="0"/>
                <a:ea typeface="Calibri" panose="020F0502020204030204" pitchFamily="34" charset="0"/>
                <a:cs typeface="Times New Roman" panose="02020603050405020304" pitchFamily="18" charset="0"/>
              </a:rPr>
              <a:t>Maseda</a:t>
            </a:r>
            <a:r>
              <a:rPr lang="en-US" sz="3060" dirty="0">
                <a:effectLst/>
                <a:latin typeface="Times New Roman" panose="02020603050405020304" pitchFamily="18" charset="0"/>
                <a:ea typeface="Calibri" panose="020F0502020204030204" pitchFamily="34" charset="0"/>
                <a:cs typeface="Times New Roman" panose="02020603050405020304" pitchFamily="18" charset="0"/>
              </a:rPr>
              <a:t> et. al 1, 2014; </a:t>
            </a:r>
            <a:r>
              <a:rPr lang="en-US" sz="3060" dirty="0" err="1">
                <a:effectLst/>
                <a:latin typeface="Times New Roman" panose="02020603050405020304" pitchFamily="18" charset="0"/>
                <a:ea typeface="Calibri" panose="020F0502020204030204" pitchFamily="34" charset="0"/>
                <a:cs typeface="Times New Roman" panose="02020603050405020304" pitchFamily="18" charset="0"/>
              </a:rPr>
              <a:t>Maseda</a:t>
            </a:r>
            <a:r>
              <a:rPr lang="en-US" sz="3060" dirty="0">
                <a:effectLst/>
                <a:latin typeface="Times New Roman" panose="02020603050405020304" pitchFamily="18" charset="0"/>
                <a:ea typeface="Calibri" panose="020F0502020204030204" pitchFamily="34" charset="0"/>
                <a:cs typeface="Times New Roman" panose="02020603050405020304" pitchFamily="18" charset="0"/>
              </a:rPr>
              <a:t> et. al 2, 2014). These effects are present both in the short term after just one session, as well as in the long term, with outcomes being re-tested as late as 8 weeks after their final follow-up.</a:t>
            </a:r>
          </a:p>
          <a:p>
            <a:pPr marL="0" marR="0">
              <a:spcBef>
                <a:spcPts val="0"/>
              </a:spcBef>
              <a:spcAft>
                <a:spcPts val="800"/>
              </a:spcAft>
            </a:pPr>
            <a:r>
              <a:rPr lang="en-US" sz="3060" dirty="0">
                <a:effectLst/>
                <a:latin typeface="Times New Roman" panose="02020603050405020304" pitchFamily="18" charset="0"/>
                <a:ea typeface="Calibri" panose="020F0502020204030204" pitchFamily="34" charset="0"/>
                <a:cs typeface="Times New Roman" panose="02020603050405020304" pitchFamily="18" charset="0"/>
              </a:rPr>
              <a:t> General population patients of varying ages with different diagnoses or conditions also show significant improvement after multisensory room treatments. This intervention was able to decrease anxiety levels in patients with Schizophrenia, improve brain function in patients with brain injuries, and decrease the numbers of repetitive behaviors in children and adults with Autism Spectrum Disorder (ASD) (Cheng et. al, 2017; Gómez et. al, 2016; Novakovic, 2019). There is also evidence to support that giving a patient control over their session in a multisensory environment can lead to decrease in repetitive behaviors, vocalizations, activity level, and more as shown by Unwin when working with children with ASD (Unwin, 2021).</a:t>
            </a:r>
          </a:p>
          <a:p>
            <a:pPr marL="0" marR="0">
              <a:spcBef>
                <a:spcPts val="0"/>
              </a:spcBef>
              <a:spcAft>
                <a:spcPts val="800"/>
              </a:spcAft>
            </a:pPr>
            <a:r>
              <a:rPr lang="en-US" sz="3060" dirty="0">
                <a:effectLst/>
                <a:latin typeface="Times New Roman" panose="02020603050405020304" pitchFamily="18" charset="0"/>
                <a:ea typeface="Calibri" panose="020F0502020204030204" pitchFamily="34" charset="0"/>
                <a:cs typeface="Times New Roman" panose="02020603050405020304" pitchFamily="18" charset="0"/>
              </a:rPr>
              <a:t>Evidence suggests that multisensory room therapy is not only beneficial for patients but can be beneficial for staff as well. </a:t>
            </a:r>
            <a:r>
              <a:rPr lang="en-US" sz="3060" dirty="0" err="1">
                <a:effectLst/>
                <a:latin typeface="Times New Roman" panose="02020603050405020304" pitchFamily="18" charset="0"/>
                <a:ea typeface="Calibri" panose="020F0502020204030204" pitchFamily="34" charset="0"/>
                <a:cs typeface="Times New Roman" panose="02020603050405020304" pitchFamily="18" charset="0"/>
              </a:rPr>
              <a:t>Lykkeslet</a:t>
            </a:r>
            <a:r>
              <a:rPr lang="en-US" sz="3060" dirty="0">
                <a:latin typeface="Times New Roman" panose="02020603050405020304" pitchFamily="18" charset="0"/>
                <a:ea typeface="Calibri" panose="020F0502020204030204" pitchFamily="34" charset="0"/>
                <a:cs typeface="Times New Roman" panose="02020603050405020304" pitchFamily="18" charset="0"/>
              </a:rPr>
              <a:t> </a:t>
            </a:r>
            <a:r>
              <a:rPr lang="en-US" sz="3060" dirty="0">
                <a:effectLst/>
                <a:latin typeface="Times New Roman" panose="02020603050405020304" pitchFamily="18" charset="0"/>
                <a:ea typeface="Calibri" panose="020F0502020204030204" pitchFamily="34" charset="0"/>
                <a:cs typeface="Times New Roman" panose="02020603050405020304" pitchFamily="18" charset="0"/>
              </a:rPr>
              <a:t>found that when preparing a multisensory room for patients, staff members who gathered the information on the patient felt as if they saw more of their personalities, and felt a strengthening in the relationships (</a:t>
            </a:r>
            <a:r>
              <a:rPr lang="en-US" sz="3060" dirty="0" err="1">
                <a:effectLst/>
                <a:latin typeface="Times New Roman" panose="02020603050405020304" pitchFamily="18" charset="0"/>
                <a:ea typeface="Calibri" panose="020F0502020204030204" pitchFamily="34" charset="0"/>
                <a:cs typeface="Times New Roman" panose="02020603050405020304" pitchFamily="18" charset="0"/>
              </a:rPr>
              <a:t>Lykkeslet</a:t>
            </a:r>
            <a:r>
              <a:rPr lang="en-US" sz="3060" dirty="0">
                <a:effectLst/>
                <a:latin typeface="Times New Roman" panose="02020603050405020304" pitchFamily="18" charset="0"/>
                <a:ea typeface="Calibri" panose="020F0502020204030204" pitchFamily="34" charset="0"/>
                <a:cs typeface="Times New Roman" panose="02020603050405020304" pitchFamily="18" charset="0"/>
              </a:rPr>
              <a:t>, 2014). </a:t>
            </a:r>
            <a:r>
              <a:rPr lang="en-US" sz="3060" dirty="0" err="1">
                <a:effectLst/>
                <a:latin typeface="Times New Roman" panose="02020603050405020304" pitchFamily="18" charset="0"/>
                <a:ea typeface="Calibri" panose="020F0502020204030204" pitchFamily="34" charset="0"/>
                <a:cs typeface="Times New Roman" panose="02020603050405020304" pitchFamily="18" charset="0"/>
              </a:rPr>
              <a:t>Lorusso</a:t>
            </a:r>
            <a:r>
              <a:rPr lang="en-US" sz="3060" dirty="0">
                <a:effectLst/>
                <a:latin typeface="Times New Roman" panose="02020603050405020304" pitchFamily="18" charset="0"/>
                <a:ea typeface="Calibri" panose="020F0502020204030204" pitchFamily="34" charset="0"/>
                <a:cs typeface="Times New Roman" panose="02020603050405020304" pitchFamily="18" charset="0"/>
              </a:rPr>
              <a:t> found that staff who used multisensory room therapy with patients perceived there to be benefits in mood and behavior, not just a measurable difference (</a:t>
            </a:r>
            <a:r>
              <a:rPr lang="en-US" sz="3060" dirty="0" err="1">
                <a:effectLst/>
                <a:latin typeface="Times New Roman" panose="02020603050405020304" pitchFamily="18" charset="0"/>
                <a:ea typeface="Calibri" panose="020F0502020204030204" pitchFamily="34" charset="0"/>
                <a:cs typeface="Times New Roman" panose="02020603050405020304" pitchFamily="18" charset="0"/>
              </a:rPr>
              <a:t>Lorusso</a:t>
            </a:r>
            <a:r>
              <a:rPr lang="en-US" sz="3060" dirty="0">
                <a:effectLst/>
                <a:latin typeface="Times New Roman" panose="02020603050405020304" pitchFamily="18" charset="0"/>
                <a:ea typeface="Calibri" panose="020F0502020204030204" pitchFamily="34" charset="0"/>
                <a:cs typeface="Times New Roman" panose="02020603050405020304" pitchFamily="18" charset="0"/>
              </a:rPr>
              <a:t>, 2020). </a:t>
            </a:r>
            <a:r>
              <a:rPr lang="en-US" sz="3060" dirty="0" err="1">
                <a:effectLst/>
                <a:latin typeface="Times New Roman" panose="02020603050405020304" pitchFamily="18" charset="0"/>
                <a:ea typeface="Calibri" panose="020F0502020204030204" pitchFamily="34" charset="0"/>
                <a:cs typeface="Times New Roman" panose="02020603050405020304" pitchFamily="18" charset="0"/>
              </a:rPr>
              <a:t>Putrino</a:t>
            </a:r>
            <a:r>
              <a:rPr lang="en-US" sz="3060" dirty="0">
                <a:effectLst/>
                <a:latin typeface="Times New Roman" panose="02020603050405020304" pitchFamily="18" charset="0"/>
                <a:ea typeface="Calibri" panose="020F0502020204030204" pitchFamily="34" charset="0"/>
                <a:cs typeface="Times New Roman" panose="02020603050405020304" pitchFamily="18" charset="0"/>
              </a:rPr>
              <a:t> found that when staff used a multisensory “recharge room” one time, their perceived stress levels decreased 59.6% (</a:t>
            </a:r>
            <a:r>
              <a:rPr lang="en-US" sz="3060" dirty="0" err="1">
                <a:effectLst/>
                <a:latin typeface="Times New Roman" panose="02020603050405020304" pitchFamily="18" charset="0"/>
                <a:ea typeface="Calibri" panose="020F0502020204030204" pitchFamily="34" charset="0"/>
                <a:cs typeface="Times New Roman" panose="02020603050405020304" pitchFamily="18" charset="0"/>
              </a:rPr>
              <a:t>Putrino</a:t>
            </a:r>
            <a:r>
              <a:rPr lang="en-US" sz="3060" dirty="0">
                <a:effectLst/>
                <a:latin typeface="Times New Roman" panose="02020603050405020304" pitchFamily="18" charset="0"/>
                <a:ea typeface="Calibri" panose="020F0502020204030204" pitchFamily="34" charset="0"/>
                <a:cs typeface="Times New Roman" panose="02020603050405020304" pitchFamily="18" charset="0"/>
              </a:rPr>
              <a:t> et. al, 2020). </a:t>
            </a:r>
          </a:p>
          <a:p>
            <a:pPr marL="0" marR="0">
              <a:spcBef>
                <a:spcPts val="0"/>
              </a:spcBef>
              <a:spcAft>
                <a:spcPts val="800"/>
              </a:spcAft>
            </a:pPr>
            <a:r>
              <a:rPr lang="en-US" sz="3060" dirty="0">
                <a:effectLst/>
                <a:latin typeface="Times New Roman" panose="02020603050405020304" pitchFamily="18" charset="0"/>
                <a:ea typeface="Calibri" panose="020F0502020204030204" pitchFamily="34" charset="0"/>
                <a:cs typeface="Times New Roman" panose="02020603050405020304" pitchFamily="18" charset="0"/>
              </a:rPr>
              <a:t>Occupational Therapists can provide mental health services in many different settings. The role of OT in mental health is to help patients manage physical and mental health needs, develop healthy and effective daily routines to promote well-being, and learn and utilize strategies to navigate the stresses of life (AOTA). Snoezelen room therapy is a tool that OTs can use to help psychiatric patients manage their stress levels, while using the instruments in the room as examples of ways they can manage their stress on their own. It is possible for OT to take the already-known benefits of Snoezelen therapy and find new ways to use this intervention to help improve quality of life for their patients.</a:t>
            </a:r>
          </a:p>
          <a:p>
            <a:pPr marL="0" marR="0">
              <a:spcBef>
                <a:spcPts val="0"/>
              </a:spcBef>
              <a:spcAft>
                <a:spcPts val="800"/>
              </a:spcAft>
            </a:pP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Watermar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2761</TotalTime>
  <Words>1431</Words>
  <Application>Microsoft Office PowerPoint</Application>
  <PresentationFormat>Custom</PresentationFormat>
  <Paragraphs>28</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inherit</vt:lpstr>
      <vt:lpstr>Times New Roman</vt:lpstr>
      <vt:lpstr>Watermark</vt:lpstr>
      <vt:lpstr>Snoezelen: It’s Not A Bore! Emma K. Sullins, OTS; Dr. Valley McCurry, PhD, MBA, OTR/L, FAOTA Department of Occupational Therapy  |  University of Alabama at Birmingham Tad Parker, OTR/L, MPA|  Huntsville Hospital</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Templates</dc:title>
  <dc:subject>The University of Alabama at Birmingham</dc:subject>
  <dc:creator>UAB Public Relations &amp; Marketing</dc:creator>
  <cp:lastModifiedBy>Charles Sullins</cp:lastModifiedBy>
  <cp:revision>204</cp:revision>
  <dcterms:created xsi:type="dcterms:W3CDTF">2012-03-16T13:05:22Z</dcterms:created>
  <dcterms:modified xsi:type="dcterms:W3CDTF">2023-12-07T21:30:25Z</dcterms:modified>
</cp:coreProperties>
</file>