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Lst>
  <p:sldSz cx="43891200" cy="329184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2036763"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Arial"/>
        <a:ea typeface="Arial"/>
        <a:cs typeface="Arial"/>
        <a:sym typeface="Arial"/>
      </a:defRPr>
    </a:lvl1pPr>
    <a:lvl2pPr marL="0" marR="0" indent="457200" algn="l" defTabSz="2036763"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Arial"/>
        <a:ea typeface="Arial"/>
        <a:cs typeface="Arial"/>
        <a:sym typeface="Arial"/>
      </a:defRPr>
    </a:lvl2pPr>
    <a:lvl3pPr marL="0" marR="0" indent="914399" algn="l" defTabSz="2036763"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Arial"/>
        <a:ea typeface="Arial"/>
        <a:cs typeface="Arial"/>
        <a:sym typeface="Arial"/>
      </a:defRPr>
    </a:lvl3pPr>
    <a:lvl4pPr marL="0" marR="0" indent="1371600" algn="l" defTabSz="2036763"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Arial"/>
        <a:ea typeface="Arial"/>
        <a:cs typeface="Arial"/>
        <a:sym typeface="Arial"/>
      </a:defRPr>
    </a:lvl4pPr>
    <a:lvl5pPr marL="0" marR="0" indent="1828800" algn="l" defTabSz="2036763"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Arial"/>
        <a:ea typeface="Arial"/>
        <a:cs typeface="Arial"/>
        <a:sym typeface="Arial"/>
      </a:defRPr>
    </a:lvl5pPr>
    <a:lvl6pPr marL="0" marR="0" indent="2286000" algn="l" defTabSz="2036763"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Arial"/>
        <a:ea typeface="Arial"/>
        <a:cs typeface="Arial"/>
        <a:sym typeface="Arial"/>
      </a:defRPr>
    </a:lvl6pPr>
    <a:lvl7pPr marL="0" marR="0" indent="2743200" algn="l" defTabSz="2036763"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Arial"/>
        <a:ea typeface="Arial"/>
        <a:cs typeface="Arial"/>
        <a:sym typeface="Arial"/>
      </a:defRPr>
    </a:lvl7pPr>
    <a:lvl8pPr marL="0" marR="0" indent="3200400" algn="l" defTabSz="2036763"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Arial"/>
        <a:ea typeface="Arial"/>
        <a:cs typeface="Arial"/>
        <a:sym typeface="Arial"/>
      </a:defRPr>
    </a:lvl8pPr>
    <a:lvl9pPr marL="0" marR="0" indent="3657600" algn="l" defTabSz="2036763"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Arial"/>
        <a:ea typeface="Arial"/>
        <a:cs typeface="Arial"/>
        <a:sym typeface="Arial"/>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b="def" i="def"/>
      <a:tcStyle>
        <a:tcBdr/>
        <a:fill>
          <a:solidFill>
            <a:srgbClr val="E8ECF4"/>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b="def" i="def"/>
      <a:tcStyle>
        <a:tcBdr/>
        <a:fill>
          <a:solidFill>
            <a:srgbClr val="EFF3E9"/>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b="def" i="def"/>
      <a:tcStyle>
        <a:tcBdr/>
        <a:fill>
          <a:solidFill>
            <a:srgbClr val="FDEE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90" name="Shape 90"/>
          <p:cNvSpPr/>
          <p:nvPr>
            <p:ph type="sldImg"/>
          </p:nvPr>
        </p:nvSpPr>
        <p:spPr>
          <a:xfrm>
            <a:off x="1143000" y="685800"/>
            <a:ext cx="4572000" cy="3429000"/>
          </a:xfrm>
          <a:prstGeom prst="rect">
            <a:avLst/>
          </a:prstGeom>
        </p:spPr>
        <p:txBody>
          <a:bodyPr/>
          <a:lstStyle/>
          <a:p>
            <a:pPr/>
          </a:p>
        </p:txBody>
      </p:sp>
      <p:sp>
        <p:nvSpPr>
          <p:cNvPr id="91" name="Shape 91"/>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spcBef>
        <a:spcPts val="400"/>
      </a:spcBef>
      <a:defRPr sz="1200">
        <a:latin typeface="+mj-lt"/>
        <a:ea typeface="+mj-ea"/>
        <a:cs typeface="+mj-cs"/>
        <a:sym typeface="Calibri"/>
      </a:defRPr>
    </a:lvl1pPr>
    <a:lvl2pPr indent="228600" latinLnBrk="0">
      <a:spcBef>
        <a:spcPts val="400"/>
      </a:spcBef>
      <a:defRPr sz="1200">
        <a:latin typeface="+mj-lt"/>
        <a:ea typeface="+mj-ea"/>
        <a:cs typeface="+mj-cs"/>
        <a:sym typeface="Calibri"/>
      </a:defRPr>
    </a:lvl2pPr>
    <a:lvl3pPr indent="457200" latinLnBrk="0">
      <a:spcBef>
        <a:spcPts val="400"/>
      </a:spcBef>
      <a:defRPr sz="1200">
        <a:latin typeface="+mj-lt"/>
        <a:ea typeface="+mj-ea"/>
        <a:cs typeface="+mj-cs"/>
        <a:sym typeface="Calibri"/>
      </a:defRPr>
    </a:lvl3pPr>
    <a:lvl4pPr indent="685800" latinLnBrk="0">
      <a:spcBef>
        <a:spcPts val="400"/>
      </a:spcBef>
      <a:defRPr sz="1200">
        <a:latin typeface="+mj-lt"/>
        <a:ea typeface="+mj-ea"/>
        <a:cs typeface="+mj-cs"/>
        <a:sym typeface="Calibri"/>
      </a:defRPr>
    </a:lvl4pPr>
    <a:lvl5pPr indent="914400" latinLnBrk="0">
      <a:spcBef>
        <a:spcPts val="400"/>
      </a:spcBef>
      <a:defRPr sz="1200">
        <a:latin typeface="+mj-lt"/>
        <a:ea typeface="+mj-ea"/>
        <a:cs typeface="+mj-cs"/>
        <a:sym typeface="Calibri"/>
      </a:defRPr>
    </a:lvl5pPr>
    <a:lvl6pPr indent="1143000" latinLnBrk="0">
      <a:spcBef>
        <a:spcPts val="400"/>
      </a:spcBef>
      <a:defRPr sz="1200">
        <a:latin typeface="+mj-lt"/>
        <a:ea typeface="+mj-ea"/>
        <a:cs typeface="+mj-cs"/>
        <a:sym typeface="Calibri"/>
      </a:defRPr>
    </a:lvl6pPr>
    <a:lvl7pPr indent="1371600" latinLnBrk="0">
      <a:spcBef>
        <a:spcPts val="400"/>
      </a:spcBef>
      <a:defRPr sz="1200">
        <a:latin typeface="+mj-lt"/>
        <a:ea typeface="+mj-ea"/>
        <a:cs typeface="+mj-cs"/>
        <a:sym typeface="Calibri"/>
      </a:defRPr>
    </a:lvl7pPr>
    <a:lvl8pPr indent="1600200" latinLnBrk="0">
      <a:spcBef>
        <a:spcPts val="400"/>
      </a:spcBef>
      <a:defRPr sz="1200">
        <a:latin typeface="+mj-lt"/>
        <a:ea typeface="+mj-ea"/>
        <a:cs typeface="+mj-cs"/>
        <a:sym typeface="Calibri"/>
      </a:defRPr>
    </a:lvl8pPr>
    <a:lvl9pPr indent="1828800" latinLnBrk="0">
      <a:spcBef>
        <a:spcPts val="400"/>
      </a:spcBef>
      <a:defRPr sz="1200">
        <a:latin typeface="+mj-lt"/>
        <a:ea typeface="+mj-ea"/>
        <a:cs typeface="+mj-cs"/>
        <a:sym typeface="Calibri"/>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0" showMasterPhAnim="1">
  <p:cSld name="Title Slide">
    <p:spTree>
      <p:nvGrpSpPr>
        <p:cNvPr id="1" name=""/>
        <p:cNvGrpSpPr/>
        <p:nvPr/>
      </p:nvGrpSpPr>
      <p:grpSpPr>
        <a:xfrm>
          <a:off x="0" y="0"/>
          <a:ext cx="0" cy="0"/>
          <a:chOff x="0" y="0"/>
          <a:chExt cx="0" cy="0"/>
        </a:xfrm>
      </p:grpSpPr>
      <p:grpSp>
        <p:nvGrpSpPr>
          <p:cNvPr id="24" name="Group 1"/>
          <p:cNvGrpSpPr/>
          <p:nvPr/>
        </p:nvGrpSpPr>
        <p:grpSpPr>
          <a:xfrm>
            <a:off x="-76201" y="-3535"/>
            <a:ext cx="43997880" cy="33017822"/>
            <a:chOff x="0" y="0"/>
            <a:chExt cx="43997879" cy="33017820"/>
          </a:xfrm>
        </p:grpSpPr>
        <p:sp>
          <p:nvSpPr>
            <p:cNvPr id="18" name="Rectangle 2"/>
            <p:cNvSpPr/>
            <p:nvPr/>
          </p:nvSpPr>
          <p:spPr>
            <a:xfrm>
              <a:off x="-1" y="30046020"/>
              <a:ext cx="43891201" cy="2971801"/>
            </a:xfrm>
            <a:prstGeom prst="rect">
              <a:avLst/>
            </a:prstGeom>
            <a:solidFill>
              <a:srgbClr val="1F7555"/>
            </a:solidFill>
            <a:ln w="9525" cap="flat">
              <a:solidFill>
                <a:srgbClr val="4A7EBB"/>
              </a:solidFill>
              <a:prstDash val="solid"/>
              <a:round/>
            </a:ln>
            <a:effectLst>
              <a:outerShdw sx="100000" sy="100000" kx="0" ky="0" algn="b" rotWithShape="0" blurRad="38100" dist="23000" dir="5400000">
                <a:srgbClr val="000000">
                  <a:alpha val="35000"/>
                </a:srgbClr>
              </a:outerShdw>
            </a:effectLst>
          </p:spPr>
          <p:txBody>
            <a:bodyPr wrap="square" lIns="45719" tIns="45719" rIns="45719" bIns="45719" numCol="1" anchor="ctr">
              <a:noAutofit/>
            </a:bodyPr>
            <a:lstStyle/>
            <a:p>
              <a:pPr algn="ctr">
                <a:defRPr sz="1800">
                  <a:solidFill>
                    <a:srgbClr val="FFFFFF"/>
                  </a:solidFill>
                  <a:latin typeface="+mj-lt"/>
                  <a:ea typeface="+mj-ea"/>
                  <a:cs typeface="+mj-cs"/>
                  <a:sym typeface="Calibri"/>
                </a:defRPr>
              </a:pPr>
            </a:p>
          </p:txBody>
        </p:sp>
        <p:grpSp>
          <p:nvGrpSpPr>
            <p:cNvPr id="21" name="Group 3"/>
            <p:cNvGrpSpPr/>
            <p:nvPr/>
          </p:nvGrpSpPr>
          <p:grpSpPr>
            <a:xfrm>
              <a:off x="-1" y="-1"/>
              <a:ext cx="43997880" cy="5486401"/>
              <a:chOff x="0" y="0"/>
              <a:chExt cx="43997880" cy="5486400"/>
            </a:xfrm>
          </p:grpSpPr>
          <p:sp>
            <p:nvSpPr>
              <p:cNvPr id="19" name="Rectangle 6"/>
              <p:cNvSpPr/>
              <p:nvPr/>
            </p:nvSpPr>
            <p:spPr>
              <a:xfrm>
                <a:off x="106680" y="0"/>
                <a:ext cx="43891201" cy="5486400"/>
              </a:xfrm>
              <a:prstGeom prst="rect">
                <a:avLst/>
              </a:prstGeom>
              <a:solidFill>
                <a:srgbClr val="1F7555"/>
              </a:solidFill>
              <a:ln w="9525" cap="flat">
                <a:solidFill>
                  <a:srgbClr val="4A7EBB"/>
                </a:solidFill>
                <a:prstDash val="solid"/>
                <a:round/>
              </a:ln>
              <a:effectLst>
                <a:outerShdw sx="100000" sy="100000" kx="0" ky="0" algn="b" rotWithShape="0" blurRad="38100" dist="23000" dir="5400000">
                  <a:srgbClr val="000000">
                    <a:alpha val="35000"/>
                  </a:srgbClr>
                </a:outerShdw>
              </a:effectLst>
            </p:spPr>
            <p:txBody>
              <a:bodyPr wrap="square" lIns="45719" tIns="45719" rIns="45719" bIns="45719" numCol="1" anchor="ctr">
                <a:noAutofit/>
              </a:bodyPr>
              <a:lstStyle/>
              <a:p>
                <a:pPr algn="ctr">
                  <a:defRPr sz="1800">
                    <a:solidFill>
                      <a:srgbClr val="FFFFFF"/>
                    </a:solidFill>
                    <a:latin typeface="+mj-lt"/>
                    <a:ea typeface="+mj-ea"/>
                    <a:cs typeface="+mj-cs"/>
                    <a:sym typeface="Calibri"/>
                  </a:defRPr>
                </a:pPr>
              </a:p>
            </p:txBody>
          </p:sp>
          <p:sp>
            <p:nvSpPr>
              <p:cNvPr id="20" name="Rectangle 7"/>
              <p:cNvSpPr/>
              <p:nvPr/>
            </p:nvSpPr>
            <p:spPr>
              <a:xfrm>
                <a:off x="0" y="0"/>
                <a:ext cx="5486401" cy="5486400"/>
              </a:xfrm>
              <a:prstGeom prst="rect">
                <a:avLst/>
              </a:prstGeom>
              <a:solidFill>
                <a:srgbClr val="17543E"/>
              </a:solidFill>
              <a:ln w="9525" cap="flat">
                <a:solidFill>
                  <a:srgbClr val="4A7EBB"/>
                </a:solidFill>
                <a:prstDash val="solid"/>
                <a:round/>
              </a:ln>
              <a:effectLst>
                <a:outerShdw sx="100000" sy="100000" kx="0" ky="0" algn="b" rotWithShape="0" blurRad="38100" dist="23000" dir="5400000">
                  <a:srgbClr val="000000">
                    <a:alpha val="35000"/>
                  </a:srgbClr>
                </a:outerShdw>
              </a:effectLst>
            </p:spPr>
            <p:txBody>
              <a:bodyPr wrap="square" lIns="45719" tIns="45719" rIns="45719" bIns="45719" numCol="1" anchor="ctr">
                <a:noAutofit/>
              </a:bodyPr>
              <a:lstStyle/>
              <a:p>
                <a:pPr algn="ctr">
                  <a:defRPr sz="1800">
                    <a:solidFill>
                      <a:srgbClr val="FFFFFF"/>
                    </a:solidFill>
                    <a:latin typeface="+mj-lt"/>
                    <a:ea typeface="+mj-ea"/>
                    <a:cs typeface="+mj-cs"/>
                    <a:sym typeface="Calibri"/>
                  </a:defRPr>
                </a:pPr>
              </a:p>
            </p:txBody>
          </p:sp>
        </p:grpSp>
        <p:pic>
          <p:nvPicPr>
            <p:cNvPr id="22" name="Picture 4" descr="Picture 4"/>
            <p:cNvPicPr>
              <a:picLocks noChangeAspect="1"/>
            </p:cNvPicPr>
            <p:nvPr/>
          </p:nvPicPr>
          <p:blipFill>
            <a:blip r:embed="rId2">
              <a:extLst/>
            </a:blip>
            <a:stretch>
              <a:fillRect/>
            </a:stretch>
          </p:blipFill>
          <p:spPr>
            <a:xfrm>
              <a:off x="559026" y="622659"/>
              <a:ext cx="4333876" cy="4333876"/>
            </a:xfrm>
            <a:prstGeom prst="rect">
              <a:avLst/>
            </a:prstGeom>
            <a:ln w="12700" cap="flat">
              <a:noFill/>
              <a:miter lim="400000"/>
            </a:ln>
            <a:effectLst/>
          </p:spPr>
        </p:pic>
        <p:pic>
          <p:nvPicPr>
            <p:cNvPr id="23" name="Picture 5" descr="Picture 5"/>
            <p:cNvPicPr>
              <a:picLocks noChangeAspect="1"/>
            </p:cNvPicPr>
            <p:nvPr/>
          </p:nvPicPr>
          <p:blipFill>
            <a:blip r:embed="rId3">
              <a:extLst/>
            </a:blip>
            <a:stretch>
              <a:fillRect/>
            </a:stretch>
          </p:blipFill>
          <p:spPr>
            <a:xfrm>
              <a:off x="2018818" y="30864534"/>
              <a:ext cx="8289275" cy="1549398"/>
            </a:xfrm>
            <a:prstGeom prst="rect">
              <a:avLst/>
            </a:prstGeom>
            <a:ln w="12700" cap="flat">
              <a:noFill/>
              <a:miter lim="400000"/>
            </a:ln>
            <a:effectLst/>
          </p:spPr>
        </p:pic>
      </p:grpSp>
      <p:sp>
        <p:nvSpPr>
          <p:cNvPr id="25" name="Title Text"/>
          <p:cNvSpPr txBox="1"/>
          <p:nvPr>
            <p:ph type="title"/>
          </p:nvPr>
        </p:nvSpPr>
        <p:spPr>
          <a:xfrm>
            <a:off x="7315200" y="5852159"/>
            <a:ext cx="25237440" cy="6217921"/>
          </a:xfrm>
          <a:prstGeom prst="rect">
            <a:avLst/>
          </a:prstGeom>
        </p:spPr>
        <p:txBody>
          <a:bodyPr/>
          <a:lstStyle>
            <a:lvl1pPr>
              <a:defRPr sz="14300">
                <a:solidFill>
                  <a:srgbClr val="D7E4BD"/>
                </a:solidFill>
              </a:defRPr>
            </a:lvl1pPr>
          </a:lstStyle>
          <a:p>
            <a:pPr/>
            <a:r>
              <a:t>Title Text</a:t>
            </a:r>
          </a:p>
        </p:txBody>
      </p:sp>
      <p:sp>
        <p:nvSpPr>
          <p:cNvPr id="26" name="Body Level One…"/>
          <p:cNvSpPr txBox="1"/>
          <p:nvPr>
            <p:ph type="body" sz="quarter" idx="1"/>
          </p:nvPr>
        </p:nvSpPr>
        <p:spPr>
          <a:xfrm>
            <a:off x="7315200" y="18653760"/>
            <a:ext cx="25237440" cy="8412481"/>
          </a:xfrm>
          <a:prstGeom prst="rect">
            <a:avLst/>
          </a:prstGeom>
        </p:spPr>
        <p:txBody>
          <a:bodyPr/>
          <a:lstStyle>
            <a:lvl1pPr marL="0" indent="0">
              <a:buSzTx/>
              <a:buFontTx/>
              <a:buNone/>
              <a:defRPr>
                <a:solidFill>
                  <a:srgbClr val="888888"/>
                </a:solidFill>
              </a:defRPr>
            </a:lvl1pPr>
            <a:lvl2pPr marL="0" indent="2037786">
              <a:buSzTx/>
              <a:buFontTx/>
              <a:buNone/>
              <a:defRPr>
                <a:solidFill>
                  <a:srgbClr val="888888"/>
                </a:solidFill>
              </a:defRPr>
            </a:lvl2pPr>
            <a:lvl3pPr marL="0" indent="4075572">
              <a:buSzTx/>
              <a:buFontTx/>
              <a:buNone/>
              <a:defRPr>
                <a:solidFill>
                  <a:srgbClr val="888888"/>
                </a:solidFill>
              </a:defRPr>
            </a:lvl3pPr>
            <a:lvl4pPr marL="0" indent="6113357">
              <a:buSzTx/>
              <a:buFontTx/>
              <a:buNone/>
              <a:defRPr>
                <a:solidFill>
                  <a:srgbClr val="888888"/>
                </a:solidFill>
              </a:defRPr>
            </a:lvl4pPr>
            <a:lvl5pPr marL="0" indent="8151144">
              <a:buSzTx/>
              <a:buFontTx/>
              <a:buNone/>
              <a:defRPr>
                <a:solidFill>
                  <a:srgbClr val="888888"/>
                </a:solidFill>
              </a:defRPr>
            </a:lvl5pPr>
          </a:lstStyle>
          <a:p>
            <a:pPr/>
            <a:r>
              <a:t>Body Level One</a:t>
            </a:r>
          </a:p>
          <a:p>
            <a:pPr lvl="1"/>
            <a:r>
              <a:t>Body Level Two</a:t>
            </a:r>
          </a:p>
          <a:p>
            <a:pPr lvl="2"/>
            <a:r>
              <a:t>Body Level Three</a:t>
            </a:r>
          </a:p>
          <a:p>
            <a:pPr lvl="3"/>
            <a:r>
              <a:t>Body Level Four</a:t>
            </a:r>
          </a:p>
          <a:p>
            <a:pPr lvl="4"/>
            <a:r>
              <a:t>Body Level Five</a:t>
            </a:r>
          </a:p>
        </p:txBody>
      </p:sp>
      <p:sp>
        <p:nvSpPr>
          <p:cNvPr id="27"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Content">
    <p:spTree>
      <p:nvGrpSpPr>
        <p:cNvPr id="1" name=""/>
        <p:cNvGrpSpPr/>
        <p:nvPr/>
      </p:nvGrpSpPr>
      <p:grpSpPr>
        <a:xfrm>
          <a:off x="0" y="0"/>
          <a:ext cx="0" cy="0"/>
          <a:chOff x="0" y="0"/>
          <a:chExt cx="0" cy="0"/>
        </a:xfrm>
      </p:grpSpPr>
      <p:sp>
        <p:nvSpPr>
          <p:cNvPr id="34"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35" name="Title Text"/>
          <p:cNvSpPr txBox="1"/>
          <p:nvPr>
            <p:ph type="title"/>
          </p:nvPr>
        </p:nvSpPr>
        <p:spPr>
          <a:prstGeom prst="rect">
            <a:avLst/>
          </a:prstGeom>
        </p:spPr>
        <p:txBody>
          <a:bodyPr/>
          <a:lstStyle/>
          <a:p>
            <a:pPr/>
            <a:r>
              <a:t>Title Text</a:t>
            </a:r>
          </a:p>
        </p:txBody>
      </p:sp>
      <p:sp>
        <p:nvSpPr>
          <p:cNvPr id="3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Two Content">
    <p:spTree>
      <p:nvGrpSpPr>
        <p:cNvPr id="1" name=""/>
        <p:cNvGrpSpPr/>
        <p:nvPr/>
      </p:nvGrpSpPr>
      <p:grpSpPr>
        <a:xfrm>
          <a:off x="0" y="0"/>
          <a:ext cx="0" cy="0"/>
          <a:chOff x="0" y="0"/>
          <a:chExt cx="0" cy="0"/>
        </a:xfrm>
      </p:grpSpPr>
      <p:grpSp>
        <p:nvGrpSpPr>
          <p:cNvPr id="49" name="Group 1"/>
          <p:cNvGrpSpPr/>
          <p:nvPr/>
        </p:nvGrpSpPr>
        <p:grpSpPr>
          <a:xfrm>
            <a:off x="-76201" y="-3535"/>
            <a:ext cx="43997880" cy="33017822"/>
            <a:chOff x="0" y="0"/>
            <a:chExt cx="43997879" cy="33017820"/>
          </a:xfrm>
        </p:grpSpPr>
        <p:sp>
          <p:nvSpPr>
            <p:cNvPr id="43" name="Rectangle 2"/>
            <p:cNvSpPr/>
            <p:nvPr/>
          </p:nvSpPr>
          <p:spPr>
            <a:xfrm>
              <a:off x="-1" y="30046020"/>
              <a:ext cx="43891201" cy="2971801"/>
            </a:xfrm>
            <a:prstGeom prst="rect">
              <a:avLst/>
            </a:prstGeom>
            <a:solidFill>
              <a:srgbClr val="1F7555"/>
            </a:solidFill>
            <a:ln w="9525" cap="flat">
              <a:solidFill>
                <a:srgbClr val="4A7EBB"/>
              </a:solidFill>
              <a:prstDash val="solid"/>
              <a:round/>
            </a:ln>
            <a:effectLst>
              <a:outerShdw sx="100000" sy="100000" kx="0" ky="0" algn="b" rotWithShape="0" blurRad="38100" dist="23000" dir="5400000">
                <a:srgbClr val="000000">
                  <a:alpha val="35000"/>
                </a:srgbClr>
              </a:outerShdw>
            </a:effectLst>
          </p:spPr>
          <p:txBody>
            <a:bodyPr wrap="square" lIns="45719" tIns="45719" rIns="45719" bIns="45719" numCol="1" anchor="ctr">
              <a:noAutofit/>
            </a:bodyPr>
            <a:lstStyle/>
            <a:p>
              <a:pPr algn="ctr">
                <a:defRPr sz="1800">
                  <a:solidFill>
                    <a:srgbClr val="FFFFFF"/>
                  </a:solidFill>
                  <a:latin typeface="+mj-lt"/>
                  <a:ea typeface="+mj-ea"/>
                  <a:cs typeface="+mj-cs"/>
                  <a:sym typeface="Calibri"/>
                </a:defRPr>
              </a:pPr>
            </a:p>
          </p:txBody>
        </p:sp>
        <p:grpSp>
          <p:nvGrpSpPr>
            <p:cNvPr id="46" name="Group 3"/>
            <p:cNvGrpSpPr/>
            <p:nvPr/>
          </p:nvGrpSpPr>
          <p:grpSpPr>
            <a:xfrm>
              <a:off x="-1" y="-1"/>
              <a:ext cx="43997880" cy="5486401"/>
              <a:chOff x="0" y="0"/>
              <a:chExt cx="43997880" cy="5486400"/>
            </a:xfrm>
          </p:grpSpPr>
          <p:sp>
            <p:nvSpPr>
              <p:cNvPr id="44" name="Rectangle 6"/>
              <p:cNvSpPr/>
              <p:nvPr/>
            </p:nvSpPr>
            <p:spPr>
              <a:xfrm>
                <a:off x="106680" y="0"/>
                <a:ext cx="43891201" cy="5486400"/>
              </a:xfrm>
              <a:prstGeom prst="rect">
                <a:avLst/>
              </a:prstGeom>
              <a:solidFill>
                <a:srgbClr val="1F7555"/>
              </a:solidFill>
              <a:ln w="9525" cap="flat">
                <a:solidFill>
                  <a:srgbClr val="4A7EBB"/>
                </a:solidFill>
                <a:prstDash val="solid"/>
                <a:round/>
              </a:ln>
              <a:effectLst>
                <a:outerShdw sx="100000" sy="100000" kx="0" ky="0" algn="b" rotWithShape="0" blurRad="38100" dist="23000" dir="5400000">
                  <a:srgbClr val="000000">
                    <a:alpha val="35000"/>
                  </a:srgbClr>
                </a:outerShdw>
              </a:effectLst>
            </p:spPr>
            <p:txBody>
              <a:bodyPr wrap="square" lIns="45719" tIns="45719" rIns="45719" bIns="45719" numCol="1" anchor="ctr">
                <a:noAutofit/>
              </a:bodyPr>
              <a:lstStyle/>
              <a:p>
                <a:pPr algn="ctr">
                  <a:defRPr sz="1800">
                    <a:solidFill>
                      <a:srgbClr val="FFFFFF"/>
                    </a:solidFill>
                    <a:latin typeface="+mj-lt"/>
                    <a:ea typeface="+mj-ea"/>
                    <a:cs typeface="+mj-cs"/>
                    <a:sym typeface="Calibri"/>
                  </a:defRPr>
                </a:pPr>
              </a:p>
            </p:txBody>
          </p:sp>
          <p:sp>
            <p:nvSpPr>
              <p:cNvPr id="45" name="Rectangle 7"/>
              <p:cNvSpPr/>
              <p:nvPr/>
            </p:nvSpPr>
            <p:spPr>
              <a:xfrm>
                <a:off x="0" y="0"/>
                <a:ext cx="5486401" cy="5486400"/>
              </a:xfrm>
              <a:prstGeom prst="rect">
                <a:avLst/>
              </a:prstGeom>
              <a:solidFill>
                <a:srgbClr val="17543E"/>
              </a:solidFill>
              <a:ln w="9525" cap="flat">
                <a:solidFill>
                  <a:srgbClr val="4A7EBB"/>
                </a:solidFill>
                <a:prstDash val="solid"/>
                <a:round/>
              </a:ln>
              <a:effectLst>
                <a:outerShdw sx="100000" sy="100000" kx="0" ky="0" algn="b" rotWithShape="0" blurRad="38100" dist="23000" dir="5400000">
                  <a:srgbClr val="000000">
                    <a:alpha val="35000"/>
                  </a:srgbClr>
                </a:outerShdw>
              </a:effectLst>
            </p:spPr>
            <p:txBody>
              <a:bodyPr wrap="square" lIns="45719" tIns="45719" rIns="45719" bIns="45719" numCol="1" anchor="ctr">
                <a:noAutofit/>
              </a:bodyPr>
              <a:lstStyle/>
              <a:p>
                <a:pPr algn="ctr">
                  <a:defRPr sz="1800">
                    <a:solidFill>
                      <a:srgbClr val="FFFFFF"/>
                    </a:solidFill>
                    <a:latin typeface="+mj-lt"/>
                    <a:ea typeface="+mj-ea"/>
                    <a:cs typeface="+mj-cs"/>
                    <a:sym typeface="Calibri"/>
                  </a:defRPr>
                </a:pPr>
              </a:p>
            </p:txBody>
          </p:sp>
        </p:grpSp>
        <p:pic>
          <p:nvPicPr>
            <p:cNvPr id="47" name="Picture 4" descr="Picture 4"/>
            <p:cNvPicPr>
              <a:picLocks noChangeAspect="1"/>
            </p:cNvPicPr>
            <p:nvPr/>
          </p:nvPicPr>
          <p:blipFill>
            <a:blip r:embed="rId2">
              <a:extLst/>
            </a:blip>
            <a:stretch>
              <a:fillRect/>
            </a:stretch>
          </p:blipFill>
          <p:spPr>
            <a:xfrm>
              <a:off x="559026" y="622659"/>
              <a:ext cx="4333876" cy="4333876"/>
            </a:xfrm>
            <a:prstGeom prst="rect">
              <a:avLst/>
            </a:prstGeom>
            <a:ln w="12700" cap="flat">
              <a:noFill/>
              <a:miter lim="400000"/>
            </a:ln>
            <a:effectLst/>
          </p:spPr>
        </p:pic>
        <p:pic>
          <p:nvPicPr>
            <p:cNvPr id="48" name="Picture 5" descr="Picture 5"/>
            <p:cNvPicPr>
              <a:picLocks noChangeAspect="1"/>
            </p:cNvPicPr>
            <p:nvPr/>
          </p:nvPicPr>
          <p:blipFill>
            <a:blip r:embed="rId3">
              <a:extLst/>
            </a:blip>
            <a:stretch>
              <a:fillRect/>
            </a:stretch>
          </p:blipFill>
          <p:spPr>
            <a:xfrm>
              <a:off x="2018818" y="30864534"/>
              <a:ext cx="8289275" cy="1549398"/>
            </a:xfrm>
            <a:prstGeom prst="rect">
              <a:avLst/>
            </a:prstGeom>
            <a:ln w="12700" cap="flat">
              <a:noFill/>
              <a:miter lim="400000"/>
            </a:ln>
            <a:effectLst/>
          </p:spPr>
        </p:pic>
      </p:grpSp>
      <p:sp>
        <p:nvSpPr>
          <p:cNvPr id="50" name="Body Level One…"/>
          <p:cNvSpPr txBox="1"/>
          <p:nvPr>
            <p:ph type="body" sz="half" idx="1"/>
          </p:nvPr>
        </p:nvSpPr>
        <p:spPr>
          <a:xfrm>
            <a:off x="2194560" y="7680962"/>
            <a:ext cx="19385281" cy="21724623"/>
          </a:xfrm>
          <a:prstGeom prst="rect">
            <a:avLst/>
          </a:prstGeom>
        </p:spPr>
        <p:txBody>
          <a:bodyPr/>
          <a:lstStyle>
            <a:lvl1pPr>
              <a:spcBef>
                <a:spcPts val="2500"/>
              </a:spcBef>
              <a:defRPr sz="10700"/>
            </a:lvl1pPr>
            <a:lvl2pPr marL="2242567" indent="-1223392">
              <a:spcBef>
                <a:spcPts val="2500"/>
              </a:spcBef>
              <a:defRPr sz="10700"/>
            </a:lvl2pPr>
            <a:lvl3pPr marL="3399373" indent="-1361023">
              <a:spcBef>
                <a:spcPts val="2500"/>
              </a:spcBef>
              <a:defRPr sz="10700"/>
            </a:lvl3pPr>
            <a:lvl4pPr marL="5017730" indent="-1961792">
              <a:spcBef>
                <a:spcPts val="2500"/>
              </a:spcBef>
              <a:defRPr sz="10700"/>
            </a:lvl4pPr>
            <a:lvl5pPr marL="5892822" indent="-1533547">
              <a:spcBef>
                <a:spcPts val="2500"/>
              </a:spcBef>
              <a:defRPr sz="10700"/>
            </a:lvl5pPr>
          </a:lstStyle>
          <a:p>
            <a:pPr/>
            <a:r>
              <a:t>Body Level One</a:t>
            </a:r>
          </a:p>
          <a:p>
            <a:pPr lvl="1"/>
            <a:r>
              <a:t>Body Level Two</a:t>
            </a:r>
          </a:p>
          <a:p>
            <a:pPr lvl="2"/>
            <a:r>
              <a:t>Body Level Three</a:t>
            </a:r>
          </a:p>
          <a:p>
            <a:pPr lvl="3"/>
            <a:r>
              <a:t>Body Level Four</a:t>
            </a:r>
          </a:p>
          <a:p>
            <a:pPr lvl="4"/>
            <a:r>
              <a:t>Body Level Five</a:t>
            </a:r>
          </a:p>
        </p:txBody>
      </p:sp>
      <p:sp>
        <p:nvSpPr>
          <p:cNvPr id="51" name="Title Text"/>
          <p:cNvSpPr txBox="1"/>
          <p:nvPr>
            <p:ph type="title"/>
          </p:nvPr>
        </p:nvSpPr>
        <p:spPr>
          <a:prstGeom prst="rect">
            <a:avLst/>
          </a:prstGeom>
        </p:spPr>
        <p:txBody>
          <a:bodyPr/>
          <a:lstStyle/>
          <a:p>
            <a:pPr/>
            <a:r>
              <a:t>Title Text</a:t>
            </a:r>
          </a:p>
        </p:txBody>
      </p:sp>
      <p:sp>
        <p:nvSpPr>
          <p:cNvPr id="5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Comparison">
    <p:spTree>
      <p:nvGrpSpPr>
        <p:cNvPr id="1" name=""/>
        <p:cNvGrpSpPr/>
        <p:nvPr/>
      </p:nvGrpSpPr>
      <p:grpSpPr>
        <a:xfrm>
          <a:off x="0" y="0"/>
          <a:ext cx="0" cy="0"/>
          <a:chOff x="0" y="0"/>
          <a:chExt cx="0" cy="0"/>
        </a:xfrm>
      </p:grpSpPr>
      <p:grpSp>
        <p:nvGrpSpPr>
          <p:cNvPr id="65" name="Group 1"/>
          <p:cNvGrpSpPr/>
          <p:nvPr/>
        </p:nvGrpSpPr>
        <p:grpSpPr>
          <a:xfrm>
            <a:off x="-76201" y="-3535"/>
            <a:ext cx="43997880" cy="33017822"/>
            <a:chOff x="0" y="0"/>
            <a:chExt cx="43997879" cy="33017820"/>
          </a:xfrm>
        </p:grpSpPr>
        <p:sp>
          <p:nvSpPr>
            <p:cNvPr id="59" name="Rectangle 2"/>
            <p:cNvSpPr/>
            <p:nvPr/>
          </p:nvSpPr>
          <p:spPr>
            <a:xfrm>
              <a:off x="-1" y="30046020"/>
              <a:ext cx="43891201" cy="2971801"/>
            </a:xfrm>
            <a:prstGeom prst="rect">
              <a:avLst/>
            </a:prstGeom>
            <a:solidFill>
              <a:srgbClr val="1F7555"/>
            </a:solidFill>
            <a:ln w="9525" cap="flat">
              <a:solidFill>
                <a:srgbClr val="4A7EBB"/>
              </a:solidFill>
              <a:prstDash val="solid"/>
              <a:round/>
            </a:ln>
            <a:effectLst>
              <a:outerShdw sx="100000" sy="100000" kx="0" ky="0" algn="b" rotWithShape="0" blurRad="38100" dist="23000" dir="5400000">
                <a:srgbClr val="000000">
                  <a:alpha val="35000"/>
                </a:srgbClr>
              </a:outerShdw>
            </a:effectLst>
          </p:spPr>
          <p:txBody>
            <a:bodyPr wrap="square" lIns="45719" tIns="45719" rIns="45719" bIns="45719" numCol="1" anchor="ctr">
              <a:noAutofit/>
            </a:bodyPr>
            <a:lstStyle/>
            <a:p>
              <a:pPr algn="ctr">
                <a:defRPr sz="1800">
                  <a:solidFill>
                    <a:srgbClr val="FFFFFF"/>
                  </a:solidFill>
                  <a:latin typeface="+mj-lt"/>
                  <a:ea typeface="+mj-ea"/>
                  <a:cs typeface="+mj-cs"/>
                  <a:sym typeface="Calibri"/>
                </a:defRPr>
              </a:pPr>
            </a:p>
          </p:txBody>
        </p:sp>
        <p:grpSp>
          <p:nvGrpSpPr>
            <p:cNvPr id="62" name="Group 3"/>
            <p:cNvGrpSpPr/>
            <p:nvPr/>
          </p:nvGrpSpPr>
          <p:grpSpPr>
            <a:xfrm>
              <a:off x="-1" y="-1"/>
              <a:ext cx="43997880" cy="5486401"/>
              <a:chOff x="0" y="0"/>
              <a:chExt cx="43997880" cy="5486400"/>
            </a:xfrm>
          </p:grpSpPr>
          <p:sp>
            <p:nvSpPr>
              <p:cNvPr id="60" name="Rectangle 6"/>
              <p:cNvSpPr/>
              <p:nvPr/>
            </p:nvSpPr>
            <p:spPr>
              <a:xfrm>
                <a:off x="106680" y="0"/>
                <a:ext cx="43891201" cy="5486400"/>
              </a:xfrm>
              <a:prstGeom prst="rect">
                <a:avLst/>
              </a:prstGeom>
              <a:solidFill>
                <a:srgbClr val="1F7555"/>
              </a:solidFill>
              <a:ln w="9525" cap="flat">
                <a:solidFill>
                  <a:srgbClr val="4A7EBB"/>
                </a:solidFill>
                <a:prstDash val="solid"/>
                <a:round/>
              </a:ln>
              <a:effectLst>
                <a:outerShdw sx="100000" sy="100000" kx="0" ky="0" algn="b" rotWithShape="0" blurRad="38100" dist="23000" dir="5400000">
                  <a:srgbClr val="000000">
                    <a:alpha val="35000"/>
                  </a:srgbClr>
                </a:outerShdw>
              </a:effectLst>
            </p:spPr>
            <p:txBody>
              <a:bodyPr wrap="square" lIns="45719" tIns="45719" rIns="45719" bIns="45719" numCol="1" anchor="ctr">
                <a:noAutofit/>
              </a:bodyPr>
              <a:lstStyle/>
              <a:p>
                <a:pPr algn="ctr">
                  <a:defRPr sz="1800">
                    <a:solidFill>
                      <a:srgbClr val="FFFFFF"/>
                    </a:solidFill>
                    <a:latin typeface="+mj-lt"/>
                    <a:ea typeface="+mj-ea"/>
                    <a:cs typeface="+mj-cs"/>
                    <a:sym typeface="Calibri"/>
                  </a:defRPr>
                </a:pPr>
              </a:p>
            </p:txBody>
          </p:sp>
          <p:sp>
            <p:nvSpPr>
              <p:cNvPr id="61" name="Rectangle 7"/>
              <p:cNvSpPr/>
              <p:nvPr/>
            </p:nvSpPr>
            <p:spPr>
              <a:xfrm>
                <a:off x="0" y="0"/>
                <a:ext cx="5486401" cy="5486400"/>
              </a:xfrm>
              <a:prstGeom prst="rect">
                <a:avLst/>
              </a:prstGeom>
              <a:solidFill>
                <a:srgbClr val="17543E"/>
              </a:solidFill>
              <a:ln w="9525" cap="flat">
                <a:solidFill>
                  <a:srgbClr val="4A7EBB"/>
                </a:solidFill>
                <a:prstDash val="solid"/>
                <a:round/>
              </a:ln>
              <a:effectLst>
                <a:outerShdw sx="100000" sy="100000" kx="0" ky="0" algn="b" rotWithShape="0" blurRad="38100" dist="23000" dir="5400000">
                  <a:srgbClr val="000000">
                    <a:alpha val="35000"/>
                  </a:srgbClr>
                </a:outerShdw>
              </a:effectLst>
            </p:spPr>
            <p:txBody>
              <a:bodyPr wrap="square" lIns="45719" tIns="45719" rIns="45719" bIns="45719" numCol="1" anchor="ctr">
                <a:noAutofit/>
              </a:bodyPr>
              <a:lstStyle/>
              <a:p>
                <a:pPr algn="ctr">
                  <a:defRPr sz="1800">
                    <a:solidFill>
                      <a:srgbClr val="FFFFFF"/>
                    </a:solidFill>
                    <a:latin typeface="+mj-lt"/>
                    <a:ea typeface="+mj-ea"/>
                    <a:cs typeface="+mj-cs"/>
                    <a:sym typeface="Calibri"/>
                  </a:defRPr>
                </a:pPr>
              </a:p>
            </p:txBody>
          </p:sp>
        </p:grpSp>
        <p:pic>
          <p:nvPicPr>
            <p:cNvPr id="63" name="Picture 4" descr="Picture 4"/>
            <p:cNvPicPr>
              <a:picLocks noChangeAspect="1"/>
            </p:cNvPicPr>
            <p:nvPr/>
          </p:nvPicPr>
          <p:blipFill>
            <a:blip r:embed="rId2">
              <a:extLst/>
            </a:blip>
            <a:stretch>
              <a:fillRect/>
            </a:stretch>
          </p:blipFill>
          <p:spPr>
            <a:xfrm>
              <a:off x="559026" y="622659"/>
              <a:ext cx="4333876" cy="4333876"/>
            </a:xfrm>
            <a:prstGeom prst="rect">
              <a:avLst/>
            </a:prstGeom>
            <a:ln w="12700" cap="flat">
              <a:noFill/>
              <a:miter lim="400000"/>
            </a:ln>
            <a:effectLst/>
          </p:spPr>
        </p:pic>
        <p:pic>
          <p:nvPicPr>
            <p:cNvPr id="64" name="Picture 5" descr="Picture 5"/>
            <p:cNvPicPr>
              <a:picLocks noChangeAspect="1"/>
            </p:cNvPicPr>
            <p:nvPr/>
          </p:nvPicPr>
          <p:blipFill>
            <a:blip r:embed="rId3">
              <a:extLst/>
            </a:blip>
            <a:stretch>
              <a:fillRect/>
            </a:stretch>
          </p:blipFill>
          <p:spPr>
            <a:xfrm>
              <a:off x="2018818" y="30864534"/>
              <a:ext cx="8289275" cy="1549398"/>
            </a:xfrm>
            <a:prstGeom prst="rect">
              <a:avLst/>
            </a:prstGeom>
            <a:ln w="12700" cap="flat">
              <a:noFill/>
              <a:miter lim="400000"/>
            </a:ln>
            <a:effectLst/>
          </p:spPr>
        </p:pic>
      </p:grpSp>
      <p:sp>
        <p:nvSpPr>
          <p:cNvPr id="66" name="Body Level One…"/>
          <p:cNvSpPr txBox="1"/>
          <p:nvPr>
            <p:ph type="body" sz="quarter" idx="1"/>
          </p:nvPr>
        </p:nvSpPr>
        <p:spPr>
          <a:xfrm>
            <a:off x="2194561" y="7368541"/>
            <a:ext cx="19392902" cy="3070859"/>
          </a:xfrm>
          <a:prstGeom prst="rect">
            <a:avLst/>
          </a:prstGeom>
        </p:spPr>
        <p:txBody>
          <a:bodyPr anchor="b"/>
          <a:lstStyle>
            <a:lvl1pPr marL="0" indent="0">
              <a:spcBef>
                <a:spcPts val="2100"/>
              </a:spcBef>
              <a:buSzTx/>
              <a:buFontTx/>
              <a:buNone/>
              <a:defRPr b="1" sz="8900"/>
            </a:lvl1pPr>
            <a:lvl2pPr marL="0" indent="2037786">
              <a:spcBef>
                <a:spcPts val="2100"/>
              </a:spcBef>
              <a:buSzTx/>
              <a:buFontTx/>
              <a:buNone/>
              <a:defRPr b="1" sz="8900"/>
            </a:lvl2pPr>
            <a:lvl3pPr marL="0" indent="4075572">
              <a:spcBef>
                <a:spcPts val="2100"/>
              </a:spcBef>
              <a:buSzTx/>
              <a:buFontTx/>
              <a:buNone/>
              <a:defRPr b="1" sz="8900"/>
            </a:lvl3pPr>
            <a:lvl4pPr marL="0" indent="6113357">
              <a:spcBef>
                <a:spcPts val="2100"/>
              </a:spcBef>
              <a:buSzTx/>
              <a:buFontTx/>
              <a:buNone/>
              <a:defRPr b="1" sz="8900"/>
            </a:lvl4pPr>
            <a:lvl5pPr marL="0" indent="8151144">
              <a:spcBef>
                <a:spcPts val="2100"/>
              </a:spcBef>
              <a:buSzTx/>
              <a:buFontTx/>
              <a:buNone/>
              <a:defRPr b="1" sz="8900"/>
            </a:lvl5pPr>
          </a:lstStyle>
          <a:p>
            <a:pPr/>
            <a:r>
              <a:t>Body Level One</a:t>
            </a:r>
          </a:p>
          <a:p>
            <a:pPr lvl="1"/>
            <a:r>
              <a:t>Body Level Two</a:t>
            </a:r>
          </a:p>
          <a:p>
            <a:pPr lvl="2"/>
            <a:r>
              <a:t>Body Level Three</a:t>
            </a:r>
          </a:p>
          <a:p>
            <a:pPr lvl="3"/>
            <a:r>
              <a:t>Body Level Four</a:t>
            </a:r>
          </a:p>
          <a:p>
            <a:pPr lvl="4"/>
            <a:r>
              <a:t>Body Level Five</a:t>
            </a:r>
          </a:p>
        </p:txBody>
      </p:sp>
      <p:sp>
        <p:nvSpPr>
          <p:cNvPr id="67" name="Text Placeholder 4"/>
          <p:cNvSpPr/>
          <p:nvPr>
            <p:ph type="body" sz="quarter" idx="21"/>
          </p:nvPr>
        </p:nvSpPr>
        <p:spPr>
          <a:xfrm>
            <a:off x="22296122" y="7368541"/>
            <a:ext cx="19400521" cy="3070859"/>
          </a:xfrm>
          <a:prstGeom prst="rect">
            <a:avLst/>
          </a:prstGeom>
        </p:spPr>
        <p:txBody>
          <a:bodyPr anchor="b"/>
          <a:lstStyle/>
          <a:p>
            <a:pPr marL="0" indent="0">
              <a:spcBef>
                <a:spcPts val="2100"/>
              </a:spcBef>
              <a:buSzTx/>
              <a:buFontTx/>
              <a:buNone/>
              <a:defRPr b="1" sz="8900"/>
            </a:pPr>
          </a:p>
        </p:txBody>
      </p:sp>
      <p:sp>
        <p:nvSpPr>
          <p:cNvPr id="68" name="Title Text"/>
          <p:cNvSpPr txBox="1"/>
          <p:nvPr>
            <p:ph type="title"/>
          </p:nvPr>
        </p:nvSpPr>
        <p:spPr>
          <a:prstGeom prst="rect">
            <a:avLst/>
          </a:prstGeom>
        </p:spPr>
        <p:txBody>
          <a:bodyPr/>
          <a:lstStyle/>
          <a:p>
            <a:pPr/>
            <a:r>
              <a:t>Title Text</a:t>
            </a:r>
          </a:p>
        </p:txBody>
      </p:sp>
      <p:sp>
        <p:nvSpPr>
          <p:cNvPr id="6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Title Only">
    <p:spTree>
      <p:nvGrpSpPr>
        <p:cNvPr id="1" name=""/>
        <p:cNvGrpSpPr/>
        <p:nvPr/>
      </p:nvGrpSpPr>
      <p:grpSpPr>
        <a:xfrm>
          <a:off x="0" y="0"/>
          <a:ext cx="0" cy="0"/>
          <a:chOff x="0" y="0"/>
          <a:chExt cx="0" cy="0"/>
        </a:xfrm>
      </p:grpSpPr>
      <p:grpSp>
        <p:nvGrpSpPr>
          <p:cNvPr id="82" name="Group 1"/>
          <p:cNvGrpSpPr/>
          <p:nvPr/>
        </p:nvGrpSpPr>
        <p:grpSpPr>
          <a:xfrm>
            <a:off x="-76201" y="-3535"/>
            <a:ext cx="43997880" cy="33017822"/>
            <a:chOff x="0" y="0"/>
            <a:chExt cx="43997879" cy="33017820"/>
          </a:xfrm>
        </p:grpSpPr>
        <p:sp>
          <p:nvSpPr>
            <p:cNvPr id="76" name="Rectangle 2"/>
            <p:cNvSpPr/>
            <p:nvPr/>
          </p:nvSpPr>
          <p:spPr>
            <a:xfrm>
              <a:off x="-1" y="30046020"/>
              <a:ext cx="43891201" cy="2971801"/>
            </a:xfrm>
            <a:prstGeom prst="rect">
              <a:avLst/>
            </a:prstGeom>
            <a:solidFill>
              <a:srgbClr val="1F7555"/>
            </a:solidFill>
            <a:ln w="9525" cap="flat">
              <a:solidFill>
                <a:srgbClr val="4A7EBB"/>
              </a:solidFill>
              <a:prstDash val="solid"/>
              <a:round/>
            </a:ln>
            <a:effectLst>
              <a:outerShdw sx="100000" sy="100000" kx="0" ky="0" algn="b" rotWithShape="0" blurRad="38100" dist="23000" dir="5400000">
                <a:srgbClr val="000000">
                  <a:alpha val="35000"/>
                </a:srgbClr>
              </a:outerShdw>
            </a:effectLst>
          </p:spPr>
          <p:txBody>
            <a:bodyPr wrap="square" lIns="45719" tIns="45719" rIns="45719" bIns="45719" numCol="1" anchor="ctr">
              <a:noAutofit/>
            </a:bodyPr>
            <a:lstStyle/>
            <a:p>
              <a:pPr algn="ctr">
                <a:defRPr sz="1800">
                  <a:solidFill>
                    <a:srgbClr val="FFFFFF"/>
                  </a:solidFill>
                  <a:latin typeface="+mj-lt"/>
                  <a:ea typeface="+mj-ea"/>
                  <a:cs typeface="+mj-cs"/>
                  <a:sym typeface="Calibri"/>
                </a:defRPr>
              </a:pPr>
            </a:p>
          </p:txBody>
        </p:sp>
        <p:grpSp>
          <p:nvGrpSpPr>
            <p:cNvPr id="79" name="Group 3"/>
            <p:cNvGrpSpPr/>
            <p:nvPr/>
          </p:nvGrpSpPr>
          <p:grpSpPr>
            <a:xfrm>
              <a:off x="-1" y="-1"/>
              <a:ext cx="43997880" cy="5486401"/>
              <a:chOff x="0" y="0"/>
              <a:chExt cx="43997880" cy="5486400"/>
            </a:xfrm>
          </p:grpSpPr>
          <p:sp>
            <p:nvSpPr>
              <p:cNvPr id="77" name="Rectangle 6"/>
              <p:cNvSpPr/>
              <p:nvPr/>
            </p:nvSpPr>
            <p:spPr>
              <a:xfrm>
                <a:off x="106680" y="0"/>
                <a:ext cx="43891201" cy="5486400"/>
              </a:xfrm>
              <a:prstGeom prst="rect">
                <a:avLst/>
              </a:prstGeom>
              <a:solidFill>
                <a:srgbClr val="1F7555"/>
              </a:solidFill>
              <a:ln w="9525" cap="flat">
                <a:solidFill>
                  <a:srgbClr val="4A7EBB"/>
                </a:solidFill>
                <a:prstDash val="solid"/>
                <a:round/>
              </a:ln>
              <a:effectLst>
                <a:outerShdw sx="100000" sy="100000" kx="0" ky="0" algn="b" rotWithShape="0" blurRad="38100" dist="23000" dir="5400000">
                  <a:srgbClr val="000000">
                    <a:alpha val="35000"/>
                  </a:srgbClr>
                </a:outerShdw>
              </a:effectLst>
            </p:spPr>
            <p:txBody>
              <a:bodyPr wrap="square" lIns="45719" tIns="45719" rIns="45719" bIns="45719" numCol="1" anchor="ctr">
                <a:noAutofit/>
              </a:bodyPr>
              <a:lstStyle/>
              <a:p>
                <a:pPr algn="ctr">
                  <a:defRPr sz="1800">
                    <a:solidFill>
                      <a:srgbClr val="FFFFFF"/>
                    </a:solidFill>
                    <a:latin typeface="+mj-lt"/>
                    <a:ea typeface="+mj-ea"/>
                    <a:cs typeface="+mj-cs"/>
                    <a:sym typeface="Calibri"/>
                  </a:defRPr>
                </a:pPr>
              </a:p>
            </p:txBody>
          </p:sp>
          <p:sp>
            <p:nvSpPr>
              <p:cNvPr id="78" name="Rectangle 7"/>
              <p:cNvSpPr/>
              <p:nvPr/>
            </p:nvSpPr>
            <p:spPr>
              <a:xfrm>
                <a:off x="0" y="0"/>
                <a:ext cx="5486401" cy="5486400"/>
              </a:xfrm>
              <a:prstGeom prst="rect">
                <a:avLst/>
              </a:prstGeom>
              <a:solidFill>
                <a:srgbClr val="17543E"/>
              </a:solidFill>
              <a:ln w="9525" cap="flat">
                <a:solidFill>
                  <a:srgbClr val="4A7EBB"/>
                </a:solidFill>
                <a:prstDash val="solid"/>
                <a:round/>
              </a:ln>
              <a:effectLst>
                <a:outerShdw sx="100000" sy="100000" kx="0" ky="0" algn="b" rotWithShape="0" blurRad="38100" dist="23000" dir="5400000">
                  <a:srgbClr val="000000">
                    <a:alpha val="35000"/>
                  </a:srgbClr>
                </a:outerShdw>
              </a:effectLst>
            </p:spPr>
            <p:txBody>
              <a:bodyPr wrap="square" lIns="45719" tIns="45719" rIns="45719" bIns="45719" numCol="1" anchor="ctr">
                <a:noAutofit/>
              </a:bodyPr>
              <a:lstStyle/>
              <a:p>
                <a:pPr algn="ctr">
                  <a:defRPr sz="1800">
                    <a:solidFill>
                      <a:srgbClr val="FFFFFF"/>
                    </a:solidFill>
                    <a:latin typeface="+mj-lt"/>
                    <a:ea typeface="+mj-ea"/>
                    <a:cs typeface="+mj-cs"/>
                    <a:sym typeface="Calibri"/>
                  </a:defRPr>
                </a:pPr>
              </a:p>
            </p:txBody>
          </p:sp>
        </p:grpSp>
        <p:pic>
          <p:nvPicPr>
            <p:cNvPr id="80" name="Picture 4" descr="Picture 4"/>
            <p:cNvPicPr>
              <a:picLocks noChangeAspect="1"/>
            </p:cNvPicPr>
            <p:nvPr/>
          </p:nvPicPr>
          <p:blipFill>
            <a:blip r:embed="rId2">
              <a:extLst/>
            </a:blip>
            <a:stretch>
              <a:fillRect/>
            </a:stretch>
          </p:blipFill>
          <p:spPr>
            <a:xfrm>
              <a:off x="559026" y="622659"/>
              <a:ext cx="4333876" cy="4333876"/>
            </a:xfrm>
            <a:prstGeom prst="rect">
              <a:avLst/>
            </a:prstGeom>
            <a:ln w="12700" cap="flat">
              <a:noFill/>
              <a:miter lim="400000"/>
            </a:ln>
            <a:effectLst/>
          </p:spPr>
        </p:pic>
        <p:pic>
          <p:nvPicPr>
            <p:cNvPr id="81" name="Picture 5" descr="Picture 5"/>
            <p:cNvPicPr>
              <a:picLocks noChangeAspect="1"/>
            </p:cNvPicPr>
            <p:nvPr/>
          </p:nvPicPr>
          <p:blipFill>
            <a:blip r:embed="rId3">
              <a:extLst/>
            </a:blip>
            <a:stretch>
              <a:fillRect/>
            </a:stretch>
          </p:blipFill>
          <p:spPr>
            <a:xfrm>
              <a:off x="2018818" y="30864534"/>
              <a:ext cx="8289275" cy="1549398"/>
            </a:xfrm>
            <a:prstGeom prst="rect">
              <a:avLst/>
            </a:prstGeom>
            <a:ln w="12700" cap="flat">
              <a:noFill/>
              <a:miter lim="400000"/>
            </a:ln>
            <a:effectLst/>
          </p:spPr>
        </p:pic>
      </p:grpSp>
      <p:sp>
        <p:nvSpPr>
          <p:cNvPr id="83" name="Title Text"/>
          <p:cNvSpPr txBox="1"/>
          <p:nvPr>
            <p:ph type="title"/>
          </p:nvPr>
        </p:nvSpPr>
        <p:spPr>
          <a:prstGeom prst="rect">
            <a:avLst/>
          </a:prstGeom>
        </p:spPr>
        <p:txBody>
          <a:bodyPr/>
          <a:lstStyle/>
          <a:p>
            <a:pPr/>
            <a:r>
              <a:t>Title Text</a:t>
            </a:r>
          </a:p>
        </p:txBody>
      </p:sp>
      <p:sp>
        <p:nvSpPr>
          <p:cNvPr id="8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Relationship Id="rId8"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grpSp>
        <p:nvGrpSpPr>
          <p:cNvPr id="8" name="Group 1"/>
          <p:cNvGrpSpPr/>
          <p:nvPr/>
        </p:nvGrpSpPr>
        <p:grpSpPr>
          <a:xfrm>
            <a:off x="-76201" y="-3535"/>
            <a:ext cx="43997880" cy="33017822"/>
            <a:chOff x="0" y="0"/>
            <a:chExt cx="43997879" cy="33017820"/>
          </a:xfrm>
        </p:grpSpPr>
        <p:sp>
          <p:nvSpPr>
            <p:cNvPr id="2" name="Rectangle 2"/>
            <p:cNvSpPr/>
            <p:nvPr/>
          </p:nvSpPr>
          <p:spPr>
            <a:xfrm>
              <a:off x="-1" y="30046020"/>
              <a:ext cx="43891201" cy="2971801"/>
            </a:xfrm>
            <a:prstGeom prst="rect">
              <a:avLst/>
            </a:prstGeom>
            <a:solidFill>
              <a:srgbClr val="1F7555"/>
            </a:solidFill>
            <a:ln w="9525" cap="flat">
              <a:solidFill>
                <a:srgbClr val="4A7EBB"/>
              </a:solidFill>
              <a:prstDash val="solid"/>
              <a:round/>
            </a:ln>
            <a:effectLst>
              <a:outerShdw sx="100000" sy="100000" kx="0" ky="0" algn="b" rotWithShape="0" blurRad="38100" dist="23000" dir="5400000">
                <a:srgbClr val="000000">
                  <a:alpha val="35000"/>
                </a:srgbClr>
              </a:outerShdw>
            </a:effectLst>
          </p:spPr>
          <p:txBody>
            <a:bodyPr wrap="square" lIns="45719" tIns="45719" rIns="45719" bIns="45719" numCol="1" anchor="ctr">
              <a:noAutofit/>
            </a:bodyPr>
            <a:lstStyle/>
            <a:p>
              <a:pPr algn="ctr">
                <a:defRPr sz="1800">
                  <a:solidFill>
                    <a:srgbClr val="FFFFFF"/>
                  </a:solidFill>
                  <a:latin typeface="+mj-lt"/>
                  <a:ea typeface="+mj-ea"/>
                  <a:cs typeface="+mj-cs"/>
                  <a:sym typeface="Calibri"/>
                </a:defRPr>
              </a:pPr>
            </a:p>
          </p:txBody>
        </p:sp>
        <p:grpSp>
          <p:nvGrpSpPr>
            <p:cNvPr id="5" name="Group 3"/>
            <p:cNvGrpSpPr/>
            <p:nvPr/>
          </p:nvGrpSpPr>
          <p:grpSpPr>
            <a:xfrm>
              <a:off x="-1" y="-1"/>
              <a:ext cx="43997880" cy="5486401"/>
              <a:chOff x="0" y="0"/>
              <a:chExt cx="43997880" cy="5486400"/>
            </a:xfrm>
          </p:grpSpPr>
          <p:sp>
            <p:nvSpPr>
              <p:cNvPr id="3" name="Rectangle 6"/>
              <p:cNvSpPr/>
              <p:nvPr/>
            </p:nvSpPr>
            <p:spPr>
              <a:xfrm>
                <a:off x="106680" y="0"/>
                <a:ext cx="43891201" cy="5486400"/>
              </a:xfrm>
              <a:prstGeom prst="rect">
                <a:avLst/>
              </a:prstGeom>
              <a:solidFill>
                <a:srgbClr val="1F7555"/>
              </a:solidFill>
              <a:ln w="9525" cap="flat">
                <a:solidFill>
                  <a:srgbClr val="4A7EBB"/>
                </a:solidFill>
                <a:prstDash val="solid"/>
                <a:round/>
              </a:ln>
              <a:effectLst>
                <a:outerShdw sx="100000" sy="100000" kx="0" ky="0" algn="b" rotWithShape="0" blurRad="38100" dist="23000" dir="5400000">
                  <a:srgbClr val="000000">
                    <a:alpha val="35000"/>
                  </a:srgbClr>
                </a:outerShdw>
              </a:effectLst>
            </p:spPr>
            <p:txBody>
              <a:bodyPr wrap="square" lIns="45719" tIns="45719" rIns="45719" bIns="45719" numCol="1" anchor="ctr">
                <a:noAutofit/>
              </a:bodyPr>
              <a:lstStyle/>
              <a:p>
                <a:pPr algn="ctr">
                  <a:defRPr sz="1800">
                    <a:solidFill>
                      <a:srgbClr val="FFFFFF"/>
                    </a:solidFill>
                    <a:latin typeface="+mj-lt"/>
                    <a:ea typeface="+mj-ea"/>
                    <a:cs typeface="+mj-cs"/>
                    <a:sym typeface="Calibri"/>
                  </a:defRPr>
                </a:pPr>
              </a:p>
            </p:txBody>
          </p:sp>
          <p:sp>
            <p:nvSpPr>
              <p:cNvPr id="4" name="Rectangle 7"/>
              <p:cNvSpPr/>
              <p:nvPr/>
            </p:nvSpPr>
            <p:spPr>
              <a:xfrm>
                <a:off x="0" y="0"/>
                <a:ext cx="5486401" cy="5486400"/>
              </a:xfrm>
              <a:prstGeom prst="rect">
                <a:avLst/>
              </a:prstGeom>
              <a:solidFill>
                <a:srgbClr val="17543E"/>
              </a:solidFill>
              <a:ln w="9525" cap="flat">
                <a:solidFill>
                  <a:srgbClr val="4A7EBB"/>
                </a:solidFill>
                <a:prstDash val="solid"/>
                <a:round/>
              </a:ln>
              <a:effectLst>
                <a:outerShdw sx="100000" sy="100000" kx="0" ky="0" algn="b" rotWithShape="0" blurRad="38100" dist="23000" dir="5400000">
                  <a:srgbClr val="000000">
                    <a:alpha val="35000"/>
                  </a:srgbClr>
                </a:outerShdw>
              </a:effectLst>
            </p:spPr>
            <p:txBody>
              <a:bodyPr wrap="square" lIns="45719" tIns="45719" rIns="45719" bIns="45719" numCol="1" anchor="ctr">
                <a:noAutofit/>
              </a:bodyPr>
              <a:lstStyle/>
              <a:p>
                <a:pPr algn="ctr">
                  <a:defRPr sz="1800">
                    <a:solidFill>
                      <a:srgbClr val="FFFFFF"/>
                    </a:solidFill>
                    <a:latin typeface="+mj-lt"/>
                    <a:ea typeface="+mj-ea"/>
                    <a:cs typeface="+mj-cs"/>
                    <a:sym typeface="Calibri"/>
                  </a:defRPr>
                </a:pPr>
              </a:p>
            </p:txBody>
          </p:sp>
        </p:grpSp>
        <p:pic>
          <p:nvPicPr>
            <p:cNvPr id="6" name="Picture 4" descr="Picture 4"/>
            <p:cNvPicPr>
              <a:picLocks noChangeAspect="1"/>
            </p:cNvPicPr>
            <p:nvPr/>
          </p:nvPicPr>
          <p:blipFill>
            <a:blip r:embed="rId2">
              <a:extLst/>
            </a:blip>
            <a:stretch>
              <a:fillRect/>
            </a:stretch>
          </p:blipFill>
          <p:spPr>
            <a:xfrm>
              <a:off x="559026" y="622659"/>
              <a:ext cx="4333876" cy="4333876"/>
            </a:xfrm>
            <a:prstGeom prst="rect">
              <a:avLst/>
            </a:prstGeom>
            <a:ln w="12700" cap="flat">
              <a:noFill/>
              <a:miter lim="400000"/>
            </a:ln>
            <a:effectLst/>
          </p:spPr>
        </p:pic>
        <p:pic>
          <p:nvPicPr>
            <p:cNvPr id="7" name="Picture 5" descr="Picture 5"/>
            <p:cNvPicPr>
              <a:picLocks noChangeAspect="1"/>
            </p:cNvPicPr>
            <p:nvPr/>
          </p:nvPicPr>
          <p:blipFill>
            <a:blip r:embed="rId3">
              <a:extLst/>
            </a:blip>
            <a:stretch>
              <a:fillRect/>
            </a:stretch>
          </p:blipFill>
          <p:spPr>
            <a:xfrm>
              <a:off x="2018818" y="30864534"/>
              <a:ext cx="8289275" cy="1549398"/>
            </a:xfrm>
            <a:prstGeom prst="rect">
              <a:avLst/>
            </a:prstGeom>
            <a:ln w="12700" cap="flat">
              <a:noFill/>
              <a:miter lim="400000"/>
            </a:ln>
            <a:effectLst/>
          </p:spPr>
        </p:pic>
      </p:grpSp>
      <p:sp>
        <p:nvSpPr>
          <p:cNvPr id="9" name="Body Level One…"/>
          <p:cNvSpPr txBox="1"/>
          <p:nvPr>
            <p:ph type="body" idx="1"/>
          </p:nvPr>
        </p:nvSpPr>
        <p:spPr>
          <a:xfrm>
            <a:off x="4754562" y="7680325"/>
            <a:ext cx="35113914" cy="20483513"/>
          </a:xfrm>
          <a:prstGeom prst="rect">
            <a:avLst/>
          </a:prstGeom>
          <a:ln w="12700">
            <a:miter lim="400000"/>
          </a:ln>
          <a:extLst>
            <a:ext uri="{C572A759-6A51-4108-AA02-DFA0A04FC94B}">
              <ma14:wrappingTextBoxFlag xmlns:ma14="http://schemas.microsoft.com/office/mac/drawingml/2011/main" val="1"/>
            </a:ext>
          </a:extLst>
        </p:spPr>
        <p:txBody>
          <a:bodyPr lIns="203779" tIns="203779" rIns="203779" bIns="203779">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10" name="Title Text"/>
          <p:cNvSpPr txBox="1"/>
          <p:nvPr>
            <p:ph type="title"/>
          </p:nvPr>
        </p:nvSpPr>
        <p:spPr>
          <a:xfrm>
            <a:off x="6645275" y="669925"/>
            <a:ext cx="36148963" cy="4816475"/>
          </a:xfrm>
          <a:prstGeom prst="rect">
            <a:avLst/>
          </a:prstGeom>
          <a:ln w="12700">
            <a:miter lim="400000"/>
          </a:ln>
          <a:extLst>
            <a:ext uri="{C572A759-6A51-4108-AA02-DFA0A04FC94B}">
              <ma14:wrappingTextBoxFlag xmlns:ma14="http://schemas.microsoft.com/office/mac/drawingml/2011/main" val="1"/>
            </a:ext>
          </a:extLst>
        </p:spPr>
        <p:txBody>
          <a:bodyPr lIns="203779" tIns="203779" rIns="203779" bIns="203779" anchor="ctr">
            <a:normAutofit fontScale="100000" lnSpcReduction="0"/>
          </a:bodyPr>
          <a:lstStyle/>
          <a:p>
            <a:pPr/>
            <a:r>
              <a:t>Title Text</a:t>
            </a:r>
          </a:p>
        </p:txBody>
      </p:sp>
      <p:sp>
        <p:nvSpPr>
          <p:cNvPr id="11" name="Slide Number"/>
          <p:cNvSpPr txBox="1"/>
          <p:nvPr>
            <p:ph type="sldNum" sz="quarter" idx="2"/>
          </p:nvPr>
        </p:nvSpPr>
        <p:spPr>
          <a:xfrm>
            <a:off x="21214080" y="29634178"/>
            <a:ext cx="10241281" cy="1752601"/>
          </a:xfrm>
          <a:prstGeom prst="rect">
            <a:avLst/>
          </a:prstGeom>
          <a:ln w="12700">
            <a:miter lim="400000"/>
          </a:ln>
        </p:spPr>
        <p:txBody>
          <a:bodyPr wrap="none" lIns="45719" rIns="45719" anchor="ctr">
            <a:spAutoFit/>
          </a:bodyPr>
          <a:lstStyle>
            <a:lvl1pPr algn="r">
              <a:defRPr sz="1400"/>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 id="2147483652" r:id="rId7"/>
    <p:sldLayoutId id="2147483653" r:id="rId8"/>
  </p:sldLayoutIdLst>
  <p:transition xmlns:p14="http://schemas.microsoft.com/office/powerpoint/2010/main" spd="med" advClick="1"/>
  <p:txStyles>
    <p:titleStyle>
      <a:lvl1pPr marL="0" marR="0" indent="0" algn="l" defTabSz="2036763" rtl="0" latinLnBrk="0">
        <a:lnSpc>
          <a:spcPct val="100000"/>
        </a:lnSpc>
        <a:spcBef>
          <a:spcPts val="0"/>
        </a:spcBef>
        <a:spcAft>
          <a:spcPts val="0"/>
        </a:spcAft>
        <a:buClrTx/>
        <a:buSzTx/>
        <a:buFontTx/>
        <a:buNone/>
        <a:tabLst/>
        <a:defRPr b="1" baseline="0" cap="none" i="0" spc="0" strike="noStrike" sz="12500" u="none">
          <a:solidFill>
            <a:srgbClr val="FFFFFF"/>
          </a:solidFill>
          <a:uFillTx/>
          <a:latin typeface="+mj-lt"/>
          <a:ea typeface="+mj-ea"/>
          <a:cs typeface="+mj-cs"/>
          <a:sym typeface="Calibri"/>
        </a:defRPr>
      </a:lvl1pPr>
      <a:lvl2pPr marL="0" marR="0" indent="0" algn="l" defTabSz="2036763" rtl="0" latinLnBrk="0">
        <a:lnSpc>
          <a:spcPct val="100000"/>
        </a:lnSpc>
        <a:spcBef>
          <a:spcPts val="0"/>
        </a:spcBef>
        <a:spcAft>
          <a:spcPts val="0"/>
        </a:spcAft>
        <a:buClrTx/>
        <a:buSzTx/>
        <a:buFontTx/>
        <a:buNone/>
        <a:tabLst/>
        <a:defRPr b="1" baseline="0" cap="none" i="0" spc="0" strike="noStrike" sz="12500" u="none">
          <a:solidFill>
            <a:srgbClr val="FFFFFF"/>
          </a:solidFill>
          <a:uFillTx/>
          <a:latin typeface="+mj-lt"/>
          <a:ea typeface="+mj-ea"/>
          <a:cs typeface="+mj-cs"/>
          <a:sym typeface="Calibri"/>
        </a:defRPr>
      </a:lvl2pPr>
      <a:lvl3pPr marL="0" marR="0" indent="0" algn="l" defTabSz="2036763" rtl="0" latinLnBrk="0">
        <a:lnSpc>
          <a:spcPct val="100000"/>
        </a:lnSpc>
        <a:spcBef>
          <a:spcPts val="0"/>
        </a:spcBef>
        <a:spcAft>
          <a:spcPts val="0"/>
        </a:spcAft>
        <a:buClrTx/>
        <a:buSzTx/>
        <a:buFontTx/>
        <a:buNone/>
        <a:tabLst/>
        <a:defRPr b="1" baseline="0" cap="none" i="0" spc="0" strike="noStrike" sz="12500" u="none">
          <a:solidFill>
            <a:srgbClr val="FFFFFF"/>
          </a:solidFill>
          <a:uFillTx/>
          <a:latin typeface="+mj-lt"/>
          <a:ea typeface="+mj-ea"/>
          <a:cs typeface="+mj-cs"/>
          <a:sym typeface="Calibri"/>
        </a:defRPr>
      </a:lvl3pPr>
      <a:lvl4pPr marL="0" marR="0" indent="0" algn="l" defTabSz="2036763" rtl="0" latinLnBrk="0">
        <a:lnSpc>
          <a:spcPct val="100000"/>
        </a:lnSpc>
        <a:spcBef>
          <a:spcPts val="0"/>
        </a:spcBef>
        <a:spcAft>
          <a:spcPts val="0"/>
        </a:spcAft>
        <a:buClrTx/>
        <a:buSzTx/>
        <a:buFontTx/>
        <a:buNone/>
        <a:tabLst/>
        <a:defRPr b="1" baseline="0" cap="none" i="0" spc="0" strike="noStrike" sz="12500" u="none">
          <a:solidFill>
            <a:srgbClr val="FFFFFF"/>
          </a:solidFill>
          <a:uFillTx/>
          <a:latin typeface="+mj-lt"/>
          <a:ea typeface="+mj-ea"/>
          <a:cs typeface="+mj-cs"/>
          <a:sym typeface="Calibri"/>
        </a:defRPr>
      </a:lvl4pPr>
      <a:lvl5pPr marL="0" marR="0" indent="0" algn="l" defTabSz="2036763" rtl="0" latinLnBrk="0">
        <a:lnSpc>
          <a:spcPct val="100000"/>
        </a:lnSpc>
        <a:spcBef>
          <a:spcPts val="0"/>
        </a:spcBef>
        <a:spcAft>
          <a:spcPts val="0"/>
        </a:spcAft>
        <a:buClrTx/>
        <a:buSzTx/>
        <a:buFontTx/>
        <a:buNone/>
        <a:tabLst/>
        <a:defRPr b="1" baseline="0" cap="none" i="0" spc="0" strike="noStrike" sz="12500" u="none">
          <a:solidFill>
            <a:srgbClr val="FFFFFF"/>
          </a:solidFill>
          <a:uFillTx/>
          <a:latin typeface="+mj-lt"/>
          <a:ea typeface="+mj-ea"/>
          <a:cs typeface="+mj-cs"/>
          <a:sym typeface="Calibri"/>
        </a:defRPr>
      </a:lvl5pPr>
      <a:lvl6pPr marL="0" marR="0" indent="2037786" algn="l" defTabSz="2036763" rtl="0" latinLnBrk="0">
        <a:lnSpc>
          <a:spcPct val="100000"/>
        </a:lnSpc>
        <a:spcBef>
          <a:spcPts val="0"/>
        </a:spcBef>
        <a:spcAft>
          <a:spcPts val="0"/>
        </a:spcAft>
        <a:buClrTx/>
        <a:buSzTx/>
        <a:buFontTx/>
        <a:buNone/>
        <a:tabLst/>
        <a:defRPr b="1" baseline="0" cap="none" i="0" spc="0" strike="noStrike" sz="12500" u="none">
          <a:solidFill>
            <a:srgbClr val="FFFFFF"/>
          </a:solidFill>
          <a:uFillTx/>
          <a:latin typeface="+mj-lt"/>
          <a:ea typeface="+mj-ea"/>
          <a:cs typeface="+mj-cs"/>
          <a:sym typeface="Calibri"/>
        </a:defRPr>
      </a:lvl6pPr>
      <a:lvl7pPr marL="0" marR="0" indent="4075572" algn="l" defTabSz="2036763" rtl="0" latinLnBrk="0">
        <a:lnSpc>
          <a:spcPct val="100000"/>
        </a:lnSpc>
        <a:spcBef>
          <a:spcPts val="0"/>
        </a:spcBef>
        <a:spcAft>
          <a:spcPts val="0"/>
        </a:spcAft>
        <a:buClrTx/>
        <a:buSzTx/>
        <a:buFontTx/>
        <a:buNone/>
        <a:tabLst/>
        <a:defRPr b="1" baseline="0" cap="none" i="0" spc="0" strike="noStrike" sz="12500" u="none">
          <a:solidFill>
            <a:srgbClr val="FFFFFF"/>
          </a:solidFill>
          <a:uFillTx/>
          <a:latin typeface="+mj-lt"/>
          <a:ea typeface="+mj-ea"/>
          <a:cs typeface="+mj-cs"/>
          <a:sym typeface="Calibri"/>
        </a:defRPr>
      </a:lvl7pPr>
      <a:lvl8pPr marL="0" marR="0" indent="6113357" algn="l" defTabSz="2036763" rtl="0" latinLnBrk="0">
        <a:lnSpc>
          <a:spcPct val="100000"/>
        </a:lnSpc>
        <a:spcBef>
          <a:spcPts val="0"/>
        </a:spcBef>
        <a:spcAft>
          <a:spcPts val="0"/>
        </a:spcAft>
        <a:buClrTx/>
        <a:buSzTx/>
        <a:buFontTx/>
        <a:buNone/>
        <a:tabLst/>
        <a:defRPr b="1" baseline="0" cap="none" i="0" spc="0" strike="noStrike" sz="12500" u="none">
          <a:solidFill>
            <a:srgbClr val="FFFFFF"/>
          </a:solidFill>
          <a:uFillTx/>
          <a:latin typeface="+mj-lt"/>
          <a:ea typeface="+mj-ea"/>
          <a:cs typeface="+mj-cs"/>
          <a:sym typeface="Calibri"/>
        </a:defRPr>
      </a:lvl8pPr>
      <a:lvl9pPr marL="0" marR="0" indent="8151144" algn="l" defTabSz="2036763" rtl="0" latinLnBrk="0">
        <a:lnSpc>
          <a:spcPct val="100000"/>
        </a:lnSpc>
        <a:spcBef>
          <a:spcPts val="0"/>
        </a:spcBef>
        <a:spcAft>
          <a:spcPts val="0"/>
        </a:spcAft>
        <a:buClrTx/>
        <a:buSzTx/>
        <a:buFontTx/>
        <a:buNone/>
        <a:tabLst/>
        <a:defRPr b="1" baseline="0" cap="none" i="0" spc="0" strike="noStrike" sz="12500" u="none">
          <a:solidFill>
            <a:srgbClr val="FFFFFF"/>
          </a:solidFill>
          <a:uFillTx/>
          <a:latin typeface="+mj-lt"/>
          <a:ea typeface="+mj-ea"/>
          <a:cs typeface="+mj-cs"/>
          <a:sym typeface="Calibri"/>
        </a:defRPr>
      </a:lvl9pPr>
    </p:titleStyle>
    <p:bodyStyle>
      <a:lvl1pPr marL="1017587" marR="0" indent="-1017587" algn="l" defTabSz="2036763" rtl="0" latinLnBrk="0">
        <a:lnSpc>
          <a:spcPct val="100000"/>
        </a:lnSpc>
        <a:spcBef>
          <a:spcPts val="3000"/>
        </a:spcBef>
        <a:spcAft>
          <a:spcPts val="0"/>
        </a:spcAft>
        <a:buClrTx/>
        <a:buSzPct val="100000"/>
        <a:buFont typeface="Arial"/>
        <a:buChar char="•"/>
        <a:tabLst/>
        <a:defRPr b="0" baseline="0" cap="none" i="0" spc="0" strike="noStrike" sz="12500" u="none">
          <a:solidFill>
            <a:srgbClr val="000000"/>
          </a:solidFill>
          <a:uFillTx/>
          <a:latin typeface="+mj-lt"/>
          <a:ea typeface="+mj-ea"/>
          <a:cs typeface="+mj-cs"/>
          <a:sym typeface="Calibri"/>
        </a:defRPr>
      </a:lvl1pPr>
      <a:lvl2pPr marL="2207946" marR="0" indent="-1188770" algn="l" defTabSz="2036763" rtl="0" latinLnBrk="0">
        <a:lnSpc>
          <a:spcPct val="100000"/>
        </a:lnSpc>
        <a:spcBef>
          <a:spcPts val="3000"/>
        </a:spcBef>
        <a:spcAft>
          <a:spcPts val="0"/>
        </a:spcAft>
        <a:buClrTx/>
        <a:buSzPct val="100000"/>
        <a:buFont typeface="Arial"/>
        <a:buChar char="•"/>
        <a:tabLst/>
        <a:defRPr b="0" baseline="0" cap="none" i="0" spc="0" strike="noStrike" sz="12500" u="none">
          <a:solidFill>
            <a:srgbClr val="000000"/>
          </a:solidFill>
          <a:uFillTx/>
          <a:latin typeface="+mj-lt"/>
          <a:ea typeface="+mj-ea"/>
          <a:cs typeface="+mj-cs"/>
          <a:sym typeface="Calibri"/>
        </a:defRPr>
      </a:lvl2pPr>
      <a:lvl3pPr marL="3467546" marR="0" indent="-1429196" algn="l" defTabSz="2036763" rtl="0" latinLnBrk="0">
        <a:lnSpc>
          <a:spcPct val="100000"/>
        </a:lnSpc>
        <a:spcBef>
          <a:spcPts val="3000"/>
        </a:spcBef>
        <a:spcAft>
          <a:spcPts val="0"/>
        </a:spcAft>
        <a:buClrTx/>
        <a:buSzPct val="100000"/>
        <a:buFont typeface="Arial"/>
        <a:buChar char="•"/>
        <a:tabLst/>
        <a:defRPr b="0" baseline="0" cap="none" i="0" spc="0" strike="noStrike" sz="12500" u="none">
          <a:solidFill>
            <a:srgbClr val="000000"/>
          </a:solidFill>
          <a:uFillTx/>
          <a:latin typeface="+mj-lt"/>
          <a:ea typeface="+mj-ea"/>
          <a:cs typeface="+mj-cs"/>
          <a:sym typeface="Calibri"/>
        </a:defRPr>
      </a:lvl3pPr>
      <a:lvl4pPr marL="5089922" marR="0" indent="-2033984" algn="l" defTabSz="2036763" rtl="0" latinLnBrk="0">
        <a:lnSpc>
          <a:spcPct val="100000"/>
        </a:lnSpc>
        <a:spcBef>
          <a:spcPts val="3000"/>
        </a:spcBef>
        <a:spcAft>
          <a:spcPts val="0"/>
        </a:spcAft>
        <a:buClrTx/>
        <a:buSzPct val="100000"/>
        <a:buFont typeface="Arial"/>
        <a:buChar char="•"/>
        <a:tabLst/>
        <a:defRPr b="0" baseline="0" cap="none" i="0" spc="0" strike="noStrike" sz="12500" u="none">
          <a:solidFill>
            <a:srgbClr val="000000"/>
          </a:solidFill>
          <a:uFillTx/>
          <a:latin typeface="+mj-lt"/>
          <a:ea typeface="+mj-ea"/>
          <a:cs typeface="+mj-cs"/>
          <a:sym typeface="Calibri"/>
        </a:defRPr>
      </a:lvl4pPr>
      <a:lvl5pPr marL="5949255" marR="0" indent="-1589980" algn="l" defTabSz="2036763" rtl="0" latinLnBrk="0">
        <a:lnSpc>
          <a:spcPct val="100000"/>
        </a:lnSpc>
        <a:spcBef>
          <a:spcPts val="3000"/>
        </a:spcBef>
        <a:spcAft>
          <a:spcPts val="0"/>
        </a:spcAft>
        <a:buClrTx/>
        <a:buSzPct val="100000"/>
        <a:buFont typeface="Arial"/>
        <a:buChar char="•"/>
        <a:tabLst/>
        <a:defRPr b="0" baseline="0" cap="none" i="0" spc="0" strike="noStrike" sz="12500" u="none">
          <a:solidFill>
            <a:srgbClr val="000000"/>
          </a:solidFill>
          <a:uFillTx/>
          <a:latin typeface="+mj-lt"/>
          <a:ea typeface="+mj-ea"/>
          <a:cs typeface="+mj-cs"/>
          <a:sym typeface="Calibri"/>
        </a:defRPr>
      </a:lvl5pPr>
      <a:lvl6pPr marL="11619960" marR="0" indent="-1431029" algn="l" defTabSz="2036763" rtl="0" latinLnBrk="0">
        <a:lnSpc>
          <a:spcPct val="100000"/>
        </a:lnSpc>
        <a:spcBef>
          <a:spcPts val="3000"/>
        </a:spcBef>
        <a:spcAft>
          <a:spcPts val="0"/>
        </a:spcAft>
        <a:buClrTx/>
        <a:buSzPct val="100000"/>
        <a:buFont typeface="Arial"/>
        <a:buChar char="•"/>
        <a:tabLst/>
        <a:defRPr b="0" baseline="0" cap="none" i="0" spc="0" strike="noStrike" sz="12500" u="none">
          <a:solidFill>
            <a:srgbClr val="000000"/>
          </a:solidFill>
          <a:uFillTx/>
          <a:latin typeface="+mj-lt"/>
          <a:ea typeface="+mj-ea"/>
          <a:cs typeface="+mj-cs"/>
          <a:sym typeface="Calibri"/>
        </a:defRPr>
      </a:lvl6pPr>
      <a:lvl7pPr marL="13657746" marR="0" indent="-1431028" algn="l" defTabSz="2036763" rtl="0" latinLnBrk="0">
        <a:lnSpc>
          <a:spcPct val="100000"/>
        </a:lnSpc>
        <a:spcBef>
          <a:spcPts val="3000"/>
        </a:spcBef>
        <a:spcAft>
          <a:spcPts val="0"/>
        </a:spcAft>
        <a:buClrTx/>
        <a:buSzPct val="100000"/>
        <a:buFont typeface="Arial"/>
        <a:buChar char="•"/>
        <a:tabLst/>
        <a:defRPr b="0" baseline="0" cap="none" i="0" spc="0" strike="noStrike" sz="12500" u="none">
          <a:solidFill>
            <a:srgbClr val="000000"/>
          </a:solidFill>
          <a:uFillTx/>
          <a:latin typeface="+mj-lt"/>
          <a:ea typeface="+mj-ea"/>
          <a:cs typeface="+mj-cs"/>
          <a:sym typeface="Calibri"/>
        </a:defRPr>
      </a:lvl7pPr>
      <a:lvl8pPr marL="15695531" marR="0" indent="-1431028" algn="l" defTabSz="2036763" rtl="0" latinLnBrk="0">
        <a:lnSpc>
          <a:spcPct val="100000"/>
        </a:lnSpc>
        <a:spcBef>
          <a:spcPts val="3000"/>
        </a:spcBef>
        <a:spcAft>
          <a:spcPts val="0"/>
        </a:spcAft>
        <a:buClrTx/>
        <a:buSzPct val="100000"/>
        <a:buFont typeface="Arial"/>
        <a:buChar char="•"/>
        <a:tabLst/>
        <a:defRPr b="0" baseline="0" cap="none" i="0" spc="0" strike="noStrike" sz="12500" u="none">
          <a:solidFill>
            <a:srgbClr val="000000"/>
          </a:solidFill>
          <a:uFillTx/>
          <a:latin typeface="+mj-lt"/>
          <a:ea typeface="+mj-ea"/>
          <a:cs typeface="+mj-cs"/>
          <a:sym typeface="Calibri"/>
        </a:defRPr>
      </a:lvl8pPr>
      <a:lvl9pPr marL="17733317" marR="0" indent="-1431028" algn="l" defTabSz="2036763" rtl="0" latinLnBrk="0">
        <a:lnSpc>
          <a:spcPct val="100000"/>
        </a:lnSpc>
        <a:spcBef>
          <a:spcPts val="3000"/>
        </a:spcBef>
        <a:spcAft>
          <a:spcPts val="0"/>
        </a:spcAft>
        <a:buClrTx/>
        <a:buSzPct val="100000"/>
        <a:buFont typeface="Arial"/>
        <a:buChar char="•"/>
        <a:tabLst/>
        <a:defRPr b="0" baseline="0" cap="none" i="0" spc="0" strike="noStrike" sz="12500" u="none">
          <a:solidFill>
            <a:srgbClr val="000000"/>
          </a:solidFill>
          <a:uFillTx/>
          <a:latin typeface="+mj-lt"/>
          <a:ea typeface="+mj-ea"/>
          <a:cs typeface="+mj-cs"/>
          <a:sym typeface="Calibri"/>
        </a:defRPr>
      </a:lvl9pPr>
    </p:bodyStyle>
    <p:otherStyle>
      <a:lvl1pPr marL="0" marR="0" indent="0" algn="r" defTabSz="2036763"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1pPr>
      <a:lvl2pPr marL="0" marR="0" indent="457200" algn="r" defTabSz="2036763"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2pPr>
      <a:lvl3pPr marL="0" marR="0" indent="914399" algn="r" defTabSz="2036763"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3pPr>
      <a:lvl4pPr marL="0" marR="0" indent="1371600" algn="r" defTabSz="2036763"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4pPr>
      <a:lvl5pPr marL="0" marR="0" indent="1828800" algn="r" defTabSz="2036763"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5pPr>
      <a:lvl6pPr marL="0" marR="0" indent="2286000" algn="r" defTabSz="2036763"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6pPr>
      <a:lvl7pPr marL="0" marR="0" indent="2743200" algn="r" defTabSz="2036763"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7pPr>
      <a:lvl8pPr marL="0" marR="0" indent="3200400" algn="r" defTabSz="2036763"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8pPr>
      <a:lvl9pPr marL="0" marR="0" indent="3657600" algn="r" defTabSz="2036763"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mailto:resummer@uab.edu" TargetMode="External"/><Relationship Id="rId3" Type="http://schemas.openxmlformats.org/officeDocument/2006/relationships/image" Target="../media/image3.png"/><Relationship Id="rId4" Type="http://schemas.openxmlformats.org/officeDocument/2006/relationships/image" Target="../media/image4.png"/><Relationship Id="rId5" Type="http://schemas.openxmlformats.org/officeDocument/2006/relationships/hyperlink" Target="https://www.alabamapublichealth.gov/healthrankings/access-to-care.html" TargetMode="External"/><Relationship Id="rId6" Type="http://schemas.openxmlformats.org/officeDocument/2006/relationships/hyperlink" Target="https://www.commonwealthfund.org/publications/issue-briefs/2022/sep/state-us-health-insurance-2022-biennial-survey" TargetMode="External"/><Relationship Id="rId7" Type="http://schemas.openxmlformats.org/officeDocument/2006/relationships/hyperlink" Target="https://doi.org/10.1080/14427591.2013.775692" TargetMode="External"/><Relationship Id="rId8" Type="http://schemas.openxmlformats.org/officeDocument/2006/relationships/hyperlink" Target="https://www.kff.org/health-costs-/state-indicator/expenses-per-inpatient-day/" TargetMode="External"/><Relationship Id="rId9" Type="http://schemas.openxmlformats.org/officeDocument/2006/relationships/hyperlink" Target="https://doi.org/10.1080/20008198.2021.2023422" TargetMode="External"/><Relationship Id="rId10"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3" name="Title 3"/>
          <p:cNvSpPr txBox="1"/>
          <p:nvPr>
            <p:ph type="title"/>
          </p:nvPr>
        </p:nvSpPr>
        <p:spPr>
          <a:xfrm>
            <a:off x="5943600" y="228600"/>
            <a:ext cx="37355464" cy="5181600"/>
          </a:xfrm>
          <a:prstGeom prst="rect">
            <a:avLst/>
          </a:prstGeom>
        </p:spPr>
        <p:txBody>
          <a:bodyPr/>
          <a:lstStyle/>
          <a:p>
            <a:pPr algn="ctr" defTabSz="1934924">
              <a:defRPr sz="9120">
                <a:latin typeface="Arial"/>
                <a:ea typeface="Arial"/>
                <a:cs typeface="Arial"/>
                <a:sym typeface="Arial"/>
              </a:defRPr>
            </a:pPr>
            <a:r>
              <a:rPr sz="8075"/>
              <a:t>Resources for Patients Discharging from an Inpatient Rehabilitation Facility</a:t>
            </a:r>
            <a:br/>
            <a:r>
              <a:rPr sz="5320"/>
              <a:t>Rachel Summerlin, OTD-S; Jewell Dickson-Clayton, OTD, MPH, OTR/L, ATP, FAOTA</a:t>
            </a:r>
            <a:endParaRPr sz="5320"/>
          </a:p>
          <a:p>
            <a:pPr algn="ctr" defTabSz="1934924">
              <a:defRPr sz="5320">
                <a:latin typeface="Arial"/>
                <a:ea typeface="Arial"/>
                <a:cs typeface="Arial"/>
                <a:sym typeface="Arial"/>
              </a:defRPr>
            </a:pPr>
            <a:r>
              <a:t>Department of Occupational Therapy  |  University of Alabama at Birmingham</a:t>
            </a:r>
            <a:br/>
            <a:r>
              <a:t>Jil Sea, MS, OTR/L, CCM  |  UAB Spain Rehabilitation Center</a:t>
            </a:r>
          </a:p>
        </p:txBody>
      </p:sp>
      <p:grpSp>
        <p:nvGrpSpPr>
          <p:cNvPr id="96" name="Rectangle 14"/>
          <p:cNvGrpSpPr/>
          <p:nvPr/>
        </p:nvGrpSpPr>
        <p:grpSpPr>
          <a:xfrm>
            <a:off x="537335" y="17947540"/>
            <a:ext cx="13885864" cy="1676401"/>
            <a:chOff x="0" y="0"/>
            <a:chExt cx="13885862" cy="1676400"/>
          </a:xfrm>
        </p:grpSpPr>
        <p:sp>
          <p:nvSpPr>
            <p:cNvPr id="94" name="Rectangle"/>
            <p:cNvSpPr/>
            <p:nvPr/>
          </p:nvSpPr>
          <p:spPr>
            <a:xfrm>
              <a:off x="-1" y="0"/>
              <a:ext cx="13885864" cy="1676400"/>
            </a:xfrm>
            <a:prstGeom prst="rect">
              <a:avLst/>
            </a:prstGeom>
            <a:solidFill>
              <a:srgbClr val="D7E4BD"/>
            </a:solidFill>
            <a:ln w="9525" cap="flat">
              <a:solidFill>
                <a:srgbClr val="D7E4BD"/>
              </a:solidFill>
              <a:prstDash val="solid"/>
              <a:round/>
            </a:ln>
            <a:effectLst>
              <a:outerShdw sx="100000" sy="100000" kx="0" ky="0" algn="b" rotWithShape="0" blurRad="38100" dist="23000" dir="5400000">
                <a:srgbClr val="000000">
                  <a:alpha val="35000"/>
                </a:srgbClr>
              </a:outerShdw>
            </a:effectLst>
          </p:spPr>
          <p:txBody>
            <a:bodyPr wrap="square" lIns="45719" tIns="45719" rIns="45719" bIns="45719" numCol="1" anchor="ctr">
              <a:noAutofit/>
            </a:bodyPr>
            <a:lstStyle/>
            <a:p>
              <a:pPr algn="ctr">
                <a:defRPr sz="1800">
                  <a:solidFill>
                    <a:srgbClr val="FFFFFF"/>
                  </a:solidFill>
                  <a:latin typeface="+mj-lt"/>
                  <a:ea typeface="+mj-ea"/>
                  <a:cs typeface="+mj-cs"/>
                  <a:sym typeface="Calibri"/>
                </a:defRPr>
              </a:pPr>
            </a:p>
          </p:txBody>
        </p:sp>
        <p:sp>
          <p:nvSpPr>
            <p:cNvPr id="95" name="Methods"/>
            <p:cNvSpPr txBox="1"/>
            <p:nvPr/>
          </p:nvSpPr>
          <p:spPr>
            <a:xfrm>
              <a:off x="50482" y="484120"/>
              <a:ext cx="13784899" cy="70816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defTabSz="2036762">
                <a:defRPr b="1" sz="4400">
                  <a:solidFill>
                    <a:srgbClr val="1F7555"/>
                  </a:solidFill>
                </a:defRPr>
              </a:lvl1pPr>
            </a:lstStyle>
            <a:p>
              <a:pPr/>
              <a:r>
                <a:t>Methods</a:t>
              </a:r>
            </a:p>
          </p:txBody>
        </p:sp>
      </p:grpSp>
      <p:grpSp>
        <p:nvGrpSpPr>
          <p:cNvPr id="99" name="Rectangle 15"/>
          <p:cNvGrpSpPr/>
          <p:nvPr/>
        </p:nvGrpSpPr>
        <p:grpSpPr>
          <a:xfrm>
            <a:off x="29565599" y="6313487"/>
            <a:ext cx="13733464" cy="1676401"/>
            <a:chOff x="0" y="0"/>
            <a:chExt cx="13733462" cy="1676400"/>
          </a:xfrm>
        </p:grpSpPr>
        <p:sp>
          <p:nvSpPr>
            <p:cNvPr id="97" name="Rectangle"/>
            <p:cNvSpPr/>
            <p:nvPr/>
          </p:nvSpPr>
          <p:spPr>
            <a:xfrm>
              <a:off x="-1" y="0"/>
              <a:ext cx="13733464" cy="1676400"/>
            </a:xfrm>
            <a:prstGeom prst="rect">
              <a:avLst/>
            </a:prstGeom>
            <a:solidFill>
              <a:srgbClr val="D7E4BD"/>
            </a:solidFill>
            <a:ln w="9525" cap="flat">
              <a:solidFill>
                <a:srgbClr val="D7E4BD"/>
              </a:solidFill>
              <a:prstDash val="solid"/>
              <a:round/>
            </a:ln>
            <a:effectLst>
              <a:outerShdw sx="100000" sy="100000" kx="0" ky="0" algn="b" rotWithShape="0" blurRad="38100" dist="23000" dir="5400000">
                <a:srgbClr val="000000">
                  <a:alpha val="35000"/>
                </a:srgbClr>
              </a:outerShdw>
            </a:effectLst>
          </p:spPr>
          <p:txBody>
            <a:bodyPr wrap="square" lIns="45719" tIns="45719" rIns="45719" bIns="45719" numCol="1" anchor="ctr">
              <a:noAutofit/>
            </a:bodyPr>
            <a:lstStyle/>
            <a:p>
              <a:pPr algn="ctr">
                <a:defRPr sz="1800">
                  <a:solidFill>
                    <a:srgbClr val="FFFFFF"/>
                  </a:solidFill>
                  <a:latin typeface="+mj-lt"/>
                  <a:ea typeface="+mj-ea"/>
                  <a:cs typeface="+mj-cs"/>
                  <a:sym typeface="Calibri"/>
                </a:defRPr>
              </a:pPr>
            </a:p>
          </p:txBody>
        </p:sp>
        <p:sp>
          <p:nvSpPr>
            <p:cNvPr id="98" name="Discussion"/>
            <p:cNvSpPr txBox="1"/>
            <p:nvPr/>
          </p:nvSpPr>
          <p:spPr>
            <a:xfrm>
              <a:off x="50482" y="484120"/>
              <a:ext cx="13632499" cy="70816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b="1" sz="4400">
                  <a:solidFill>
                    <a:srgbClr val="1F7555"/>
                  </a:solidFill>
                </a:defRPr>
              </a:lvl1pPr>
            </a:lstStyle>
            <a:p>
              <a:pPr/>
              <a:r>
                <a:t>Discussion</a:t>
              </a:r>
            </a:p>
          </p:txBody>
        </p:sp>
      </p:grpSp>
      <p:grpSp>
        <p:nvGrpSpPr>
          <p:cNvPr id="102" name="Rectangle 16"/>
          <p:cNvGrpSpPr/>
          <p:nvPr/>
        </p:nvGrpSpPr>
        <p:grpSpPr>
          <a:xfrm>
            <a:off x="29489399" y="21798731"/>
            <a:ext cx="13885864" cy="1676400"/>
            <a:chOff x="0" y="0"/>
            <a:chExt cx="13885862" cy="1676399"/>
          </a:xfrm>
        </p:grpSpPr>
        <p:sp>
          <p:nvSpPr>
            <p:cNvPr id="100" name="Rectangle"/>
            <p:cNvSpPr/>
            <p:nvPr/>
          </p:nvSpPr>
          <p:spPr>
            <a:xfrm>
              <a:off x="-1" y="-1"/>
              <a:ext cx="13885864" cy="1676401"/>
            </a:xfrm>
            <a:prstGeom prst="rect">
              <a:avLst/>
            </a:prstGeom>
            <a:solidFill>
              <a:srgbClr val="D7E4BD"/>
            </a:solidFill>
            <a:ln w="9525" cap="flat">
              <a:solidFill>
                <a:srgbClr val="D7E4BD"/>
              </a:solidFill>
              <a:prstDash val="solid"/>
              <a:round/>
            </a:ln>
            <a:effectLst>
              <a:outerShdw sx="100000" sy="100000" kx="0" ky="0" algn="b" rotWithShape="0" blurRad="38100" dist="23000" dir="5400000">
                <a:srgbClr val="000000">
                  <a:alpha val="35000"/>
                </a:srgbClr>
              </a:outerShdw>
            </a:effectLst>
          </p:spPr>
          <p:txBody>
            <a:bodyPr wrap="square" lIns="45719" tIns="45719" rIns="45719" bIns="45719" numCol="1" anchor="ctr">
              <a:noAutofit/>
            </a:bodyPr>
            <a:lstStyle/>
            <a:p>
              <a:pPr algn="ctr">
                <a:defRPr sz="1800">
                  <a:solidFill>
                    <a:srgbClr val="FFFFFF"/>
                  </a:solidFill>
                  <a:latin typeface="+mj-lt"/>
                  <a:ea typeface="+mj-ea"/>
                  <a:cs typeface="+mj-cs"/>
                  <a:sym typeface="Calibri"/>
                </a:defRPr>
              </a:pPr>
            </a:p>
          </p:txBody>
        </p:sp>
        <p:sp>
          <p:nvSpPr>
            <p:cNvPr id="101" name="References"/>
            <p:cNvSpPr txBox="1"/>
            <p:nvPr/>
          </p:nvSpPr>
          <p:spPr>
            <a:xfrm>
              <a:off x="50482" y="484120"/>
              <a:ext cx="13784899" cy="70815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b="1" sz="4400">
                  <a:solidFill>
                    <a:srgbClr val="1F7555"/>
                  </a:solidFill>
                </a:defRPr>
              </a:lvl1pPr>
            </a:lstStyle>
            <a:p>
              <a:pPr/>
              <a:r>
                <a:t>References</a:t>
              </a:r>
            </a:p>
          </p:txBody>
        </p:sp>
      </p:grpSp>
      <p:grpSp>
        <p:nvGrpSpPr>
          <p:cNvPr id="105" name="Rectangle 18"/>
          <p:cNvGrpSpPr/>
          <p:nvPr/>
        </p:nvGrpSpPr>
        <p:grpSpPr>
          <a:xfrm>
            <a:off x="15011399" y="6313487"/>
            <a:ext cx="13885864" cy="1676401"/>
            <a:chOff x="0" y="0"/>
            <a:chExt cx="13885862" cy="1676400"/>
          </a:xfrm>
        </p:grpSpPr>
        <p:sp>
          <p:nvSpPr>
            <p:cNvPr id="103" name="Rectangle"/>
            <p:cNvSpPr/>
            <p:nvPr/>
          </p:nvSpPr>
          <p:spPr>
            <a:xfrm>
              <a:off x="-1" y="0"/>
              <a:ext cx="13885864" cy="1676400"/>
            </a:xfrm>
            <a:prstGeom prst="rect">
              <a:avLst/>
            </a:prstGeom>
            <a:solidFill>
              <a:srgbClr val="D7E4BD"/>
            </a:solidFill>
            <a:ln w="9525" cap="flat">
              <a:solidFill>
                <a:srgbClr val="D7E4BD"/>
              </a:solidFill>
              <a:prstDash val="solid"/>
              <a:round/>
            </a:ln>
            <a:effectLst>
              <a:outerShdw sx="100000" sy="100000" kx="0" ky="0" algn="b" rotWithShape="0" blurRad="38100" dist="23000" dir="5400000">
                <a:srgbClr val="000000">
                  <a:alpha val="35000"/>
                </a:srgbClr>
              </a:outerShdw>
            </a:effectLst>
          </p:spPr>
          <p:txBody>
            <a:bodyPr wrap="square" lIns="45719" tIns="45719" rIns="45719" bIns="45719" numCol="1" anchor="ctr">
              <a:noAutofit/>
            </a:bodyPr>
            <a:lstStyle/>
            <a:p>
              <a:pPr algn="ctr">
                <a:defRPr sz="1800">
                  <a:solidFill>
                    <a:srgbClr val="FFFFFF"/>
                  </a:solidFill>
                  <a:latin typeface="+mj-lt"/>
                  <a:ea typeface="+mj-ea"/>
                  <a:cs typeface="+mj-cs"/>
                  <a:sym typeface="Calibri"/>
                </a:defRPr>
              </a:pPr>
            </a:p>
          </p:txBody>
        </p:sp>
        <p:sp>
          <p:nvSpPr>
            <p:cNvPr id="104" name="Results"/>
            <p:cNvSpPr txBox="1"/>
            <p:nvPr/>
          </p:nvSpPr>
          <p:spPr>
            <a:xfrm>
              <a:off x="50482" y="484120"/>
              <a:ext cx="13784899" cy="70816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b="1" sz="4400">
                  <a:solidFill>
                    <a:srgbClr val="1F7555"/>
                  </a:solidFill>
                </a:defRPr>
              </a:lvl1pPr>
            </a:lstStyle>
            <a:p>
              <a:pPr/>
              <a:r>
                <a:t>Results </a:t>
              </a:r>
            </a:p>
          </p:txBody>
        </p:sp>
      </p:grpSp>
      <p:grpSp>
        <p:nvGrpSpPr>
          <p:cNvPr id="108" name="Rectangle 19"/>
          <p:cNvGrpSpPr/>
          <p:nvPr/>
        </p:nvGrpSpPr>
        <p:grpSpPr>
          <a:xfrm>
            <a:off x="29489399" y="27339047"/>
            <a:ext cx="13885864" cy="1179514"/>
            <a:chOff x="0" y="0"/>
            <a:chExt cx="13885862" cy="1179512"/>
          </a:xfrm>
        </p:grpSpPr>
        <p:sp>
          <p:nvSpPr>
            <p:cNvPr id="106" name="Rectangle"/>
            <p:cNvSpPr/>
            <p:nvPr/>
          </p:nvSpPr>
          <p:spPr>
            <a:xfrm>
              <a:off x="-1" y="0"/>
              <a:ext cx="13885864" cy="1179513"/>
            </a:xfrm>
            <a:prstGeom prst="rect">
              <a:avLst/>
            </a:prstGeom>
            <a:solidFill>
              <a:srgbClr val="C3D69B"/>
            </a:solidFill>
            <a:ln w="9525" cap="flat">
              <a:solidFill>
                <a:srgbClr val="D7E4BD"/>
              </a:solidFill>
              <a:prstDash val="solid"/>
              <a:round/>
            </a:ln>
            <a:effectLst>
              <a:outerShdw sx="100000" sy="100000" kx="0" ky="0" algn="b" rotWithShape="0" blurRad="38100" dist="23000" dir="5400000">
                <a:srgbClr val="000000">
                  <a:alpha val="35000"/>
                </a:srgbClr>
              </a:outerShdw>
            </a:effectLst>
          </p:spPr>
          <p:txBody>
            <a:bodyPr wrap="square" lIns="45719" tIns="45719" rIns="45719" bIns="45719" numCol="1" anchor="ctr">
              <a:noAutofit/>
            </a:bodyPr>
            <a:lstStyle/>
            <a:p>
              <a:pPr algn="ctr">
                <a:defRPr sz="1800">
                  <a:solidFill>
                    <a:srgbClr val="FFFFFF"/>
                  </a:solidFill>
                  <a:latin typeface="+mj-lt"/>
                  <a:ea typeface="+mj-ea"/>
                  <a:cs typeface="+mj-cs"/>
                  <a:sym typeface="Calibri"/>
                </a:defRPr>
              </a:pPr>
            </a:p>
          </p:txBody>
        </p:sp>
        <p:sp>
          <p:nvSpPr>
            <p:cNvPr id="107" name="Acknowledgement &amp; Contact information"/>
            <p:cNvSpPr txBox="1"/>
            <p:nvPr/>
          </p:nvSpPr>
          <p:spPr>
            <a:xfrm>
              <a:off x="50482" y="235677"/>
              <a:ext cx="13784899" cy="70815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b="1" sz="4400">
                  <a:solidFill>
                    <a:srgbClr val="215968"/>
                  </a:solidFill>
                </a:defRPr>
              </a:lvl1pPr>
            </a:lstStyle>
            <a:p>
              <a:pPr/>
              <a:r>
                <a:t>Acknowledgement &amp; Contact information</a:t>
              </a:r>
            </a:p>
          </p:txBody>
        </p:sp>
      </p:grpSp>
      <p:grpSp>
        <p:nvGrpSpPr>
          <p:cNvPr id="111" name="Rectangle 17"/>
          <p:cNvGrpSpPr/>
          <p:nvPr/>
        </p:nvGrpSpPr>
        <p:grpSpPr>
          <a:xfrm>
            <a:off x="537335" y="6313487"/>
            <a:ext cx="13885864" cy="1676401"/>
            <a:chOff x="0" y="0"/>
            <a:chExt cx="13885862" cy="1676400"/>
          </a:xfrm>
        </p:grpSpPr>
        <p:sp>
          <p:nvSpPr>
            <p:cNvPr id="109" name="Rectangle"/>
            <p:cNvSpPr/>
            <p:nvPr/>
          </p:nvSpPr>
          <p:spPr>
            <a:xfrm>
              <a:off x="-1" y="0"/>
              <a:ext cx="13885864" cy="1676400"/>
            </a:xfrm>
            <a:prstGeom prst="rect">
              <a:avLst/>
            </a:prstGeom>
            <a:solidFill>
              <a:srgbClr val="D7E4BD"/>
            </a:solidFill>
            <a:ln w="9525" cap="flat">
              <a:solidFill>
                <a:srgbClr val="D7E4BD"/>
              </a:solidFill>
              <a:prstDash val="solid"/>
              <a:round/>
            </a:ln>
            <a:effectLst>
              <a:outerShdw sx="100000" sy="100000" kx="0" ky="0" algn="b" rotWithShape="0" blurRad="38100" dist="23000" dir="5400000">
                <a:srgbClr val="000000">
                  <a:alpha val="35000"/>
                </a:srgbClr>
              </a:outerShdw>
            </a:effectLst>
          </p:spPr>
          <p:txBody>
            <a:bodyPr wrap="square" lIns="45719" tIns="45719" rIns="45719" bIns="45719" numCol="1" anchor="ctr">
              <a:noAutofit/>
            </a:bodyPr>
            <a:lstStyle/>
            <a:p>
              <a:pPr algn="ctr">
                <a:defRPr sz="1800">
                  <a:solidFill>
                    <a:srgbClr val="FFFFFF"/>
                  </a:solidFill>
                  <a:latin typeface="+mj-lt"/>
                  <a:ea typeface="+mj-ea"/>
                  <a:cs typeface="+mj-cs"/>
                  <a:sym typeface="Calibri"/>
                </a:defRPr>
              </a:pPr>
            </a:p>
          </p:txBody>
        </p:sp>
        <p:sp>
          <p:nvSpPr>
            <p:cNvPr id="110" name="Introduction"/>
            <p:cNvSpPr txBox="1"/>
            <p:nvPr/>
          </p:nvSpPr>
          <p:spPr>
            <a:xfrm>
              <a:off x="50482" y="484120"/>
              <a:ext cx="13784899" cy="70816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b="1" sz="4400">
                  <a:solidFill>
                    <a:srgbClr val="1F7555"/>
                  </a:solidFill>
                </a:defRPr>
              </a:lvl1pPr>
            </a:lstStyle>
            <a:p>
              <a:pPr/>
              <a:r>
                <a:t>Introduction</a:t>
              </a:r>
            </a:p>
          </p:txBody>
        </p:sp>
      </p:grpSp>
      <p:grpSp>
        <p:nvGrpSpPr>
          <p:cNvPr id="114" name="Rectangle 29"/>
          <p:cNvGrpSpPr/>
          <p:nvPr/>
        </p:nvGrpSpPr>
        <p:grpSpPr>
          <a:xfrm>
            <a:off x="29489399" y="15795542"/>
            <a:ext cx="13885864" cy="1676401"/>
            <a:chOff x="0" y="0"/>
            <a:chExt cx="13885862" cy="1676400"/>
          </a:xfrm>
        </p:grpSpPr>
        <p:sp>
          <p:nvSpPr>
            <p:cNvPr id="112" name="Rectangle"/>
            <p:cNvSpPr/>
            <p:nvPr/>
          </p:nvSpPr>
          <p:spPr>
            <a:xfrm>
              <a:off x="-1" y="0"/>
              <a:ext cx="13885864" cy="1676400"/>
            </a:xfrm>
            <a:prstGeom prst="rect">
              <a:avLst/>
            </a:prstGeom>
            <a:solidFill>
              <a:srgbClr val="D7E4BD"/>
            </a:solidFill>
            <a:ln w="9525" cap="flat">
              <a:solidFill>
                <a:srgbClr val="D7E4BD"/>
              </a:solidFill>
              <a:prstDash val="solid"/>
              <a:round/>
            </a:ln>
            <a:effectLst>
              <a:outerShdw sx="100000" sy="100000" kx="0" ky="0" algn="b" rotWithShape="0" blurRad="38100" dist="23000" dir="5400000">
                <a:srgbClr val="000000">
                  <a:alpha val="35000"/>
                </a:srgbClr>
              </a:outerShdw>
            </a:effectLst>
          </p:spPr>
          <p:txBody>
            <a:bodyPr wrap="square" lIns="45719" tIns="45719" rIns="45719" bIns="45719" numCol="1" anchor="ctr">
              <a:noAutofit/>
            </a:bodyPr>
            <a:lstStyle/>
            <a:p>
              <a:pPr algn="ctr">
                <a:defRPr sz="1800">
                  <a:solidFill>
                    <a:srgbClr val="FFFFFF"/>
                  </a:solidFill>
                  <a:latin typeface="+mj-lt"/>
                  <a:ea typeface="+mj-ea"/>
                  <a:cs typeface="+mj-cs"/>
                  <a:sym typeface="Calibri"/>
                </a:defRPr>
              </a:pPr>
            </a:p>
          </p:txBody>
        </p:sp>
        <p:sp>
          <p:nvSpPr>
            <p:cNvPr id="113" name="Conclusion"/>
            <p:cNvSpPr txBox="1"/>
            <p:nvPr/>
          </p:nvSpPr>
          <p:spPr>
            <a:xfrm>
              <a:off x="50482" y="484120"/>
              <a:ext cx="13784899" cy="70816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b="1" sz="4400">
                  <a:solidFill>
                    <a:srgbClr val="1F7555"/>
                  </a:solidFill>
                </a:defRPr>
              </a:lvl1pPr>
            </a:lstStyle>
            <a:p>
              <a:pPr/>
              <a:r>
                <a:t>Conclusion</a:t>
              </a:r>
            </a:p>
          </p:txBody>
        </p:sp>
      </p:grpSp>
      <p:sp>
        <p:nvSpPr>
          <p:cNvPr id="115" name="Rachel Summerlin | resummer@uab.edu…"/>
          <p:cNvSpPr txBox="1"/>
          <p:nvPr/>
        </p:nvSpPr>
        <p:spPr>
          <a:xfrm>
            <a:off x="29479568" y="28688183"/>
            <a:ext cx="13905524" cy="114827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a:r>
              <a:t>Rachel Summerlin | </a:t>
            </a:r>
            <a:r>
              <a:rPr u="sng">
                <a:solidFill>
                  <a:srgbClr val="0000FF"/>
                </a:solidFill>
                <a:uFill>
                  <a:solidFill>
                    <a:srgbClr val="0000FF"/>
                  </a:solidFill>
                </a:uFill>
                <a:hlinkClick r:id="rId2" invalidUrl="" action="" tgtFrame="" tooltip="" history="1" highlightClick="0" endSnd="0"/>
              </a:rPr>
              <a:t>resummer@uab.edu</a:t>
            </a:r>
          </a:p>
          <a:p>
            <a:pPr algn="ctr"/>
            <a:r>
              <a:t>Thank you to UAB Spain Rehabilitation Center, Jil Sea, and the Rehab Case Management team for the resources provided to complete this capstone project.</a:t>
            </a:r>
          </a:p>
        </p:txBody>
      </p:sp>
      <p:sp>
        <p:nvSpPr>
          <p:cNvPr id="116" name="This project aimed to update and add to the digital and physical resource databases housed within the rehab case management department at The University of Alabama’s Spain Rehabilitation Center. These resources address factors to support safety and the h"/>
          <p:cNvSpPr txBox="1"/>
          <p:nvPr/>
        </p:nvSpPr>
        <p:spPr>
          <a:xfrm>
            <a:off x="533398" y="8097115"/>
            <a:ext cx="13885863" cy="9340185"/>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240631" indent="-240631">
              <a:buSzPct val="100000"/>
              <a:buChar char="•"/>
              <a:defRPr sz="2300"/>
            </a:pPr>
            <a:r>
              <a:t>This project aimed to update and add to the digital and physical resource databases housed within the rehab case management department at The University of Alabama’s Spain Rehabilitation Center. These resources address factors to support safety and the highest level of independence after discharge, address the social determinants of health, and promote occupational justice through accessible housing and transportation, decreased healthcare costs, in-home caregivers, and adaptive equipment, among other barriers to care identified throughout a patient’s stay. </a:t>
            </a:r>
          </a:p>
          <a:p>
            <a:pPr marL="240631" indent="-240631">
              <a:buSzPct val="100000"/>
              <a:buChar char="•"/>
              <a:defRPr sz="2300"/>
            </a:pPr>
            <a:r>
              <a:t>The average total cost of Inpatient Rehabilitation (IPR) in the United States is $46,128. This does not include expenses prior to their IPR stay or any expenses accrued after discharge.  While some individuals can utilize health insurance to cover these costs, this is not the case for many Americans. The Commonwealth Fund Commission on a National Public Health System 2022 Biennial Health Insurance Survey found 43.0% of Americans had inadequate health insurance coverage for all or part of the previous twelve months. Within this group, 11% currently held health insurance but had experienced a gap in coverage within the past year, 9% currently had no health insurance, and 23% of people surveyed were classified as underinsured. The criteria for underinsured status were a) having out of pocket costs over the prior 12 months, excluding premiums, equal to or greater than ten percent of household income, b) out of pocket costs over the past 12 months, excluding premiums, equal to or greater than five percent of income when the household falls below 200% of the federal poverty level, or c) deductibles of five percent or more of household income. Over half (54%) of uninsured or underinsured individuals were in the South. Alabama Department of Public Health (2022) states that 17.5% of individuals in Alabama are uninsured.</a:t>
            </a:r>
          </a:p>
          <a:p>
            <a:pPr marL="240631" indent="-240631">
              <a:buSzPct val="100000"/>
              <a:buChar char="•"/>
              <a:defRPr sz="2300"/>
            </a:pPr>
            <a:r>
              <a:t>The Occupational Justice Framework framework demonstrates three ways occupational therapy practitioners can advocate – increasing accountability for justice, advocating for institutional changes, and working to develop programs to enrich the lives of those with disability or injury.</a:t>
            </a:r>
          </a:p>
          <a:p>
            <a:pPr marL="240631" indent="-240631">
              <a:buSzPct val="100000"/>
              <a:buChar char="•"/>
              <a:defRPr sz="2300"/>
            </a:pPr>
            <a:r>
              <a:t>The framework used to guide this project was the Model of Occupational Empowerment, which correlates adverse social determinants of health such as poverty, abuse, or poor socioeconomic status with outcomes related to occupational deprivation. Occupational deprivation is lack of meaningful occupational engagement, or inability to participate in activities that form part of an individual’s identity.</a:t>
            </a:r>
          </a:p>
        </p:txBody>
      </p:sp>
      <p:sp>
        <p:nvSpPr>
          <p:cNvPr id="117" name="This project consisted of four stages.…"/>
          <p:cNvSpPr txBox="1"/>
          <p:nvPr/>
        </p:nvSpPr>
        <p:spPr>
          <a:xfrm>
            <a:off x="537335" y="20134180"/>
            <a:ext cx="13885864" cy="897147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240631" indent="-240631">
              <a:buSzPct val="100000"/>
              <a:buChar char="•"/>
            </a:pPr>
            <a:r>
              <a:t>This project consisted of four stages. </a:t>
            </a:r>
          </a:p>
          <a:p>
            <a:pPr lvl="1" marL="621631" indent="-240631">
              <a:buSzPct val="100000"/>
              <a:buChar char="•"/>
            </a:pPr>
            <a:r>
              <a:t>In the first stage, the investigator will conducted a retrospective chart review of patients seen at Spain Rehabilitation Center from February 2023 to July 2023. This review consisted of identifying general patient demographics, such as diagnoses, insurance status, preferred patient language, discharge location, and stated discharge concerns. Data was grouped by these demographics, and the percentage of total patient cases for each demographic was found.</a:t>
            </a:r>
          </a:p>
          <a:p>
            <a:pPr lvl="1" marL="621631" indent="-240631">
              <a:buSzPct val="100000"/>
              <a:buChar char="•"/>
            </a:pPr>
            <a:r>
              <a:t>In the second stage of the project, the investigator reviewed the current database of post-discharge handouts utilized at Spain Rehab. Data was collected on the name of the resource, diagnoses and demographics addressed, language of the resource, location of the resource (city, county, state, or national), and date last updated. This review was conducted on both the digital database located on the Spain Rehabilitation OneDrive as well as the resources in the filing cabinet located in the case management office. After collecting data on the resources and handouts, the investigator input data into Qualtrics, and resources were sorted into categories.  </a:t>
            </a:r>
          </a:p>
          <a:p>
            <a:pPr lvl="1" marL="621631" indent="-240631">
              <a:buSzPct val="100000"/>
              <a:buChar char="•"/>
            </a:pPr>
            <a:r>
              <a:t>The third stage of the project involved cross referencing the data from stage one and stage two. The investigator compared demographic percentages to the number of resources for that specific demographic. This allowed the investigator to identify which patient areas contained the highest gap in coverage or the most out-of-date resources.  After identifying these gaps, demographics were be prioritized based on need to provide a system for stage four. </a:t>
            </a:r>
          </a:p>
          <a:p>
            <a:pPr lvl="1" marL="621631" indent="-240631">
              <a:buSzPct val="100000"/>
              <a:buChar char="•"/>
            </a:pPr>
            <a:r>
              <a:t>Stage four made up the majority of this project. Using the order created in stage three, the investigator verified availability and details of current resources, as well as new resources. This verification was primarily be done via internet searches; however, phone calls were utilized if needed. When available, resources in languages other than English were added to meet the needs of the stated population. After filling in the noted gaps for one section, the investigator moved on to the next section in the prioritized list. This continued until the entire database was updated. No data or identifiable information was passed to another individual.</a:t>
            </a:r>
          </a:p>
        </p:txBody>
      </p:sp>
      <p:pic>
        <p:nvPicPr>
          <p:cNvPr id="118" name="Insurance Status.svg" descr="Insurance Status.svg"/>
          <p:cNvPicPr>
            <a:picLocks noChangeAspect="1"/>
          </p:cNvPicPr>
          <p:nvPr/>
        </p:nvPicPr>
        <p:blipFill>
          <a:blip r:embed="rId3">
            <a:extLst/>
          </a:blip>
          <a:srcRect l="0" t="0" r="0" b="0"/>
          <a:stretch>
            <a:fillRect/>
          </a:stretch>
        </p:blipFill>
        <p:spPr>
          <a:xfrm>
            <a:off x="14950317" y="8159510"/>
            <a:ext cx="7193328" cy="4447876"/>
          </a:xfrm>
          <a:prstGeom prst="rect">
            <a:avLst/>
          </a:prstGeom>
          <a:ln w="12700">
            <a:miter lim="400000"/>
          </a:ln>
        </p:spPr>
      </p:pic>
      <p:pic>
        <p:nvPicPr>
          <p:cNvPr id="119" name="Alabama Healthcare Coalitions.svg" descr="Alabama Healthcare Coalitions.svg"/>
          <p:cNvPicPr>
            <a:picLocks noChangeAspect="1"/>
          </p:cNvPicPr>
          <p:nvPr/>
        </p:nvPicPr>
        <p:blipFill>
          <a:blip r:embed="rId4">
            <a:extLst/>
          </a:blip>
          <a:stretch>
            <a:fillRect/>
          </a:stretch>
        </p:blipFill>
        <p:spPr>
          <a:xfrm>
            <a:off x="22016631" y="8201345"/>
            <a:ext cx="7057482" cy="4363878"/>
          </a:xfrm>
          <a:prstGeom prst="rect">
            <a:avLst/>
          </a:prstGeom>
          <a:ln w="12700">
            <a:miter lim="400000"/>
          </a:ln>
        </p:spPr>
      </p:pic>
      <p:sp>
        <p:nvSpPr>
          <p:cNvPr id="120" name="Alabama Department of Public Health. (2022). Access to care. https://www.alabamapublichealth.gov/healthrankings/access-to-care.html…"/>
          <p:cNvSpPr txBox="1"/>
          <p:nvPr/>
        </p:nvSpPr>
        <p:spPr>
          <a:xfrm>
            <a:off x="29485462" y="23664271"/>
            <a:ext cx="14046136" cy="3513794"/>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defRPr sz="1600"/>
            </a:pPr>
            <a:r>
              <a:t>Alabama Department of Public Health. (2022). </a:t>
            </a:r>
            <a:r>
              <a:rPr i="1"/>
              <a:t>Access to care. </a:t>
            </a:r>
            <a:r>
              <a:rPr u="sng">
                <a:solidFill>
                  <a:srgbClr val="0000FF"/>
                </a:solidFill>
                <a:uFill>
                  <a:solidFill>
                    <a:srgbClr val="0000FF"/>
                  </a:solidFill>
                </a:uFill>
                <a:hlinkClick r:id="rId5" invalidUrl="" action="" tgtFrame="" tooltip="" history="1" highlightClick="0" endSnd="0"/>
              </a:rPr>
              <a:t>https://www.alabamapublichealth.gov/healthrankings/access-to-care.html</a:t>
            </a:r>
          </a:p>
          <a:p>
            <a:pPr>
              <a:defRPr sz="1600"/>
            </a:pPr>
          </a:p>
          <a:p>
            <a:pPr>
              <a:defRPr sz="1600"/>
            </a:pPr>
            <a:r>
              <a:t>Collins, S. R., Bhupal, H. K., &amp; Doth, M. M. (2022). </a:t>
            </a:r>
            <a:r>
              <a:rPr i="1"/>
              <a:t>The state of U.S. health insurance in 2022: Findings from the Commonwealth Fund, Sept. 2022.</a:t>
            </a:r>
            <a:r>
              <a:t> 2022 Biennial | Commonwealth Fund. </a:t>
            </a:r>
            <a:r>
              <a:rPr u="sng">
                <a:solidFill>
                  <a:srgbClr val="0000FF"/>
                </a:solidFill>
                <a:uFill>
                  <a:solidFill>
                    <a:srgbClr val="0000FF"/>
                  </a:solidFill>
                </a:uFill>
                <a:hlinkClick r:id="rId6" invalidUrl="" action="" tgtFrame="" tooltip="" history="1" highlightClick="0" endSnd="0"/>
              </a:rPr>
              <a:t>https://www.commonwealthfund.org/publications/issue-briefs/2022/sep/state-us-health-insurance-2022-biennial-survey</a:t>
            </a:r>
          </a:p>
          <a:p>
            <a:pPr>
              <a:defRPr sz="1600"/>
            </a:pPr>
          </a:p>
          <a:p>
            <a:pPr>
              <a:defRPr sz="1600"/>
            </a:pPr>
            <a:r>
              <a:t>Durocher, E., Gibson, B. E., &amp; Rappolt, S. (2013). Occupational justice: A conceptual review. </a:t>
            </a:r>
            <a:r>
              <a:rPr i="1"/>
              <a:t>Journal of Occupational</a:t>
            </a:r>
            <a:endParaRPr i="1"/>
          </a:p>
          <a:p>
            <a:pPr>
              <a:defRPr sz="1600"/>
            </a:pPr>
            <a:r>
              <a:rPr i="1"/>
              <a:t>Science, 21</a:t>
            </a:r>
            <a:r>
              <a:t>(4), 418-430. </a:t>
            </a:r>
            <a:r>
              <a:rPr u="sng">
                <a:solidFill>
                  <a:srgbClr val="0000FF"/>
                </a:solidFill>
                <a:uFill>
                  <a:solidFill>
                    <a:srgbClr val="0000FF"/>
                  </a:solidFill>
                </a:uFill>
                <a:hlinkClick r:id="rId7" invalidUrl="" action="" tgtFrame="" tooltip="" history="1" highlightClick="0" endSnd="0"/>
              </a:rPr>
              <a:t>https://doi.org/10.1080/14427591.2013.775692</a:t>
            </a:r>
          </a:p>
          <a:p>
            <a:pPr>
              <a:defRPr sz="1600"/>
            </a:pPr>
          </a:p>
          <a:p>
            <a:pPr>
              <a:defRPr sz="1600"/>
            </a:pPr>
            <a:r>
              <a:t>Kaiser Family Foundation. (2020). </a:t>
            </a:r>
            <a:r>
              <a:rPr i="1"/>
              <a:t>Hospital adjusted expenses per inpatient day. </a:t>
            </a:r>
            <a:r>
              <a:t>KFF. </a:t>
            </a:r>
            <a:r>
              <a:rPr u="sng">
                <a:solidFill>
                  <a:srgbClr val="0000FF"/>
                </a:solidFill>
                <a:uFill>
                  <a:solidFill>
                    <a:srgbClr val="0000FF"/>
                  </a:solidFill>
                </a:uFill>
                <a:hlinkClick r:id="rId8" invalidUrl="" action="" tgtFrame="" tooltip="" history="1" highlightClick="0" endSnd="0"/>
              </a:rPr>
              <a:t>https://www.kff.org/health-costs-/state-indicator/expenses-per-inpatient-day/</a:t>
            </a:r>
          </a:p>
          <a:p>
            <a:pPr>
              <a:defRPr sz="1600"/>
            </a:pPr>
          </a:p>
          <a:p>
            <a:pPr>
              <a:defRPr sz="1600"/>
            </a:pPr>
            <a:r>
              <a:t>van der Vlegel, M., Polinder, S., Toet, H., Panneman, M. J. M., Geraerds, A. J. L. M., &amp; </a:t>
            </a:r>
            <a:endParaRPr>
              <a:solidFill>
                <a:srgbClr val="000000">
                  <a:alpha val="84706"/>
                </a:srgbClr>
              </a:solidFill>
            </a:endParaRPr>
          </a:p>
          <a:p>
            <a:pPr>
              <a:defRPr sz="1600"/>
            </a:pPr>
            <a:r>
              <a:t>Haagsma, J. A. (2022). Anxiety, depression and post-traumatic stress symptoms among </a:t>
            </a:r>
            <a:endParaRPr>
              <a:solidFill>
                <a:srgbClr val="000000">
                  <a:alpha val="84706"/>
                </a:srgbClr>
              </a:solidFill>
            </a:endParaRPr>
          </a:p>
          <a:p>
            <a:pPr>
              <a:defRPr sz="1600"/>
            </a:pPr>
            <a:r>
              <a:t>injury patients and the association with outcome after injury. </a:t>
            </a:r>
            <a:r>
              <a:rPr i="1"/>
              <a:t>13</a:t>
            </a:r>
            <a:r>
              <a:t>(1), 2023422. </a:t>
            </a:r>
            <a:endParaRPr>
              <a:solidFill>
                <a:srgbClr val="000000">
                  <a:alpha val="84706"/>
                </a:srgbClr>
              </a:solidFill>
            </a:endParaRPr>
          </a:p>
          <a:p>
            <a:pPr>
              <a:defRPr sz="1600"/>
            </a:pPr>
            <a:r>
              <a:rPr u="sng">
                <a:solidFill>
                  <a:srgbClr val="0000FF"/>
                </a:solidFill>
                <a:uFill>
                  <a:solidFill>
                    <a:srgbClr val="0000FF"/>
                  </a:solidFill>
                </a:uFill>
                <a:hlinkClick r:id="rId9" invalidUrl="" action="" tgtFrame="" tooltip="" history="1" highlightClick="0" endSnd="0"/>
              </a:rPr>
              <a:t>https://doi.org/10.1080/20008198.2021.2023422</a:t>
            </a:r>
            <a:r>
              <a:rPr>
                <a:solidFill>
                  <a:srgbClr val="000000">
                    <a:alpha val="84706"/>
                  </a:srgbClr>
                </a:solidFill>
              </a:rPr>
              <a:t> </a:t>
            </a:r>
          </a:p>
        </p:txBody>
      </p:sp>
      <p:sp>
        <p:nvSpPr>
          <p:cNvPr id="121" name="487 MRNs Collected…"/>
          <p:cNvSpPr/>
          <p:nvPr/>
        </p:nvSpPr>
        <p:spPr>
          <a:xfrm>
            <a:off x="19764085" y="13150425"/>
            <a:ext cx="4909298" cy="2449216"/>
          </a:xfrm>
          <a:prstGeom prst="rect">
            <a:avLst/>
          </a:prstGeom>
          <a:solidFill>
            <a:srgbClr val="314D1C"/>
          </a:solidFill>
          <a:ln w="12700">
            <a:miter lim="400000"/>
          </a:ln>
          <a:extLst>
            <a:ext uri="{C572A759-6A51-4108-AA02-DFA0A04FC94B}">
              <ma14:wrappingTextBoxFlag xmlns:ma14="http://schemas.microsoft.com/office/mac/drawingml/2011/main" val="1"/>
            </a:ext>
          </a:extLst>
        </p:spPr>
        <p:txBody>
          <a:bodyPr lIns="45719" rIns="45719" anchor="ctr"/>
          <a:lstStyle/>
          <a:p>
            <a:pPr algn="ctr">
              <a:defRPr sz="2200">
                <a:solidFill>
                  <a:srgbClr val="FFFFFF"/>
                </a:solidFill>
                <a:latin typeface="+mj-lt"/>
                <a:ea typeface="+mj-ea"/>
                <a:cs typeface="+mj-cs"/>
                <a:sym typeface="Calibri"/>
              </a:defRPr>
            </a:pPr>
            <a:r>
              <a:t>487 MRNs Collected</a:t>
            </a:r>
          </a:p>
          <a:p>
            <a:pPr algn="ctr">
              <a:defRPr sz="2200">
                <a:solidFill>
                  <a:srgbClr val="FFFFFF"/>
                </a:solidFill>
                <a:latin typeface="+mj-lt"/>
                <a:ea typeface="+mj-ea"/>
                <a:cs typeface="+mj-cs"/>
                <a:sym typeface="Calibri"/>
              </a:defRPr>
            </a:pPr>
            <a:r>
              <a:t>19 excluded for multiple admissions</a:t>
            </a:r>
          </a:p>
          <a:p>
            <a:pPr algn="ctr">
              <a:defRPr sz="2200">
                <a:solidFill>
                  <a:srgbClr val="FFFFFF"/>
                </a:solidFill>
                <a:latin typeface="+mj-lt"/>
                <a:ea typeface="+mj-ea"/>
                <a:cs typeface="+mj-cs"/>
                <a:sym typeface="Calibri"/>
              </a:defRPr>
            </a:pPr>
            <a:r>
              <a:t>468 MRNs analyzed for trends</a:t>
            </a:r>
          </a:p>
        </p:txBody>
      </p:sp>
      <p:graphicFrame>
        <p:nvGraphicFramePr>
          <p:cNvPr id="122" name="Discharge Locations 1"/>
          <p:cNvGraphicFramePr/>
          <p:nvPr/>
        </p:nvGraphicFramePr>
        <p:xfrm>
          <a:off x="25035208" y="13448802"/>
          <a:ext cx="2787155" cy="1854312"/>
        </p:xfrm>
        <a:graphic xmlns:a="http://schemas.openxmlformats.org/drawingml/2006/main">
          <a:graphicData uri="http://schemas.openxmlformats.org/drawingml/2006/table">
            <a:tbl>
              <a:tblPr firstCol="0" firstRow="0" lastCol="0" lastRow="0" bandCol="0" bandRow="0" rtl="0">
                <a:tableStyleId>{2708684C-4D16-4618-839F-0558EEFCDFE6}</a:tableStyleId>
              </a:tblPr>
              <a:tblGrid>
                <a:gridCol w="1985638"/>
                <a:gridCol w="788815"/>
              </a:tblGrid>
              <a:tr h="345628">
                <a:tc gridSpan="2">
                  <a:txBody>
                    <a:bodyPr/>
                    <a:lstStyle/>
                    <a:p>
                      <a:pPr algn="l" defTabSz="2037786">
                        <a:defRPr sz="1800"/>
                      </a:pPr>
                      <a:r>
                        <a:rPr sz="2400">
                          <a:latin typeface="Arial"/>
                          <a:ea typeface="Arial"/>
                          <a:cs typeface="Arial"/>
                        </a:rPr>
                        <a:t>Discharge Locations 1</a:t>
                      </a:r>
                    </a:p>
                  </a:txBody>
                  <a:tcPr marL="0" marR="0" marT="0" marB="0" anchor="t" anchorCtr="0" horzOverflow="overflow">
                    <a:lnL/>
                    <a:lnR/>
                    <a:lnT/>
                    <a:solidFill>
                      <a:srgbClr val="000000">
                        <a:alpha val="0"/>
                      </a:srgbClr>
                    </a:solidFill>
                  </a:tcPr>
                </a:tc>
                <a:tc hMerge="1">
                  <a:tcPr/>
                </a:tc>
              </a:tr>
              <a:tr h="213945">
                <a:tc>
                  <a:txBody>
                    <a:bodyPr/>
                    <a:lstStyle/>
                    <a:p>
                      <a:pPr algn="ctr" defTabSz="2037786">
                        <a:defRPr sz="1800"/>
                      </a:pPr>
                      <a:r>
                        <a:rPr sz="1400">
                          <a:latin typeface="Arial"/>
                          <a:ea typeface="Arial"/>
                          <a:cs typeface="Arial"/>
                        </a:rPr>
                        <a:t>State</a:t>
                      </a:r>
                    </a:p>
                  </a:txBody>
                  <a:tcPr marL="0" marR="0" marT="0" marB="0" anchor="ctr" anchorCtr="0" horzOverflow="overflow"/>
                </a:tc>
                <a:tc>
                  <a:txBody>
                    <a:bodyPr/>
                    <a:lstStyle/>
                    <a:p>
                      <a:pPr algn="ctr" defTabSz="2037786">
                        <a:defRPr sz="1800"/>
                      </a:pPr>
                      <a:r>
                        <a:rPr sz="1400">
                          <a:latin typeface="Arial"/>
                          <a:ea typeface="Arial"/>
                          <a:cs typeface="Arial"/>
                        </a:rPr>
                        <a:t>Number</a:t>
                      </a:r>
                    </a:p>
                  </a:txBody>
                  <a:tcPr marL="0" marR="0" marT="0" marB="0" anchor="ctr" anchorCtr="0" horzOverflow="overflow"/>
                </a:tc>
              </a:tr>
              <a:tr h="213945">
                <a:tc>
                  <a:txBody>
                    <a:bodyPr/>
                    <a:lstStyle/>
                    <a:p>
                      <a:pPr algn="ctr" defTabSz="2037786">
                        <a:defRPr sz="1800"/>
                      </a:pPr>
                      <a:r>
                        <a:rPr sz="1400">
                          <a:latin typeface="Arial"/>
                          <a:ea typeface="Arial"/>
                          <a:cs typeface="Arial"/>
                        </a:rPr>
                        <a:t>Alabama</a:t>
                      </a:r>
                    </a:p>
                  </a:txBody>
                  <a:tcPr marL="0" marR="0" marT="0" marB="0" anchor="ctr" anchorCtr="0" horzOverflow="overflow">
                    <a:noFill/>
                  </a:tcPr>
                </a:tc>
                <a:tc>
                  <a:txBody>
                    <a:bodyPr/>
                    <a:lstStyle/>
                    <a:p>
                      <a:pPr algn="ctr" defTabSz="2037786">
                        <a:defRPr sz="1800"/>
                      </a:pPr>
                      <a:r>
                        <a:rPr sz="1400">
                          <a:latin typeface="Arial"/>
                          <a:ea typeface="Arial"/>
                          <a:cs typeface="Arial"/>
                        </a:rPr>
                        <a:t>440</a:t>
                      </a:r>
                    </a:p>
                  </a:txBody>
                  <a:tcPr marL="0" marR="0" marT="0" marB="0" anchor="ctr" anchorCtr="0" horzOverflow="overflow">
                    <a:noFill/>
                  </a:tcPr>
                </a:tc>
              </a:tr>
              <a:tr h="213945">
                <a:tc>
                  <a:txBody>
                    <a:bodyPr/>
                    <a:lstStyle/>
                    <a:p>
                      <a:pPr algn="ctr" defTabSz="2037786">
                        <a:defRPr sz="1800"/>
                      </a:pPr>
                      <a:r>
                        <a:rPr sz="1400">
                          <a:latin typeface="Arial"/>
                          <a:ea typeface="Arial"/>
                          <a:cs typeface="Arial"/>
                        </a:rPr>
                        <a:t>Florida</a:t>
                      </a:r>
                    </a:p>
                  </a:txBody>
                  <a:tcPr marL="0" marR="0" marT="0" marB="0" anchor="ctr" anchorCtr="0" horzOverflow="overflow">
                    <a:noFill/>
                  </a:tcPr>
                </a:tc>
                <a:tc>
                  <a:txBody>
                    <a:bodyPr/>
                    <a:lstStyle/>
                    <a:p>
                      <a:pPr algn="ctr" defTabSz="2037786">
                        <a:defRPr sz="1800"/>
                      </a:pPr>
                      <a:r>
                        <a:rPr sz="1400">
                          <a:latin typeface="Arial"/>
                          <a:ea typeface="Arial"/>
                          <a:cs typeface="Arial"/>
                        </a:rPr>
                        <a:t>3</a:t>
                      </a:r>
                    </a:p>
                  </a:txBody>
                  <a:tcPr marL="0" marR="0" marT="0" marB="0" anchor="ctr" anchorCtr="0" horzOverflow="overflow">
                    <a:noFill/>
                  </a:tcPr>
                </a:tc>
              </a:tr>
              <a:tr h="213945">
                <a:tc>
                  <a:txBody>
                    <a:bodyPr/>
                    <a:lstStyle/>
                    <a:p>
                      <a:pPr algn="ctr" defTabSz="2037786">
                        <a:defRPr sz="1800"/>
                      </a:pPr>
                      <a:r>
                        <a:rPr sz="1400">
                          <a:latin typeface="Arial"/>
                          <a:ea typeface="Arial"/>
                          <a:cs typeface="Arial"/>
                        </a:rPr>
                        <a:t>Georgia</a:t>
                      </a:r>
                    </a:p>
                  </a:txBody>
                  <a:tcPr marL="0" marR="0" marT="0" marB="0" anchor="ctr" anchorCtr="0" horzOverflow="overflow">
                    <a:noFill/>
                  </a:tcPr>
                </a:tc>
                <a:tc>
                  <a:txBody>
                    <a:bodyPr/>
                    <a:lstStyle/>
                    <a:p>
                      <a:pPr algn="ctr" defTabSz="2037786">
                        <a:defRPr sz="1800"/>
                      </a:pPr>
                      <a:r>
                        <a:rPr sz="1400">
                          <a:latin typeface="Arial"/>
                          <a:ea typeface="Arial"/>
                          <a:cs typeface="Arial"/>
                        </a:rPr>
                        <a:t>10</a:t>
                      </a:r>
                    </a:p>
                  </a:txBody>
                  <a:tcPr marL="0" marR="0" marT="0" marB="0" anchor="ctr" anchorCtr="0" horzOverflow="overflow">
                    <a:noFill/>
                  </a:tcPr>
                </a:tc>
              </a:tr>
              <a:tr h="213945">
                <a:tc>
                  <a:txBody>
                    <a:bodyPr/>
                    <a:lstStyle/>
                    <a:p>
                      <a:pPr algn="ctr" defTabSz="2037786">
                        <a:defRPr sz="1800"/>
                      </a:pPr>
                      <a:r>
                        <a:rPr sz="1400">
                          <a:latin typeface="Arial"/>
                          <a:ea typeface="Arial"/>
                          <a:cs typeface="Arial"/>
                        </a:rPr>
                        <a:t>Tennessee</a:t>
                      </a:r>
                    </a:p>
                  </a:txBody>
                  <a:tcPr marL="0" marR="0" marT="0" marB="0" anchor="ctr" anchorCtr="0" horzOverflow="overflow">
                    <a:noFill/>
                  </a:tcPr>
                </a:tc>
                <a:tc>
                  <a:txBody>
                    <a:bodyPr/>
                    <a:lstStyle/>
                    <a:p>
                      <a:pPr algn="ctr" defTabSz="2037786">
                        <a:defRPr sz="1800"/>
                      </a:pPr>
                      <a:r>
                        <a:rPr sz="1400">
                          <a:latin typeface="Arial"/>
                          <a:ea typeface="Arial"/>
                          <a:cs typeface="Arial"/>
                        </a:rPr>
                        <a:t>2</a:t>
                      </a:r>
                    </a:p>
                  </a:txBody>
                  <a:tcPr marL="0" marR="0" marT="0" marB="0" anchor="ctr" anchorCtr="0" horzOverflow="overflow">
                    <a:noFill/>
                  </a:tcPr>
                </a:tc>
              </a:tr>
              <a:tr h="213945">
                <a:tc>
                  <a:txBody>
                    <a:bodyPr/>
                    <a:lstStyle/>
                    <a:p>
                      <a:pPr algn="ctr" defTabSz="2037786">
                        <a:defRPr sz="1800"/>
                      </a:pPr>
                      <a:r>
                        <a:rPr sz="1400">
                          <a:latin typeface="Arial"/>
                          <a:ea typeface="Arial"/>
                          <a:cs typeface="Arial"/>
                        </a:rPr>
                        <a:t>Mississippi</a:t>
                      </a:r>
                    </a:p>
                  </a:txBody>
                  <a:tcPr marL="0" marR="0" marT="0" marB="0" anchor="ctr" anchorCtr="0" horzOverflow="overflow">
                    <a:noFill/>
                  </a:tcPr>
                </a:tc>
                <a:tc>
                  <a:txBody>
                    <a:bodyPr/>
                    <a:lstStyle/>
                    <a:p>
                      <a:pPr algn="ctr" defTabSz="2037786">
                        <a:defRPr sz="1800"/>
                      </a:pPr>
                      <a:r>
                        <a:rPr sz="1400">
                          <a:latin typeface="Arial"/>
                          <a:ea typeface="Arial"/>
                          <a:cs typeface="Arial"/>
                        </a:rPr>
                        <a:t>12</a:t>
                      </a:r>
                    </a:p>
                  </a:txBody>
                  <a:tcPr marL="0" marR="0" marT="0" marB="0" anchor="ctr" anchorCtr="0" horzOverflow="overflow">
                    <a:noFill/>
                  </a:tcPr>
                </a:tc>
              </a:tr>
              <a:tr h="213945">
                <a:tc>
                  <a:txBody>
                    <a:bodyPr/>
                    <a:lstStyle/>
                    <a:p>
                      <a:pPr algn="ctr" defTabSz="2037786">
                        <a:defRPr sz="1800"/>
                      </a:pPr>
                      <a:r>
                        <a:rPr sz="1400">
                          <a:latin typeface="Arial"/>
                          <a:ea typeface="Arial"/>
                          <a:cs typeface="Arial"/>
                        </a:rPr>
                        <a:t>Indiana</a:t>
                      </a:r>
                    </a:p>
                  </a:txBody>
                  <a:tcPr marL="0" marR="0" marT="0" marB="0" anchor="ctr" anchorCtr="0" horzOverflow="overflow">
                    <a:noFill/>
                  </a:tcPr>
                </a:tc>
                <a:tc>
                  <a:txBody>
                    <a:bodyPr/>
                    <a:lstStyle/>
                    <a:p>
                      <a:pPr algn="ctr" defTabSz="2037786">
                        <a:defRPr sz="1800"/>
                      </a:pPr>
                      <a:r>
                        <a:rPr sz="1400">
                          <a:latin typeface="Arial"/>
                          <a:ea typeface="Arial"/>
                          <a:cs typeface="Arial"/>
                        </a:rPr>
                        <a:t>1</a:t>
                      </a:r>
                    </a:p>
                  </a:txBody>
                  <a:tcPr marL="0" marR="0" marT="0" marB="0" anchor="ctr" anchorCtr="0" horzOverflow="overflow">
                    <a:noFill/>
                  </a:tcPr>
                </a:tc>
              </a:tr>
            </a:tbl>
          </a:graphicData>
        </a:graphic>
      </p:graphicFrame>
      <p:graphicFrame>
        <p:nvGraphicFramePr>
          <p:cNvPr id="123" name="Preferred Language"/>
          <p:cNvGraphicFramePr/>
          <p:nvPr/>
        </p:nvGraphicFramePr>
        <p:xfrm>
          <a:off x="16627808" y="13769720"/>
          <a:ext cx="2787155" cy="1854313"/>
        </p:xfrm>
        <a:graphic xmlns:a="http://schemas.openxmlformats.org/drawingml/2006/main">
          <a:graphicData uri="http://schemas.openxmlformats.org/drawingml/2006/table">
            <a:tbl>
              <a:tblPr firstCol="0" firstRow="0" lastCol="0" lastRow="0" bandCol="0" bandRow="0" rtl="0">
                <a:tableStyleId>{2708684C-4D16-4618-839F-0558EEFCDFE6}</a:tableStyleId>
              </a:tblPr>
              <a:tblGrid>
                <a:gridCol w="1985638"/>
                <a:gridCol w="788815"/>
              </a:tblGrid>
              <a:tr h="345628">
                <a:tc gridSpan="2">
                  <a:txBody>
                    <a:bodyPr/>
                    <a:lstStyle/>
                    <a:p>
                      <a:pPr algn="l" defTabSz="2037786">
                        <a:defRPr sz="1800"/>
                      </a:pPr>
                      <a:r>
                        <a:rPr sz="2400">
                          <a:latin typeface="Arial"/>
                          <a:ea typeface="Arial"/>
                          <a:cs typeface="Arial"/>
                        </a:rPr>
                        <a:t>Preferred Language</a:t>
                      </a:r>
                    </a:p>
                  </a:txBody>
                  <a:tcPr marL="0" marR="0" marT="0" marB="0" anchor="t" anchorCtr="0" horzOverflow="overflow">
                    <a:lnL/>
                    <a:lnR/>
                    <a:lnT/>
                    <a:solidFill>
                      <a:srgbClr val="000000">
                        <a:alpha val="0"/>
                      </a:srgbClr>
                    </a:solidFill>
                  </a:tcPr>
                </a:tc>
                <a:tc hMerge="1">
                  <a:tcPr/>
                </a:tc>
              </a:tr>
              <a:tr h="213945">
                <a:tc>
                  <a:txBody>
                    <a:bodyPr/>
                    <a:lstStyle/>
                    <a:p>
                      <a:pPr algn="ctr" defTabSz="2037786">
                        <a:defRPr sz="1800"/>
                      </a:pPr>
                      <a:r>
                        <a:rPr sz="1400">
                          <a:latin typeface="Arial"/>
                          <a:ea typeface="Arial"/>
                          <a:cs typeface="Arial"/>
                        </a:rPr>
                        <a:t>Language</a:t>
                      </a:r>
                    </a:p>
                  </a:txBody>
                  <a:tcPr marL="0" marR="0" marT="0" marB="0" anchor="ctr" anchorCtr="0" horzOverflow="overflow"/>
                </a:tc>
                <a:tc>
                  <a:txBody>
                    <a:bodyPr/>
                    <a:lstStyle/>
                    <a:p>
                      <a:pPr algn="ctr" defTabSz="2037786">
                        <a:defRPr sz="1800"/>
                      </a:pPr>
                      <a:r>
                        <a:rPr sz="1400">
                          <a:latin typeface="Arial"/>
                          <a:ea typeface="Arial"/>
                          <a:cs typeface="Arial"/>
                        </a:rPr>
                        <a:t>Number</a:t>
                      </a:r>
                    </a:p>
                  </a:txBody>
                  <a:tcPr marL="0" marR="0" marT="0" marB="0" anchor="ctr" anchorCtr="0" horzOverflow="overflow"/>
                </a:tc>
              </a:tr>
              <a:tr h="213945">
                <a:tc>
                  <a:txBody>
                    <a:bodyPr/>
                    <a:lstStyle/>
                    <a:p>
                      <a:pPr algn="ctr" defTabSz="2037786">
                        <a:defRPr sz="1800"/>
                      </a:pPr>
                      <a:r>
                        <a:rPr sz="1400">
                          <a:latin typeface="Arial"/>
                          <a:ea typeface="Arial"/>
                          <a:cs typeface="Arial"/>
                        </a:rPr>
                        <a:t>English</a:t>
                      </a:r>
                    </a:p>
                  </a:txBody>
                  <a:tcPr marL="0" marR="0" marT="0" marB="0" anchor="ctr" anchorCtr="0" horzOverflow="overflow">
                    <a:noFill/>
                  </a:tcPr>
                </a:tc>
                <a:tc>
                  <a:txBody>
                    <a:bodyPr/>
                    <a:lstStyle/>
                    <a:p>
                      <a:pPr algn="ctr" defTabSz="2037786">
                        <a:defRPr sz="1800"/>
                      </a:pPr>
                      <a:r>
                        <a:rPr sz="1400">
                          <a:latin typeface="Arial"/>
                          <a:ea typeface="Arial"/>
                          <a:cs typeface="Arial"/>
                        </a:rPr>
                        <a:t>459</a:t>
                      </a:r>
                    </a:p>
                  </a:txBody>
                  <a:tcPr marL="0" marR="0" marT="0" marB="0" anchor="ctr" anchorCtr="0" horzOverflow="overflow">
                    <a:noFill/>
                  </a:tcPr>
                </a:tc>
              </a:tr>
              <a:tr h="213945">
                <a:tc>
                  <a:txBody>
                    <a:bodyPr/>
                    <a:lstStyle/>
                    <a:p>
                      <a:pPr algn="ctr" defTabSz="2037786">
                        <a:defRPr sz="1800"/>
                      </a:pPr>
                      <a:r>
                        <a:rPr sz="1400">
                          <a:latin typeface="Arial"/>
                          <a:ea typeface="Arial"/>
                          <a:cs typeface="Arial"/>
                        </a:rPr>
                        <a:t>Spanish</a:t>
                      </a:r>
                    </a:p>
                  </a:txBody>
                  <a:tcPr marL="0" marR="0" marT="0" marB="0" anchor="ctr" anchorCtr="0" horzOverflow="overflow">
                    <a:noFill/>
                  </a:tcPr>
                </a:tc>
                <a:tc>
                  <a:txBody>
                    <a:bodyPr/>
                    <a:lstStyle/>
                    <a:p>
                      <a:pPr algn="ctr" defTabSz="2037786">
                        <a:defRPr sz="1800"/>
                      </a:pPr>
                      <a:r>
                        <a:rPr sz="1400">
                          <a:latin typeface="Arial"/>
                          <a:ea typeface="Arial"/>
                          <a:cs typeface="Arial"/>
                        </a:rPr>
                        <a:t>7</a:t>
                      </a:r>
                    </a:p>
                  </a:txBody>
                  <a:tcPr marL="0" marR="0" marT="0" marB="0" anchor="ctr" anchorCtr="0" horzOverflow="overflow">
                    <a:noFill/>
                  </a:tcPr>
                </a:tc>
              </a:tr>
              <a:tr h="213945">
                <a:tc>
                  <a:txBody>
                    <a:bodyPr/>
                    <a:lstStyle/>
                    <a:p>
                      <a:pPr algn="ctr" defTabSz="2037786">
                        <a:defRPr sz="1800"/>
                      </a:pPr>
                      <a:r>
                        <a:rPr sz="1400">
                          <a:latin typeface="Arial"/>
                          <a:ea typeface="Arial"/>
                          <a:cs typeface="Arial"/>
                        </a:rPr>
                        <a:t>Chinese</a:t>
                      </a:r>
                    </a:p>
                  </a:txBody>
                  <a:tcPr marL="0" marR="0" marT="0" marB="0" anchor="ctr" anchorCtr="0" horzOverflow="overflow">
                    <a:noFill/>
                  </a:tcPr>
                </a:tc>
                <a:tc>
                  <a:txBody>
                    <a:bodyPr/>
                    <a:lstStyle/>
                    <a:p>
                      <a:pPr algn="ctr" defTabSz="2037786">
                        <a:defRPr sz="1800"/>
                      </a:pPr>
                      <a:r>
                        <a:rPr sz="1400">
                          <a:latin typeface="Arial"/>
                          <a:ea typeface="Arial"/>
                          <a:cs typeface="Arial"/>
                        </a:rPr>
                        <a:t>2</a:t>
                      </a:r>
                    </a:p>
                  </a:txBody>
                  <a:tcPr marL="0" marR="0" marT="0" marB="0" anchor="ctr" anchorCtr="0" horzOverflow="overflow">
                    <a:noFill/>
                  </a:tcPr>
                </a:tc>
              </a:tr>
            </a:tbl>
          </a:graphicData>
        </a:graphic>
      </p:graphicFrame>
      <p:pic>
        <p:nvPicPr>
          <p:cNvPr id="124" name="Admitting Diagnosis-7.svg" descr="Admitting Diagnosis-7.svg"/>
          <p:cNvPicPr>
            <a:picLocks noChangeAspect="1"/>
          </p:cNvPicPr>
          <p:nvPr/>
        </p:nvPicPr>
        <p:blipFill>
          <a:blip r:embed="rId10">
            <a:extLst/>
          </a:blip>
          <a:srcRect l="6963" t="4732" r="6963" b="18156"/>
          <a:stretch>
            <a:fillRect/>
          </a:stretch>
        </p:blipFill>
        <p:spPr>
          <a:xfrm>
            <a:off x="14777224" y="15919572"/>
            <a:ext cx="14291017" cy="6808378"/>
          </a:xfrm>
          <a:prstGeom prst="rect">
            <a:avLst/>
          </a:prstGeom>
          <a:ln w="12700">
            <a:miter lim="400000"/>
          </a:ln>
        </p:spPr>
      </p:pic>
      <p:graphicFrame>
        <p:nvGraphicFramePr>
          <p:cNvPr id="125" name="Identification of Gaps"/>
          <p:cNvGraphicFramePr/>
          <p:nvPr/>
        </p:nvGraphicFramePr>
        <p:xfrm>
          <a:off x="16806098" y="23339863"/>
          <a:ext cx="10837975" cy="4743340"/>
        </p:xfrm>
        <a:graphic xmlns:a="http://schemas.openxmlformats.org/drawingml/2006/main">
          <a:graphicData uri="http://schemas.openxmlformats.org/drawingml/2006/table">
            <a:tbl>
              <a:tblPr firstCol="0" firstRow="0" lastCol="0" lastRow="0" bandCol="0" bandRow="0" rtl="0">
                <a:tableStyleId>{2708684C-4D16-4618-839F-0558EEFCDFE6}</a:tableStyleId>
              </a:tblPr>
              <a:tblGrid>
                <a:gridCol w="3864035"/>
                <a:gridCol w="3397209"/>
                <a:gridCol w="3564029"/>
              </a:tblGrid>
              <a:tr h="345628">
                <a:tc gridSpan="3">
                  <a:txBody>
                    <a:bodyPr/>
                    <a:lstStyle/>
                    <a:p>
                      <a:pPr algn="ctr" defTabSz="2037786">
                        <a:defRPr sz="1800"/>
                      </a:pPr>
                      <a:r>
                        <a:rPr sz="2400">
                          <a:latin typeface="Arial"/>
                          <a:ea typeface="Arial"/>
                          <a:cs typeface="Arial"/>
                        </a:rPr>
                        <a:t>Identification of Gaps</a:t>
                      </a:r>
                    </a:p>
                  </a:txBody>
                  <a:tcPr marL="0" marR="0" marT="0" marB="0" anchor="t" anchorCtr="0" horzOverflow="overflow">
                    <a:lnL/>
                    <a:lnR/>
                    <a:lnT/>
                    <a:solidFill>
                      <a:srgbClr val="000000">
                        <a:alpha val="0"/>
                      </a:srgbClr>
                    </a:solidFill>
                  </a:tcPr>
                </a:tc>
                <a:tc hMerge="1">
                  <a:tcPr/>
                </a:tc>
                <a:tc hMerge="1">
                  <a:tcPr/>
                </a:tc>
              </a:tr>
              <a:tr h="274063">
                <a:tc>
                  <a:txBody>
                    <a:bodyPr/>
                    <a:lstStyle/>
                    <a:p>
                      <a:pPr algn="ctr" defTabSz="2037786">
                        <a:defRPr sz="1800"/>
                      </a:pPr>
                      <a:r>
                        <a:rPr sz="1400">
                          <a:latin typeface="Arial"/>
                          <a:ea typeface="Arial"/>
                          <a:cs typeface="Arial"/>
                        </a:rPr>
                        <a:t>Geographic Area</a:t>
                      </a:r>
                    </a:p>
                  </a:txBody>
                  <a:tcPr marL="0" marR="0" marT="0" marB="0" anchor="ctr" anchorCtr="0" horzOverflow="overflow"/>
                </a:tc>
                <a:tc>
                  <a:txBody>
                    <a:bodyPr/>
                    <a:lstStyle/>
                    <a:p>
                      <a:pPr algn="ctr" defTabSz="2037786">
                        <a:defRPr sz="1800"/>
                      </a:pPr>
                      <a:r>
                        <a:rPr sz="1400">
                          <a:latin typeface="Arial"/>
                          <a:ea typeface="Arial"/>
                          <a:cs typeface="Arial"/>
                        </a:rPr>
                        <a:t>Percent of Patients</a:t>
                      </a:r>
                    </a:p>
                  </a:txBody>
                  <a:tcPr marL="0" marR="0" marT="0" marB="0" anchor="ctr" anchorCtr="0" horzOverflow="overflow"/>
                </a:tc>
                <a:tc>
                  <a:txBody>
                    <a:bodyPr/>
                    <a:lstStyle/>
                    <a:p>
                      <a:pPr algn="ctr" defTabSz="2037786">
                        <a:defRPr sz="1800"/>
                      </a:pPr>
                      <a:r>
                        <a:rPr sz="1400">
                          <a:latin typeface="Arial"/>
                          <a:ea typeface="Arial"/>
                          <a:cs typeface="Arial"/>
                        </a:rPr>
                        <a:t>Percent of Resources</a:t>
                      </a:r>
                    </a:p>
                  </a:txBody>
                  <a:tcPr marL="0" marR="0" marT="0" marB="0" anchor="ctr" anchorCtr="0" horzOverflow="overflow"/>
                </a:tc>
              </a:tr>
              <a:tr h="274063">
                <a:tc>
                  <a:txBody>
                    <a:bodyPr/>
                    <a:lstStyle/>
                    <a:p>
                      <a:pPr algn="l" defTabSz="2037786">
                        <a:defRPr sz="1800"/>
                      </a:pPr>
                      <a:r>
                        <a:rPr sz="1400">
                          <a:latin typeface="Arial"/>
                          <a:ea typeface="Arial"/>
                          <a:cs typeface="Arial"/>
                        </a:rPr>
                        <a:t>Alabama</a:t>
                      </a:r>
                    </a:p>
                  </a:txBody>
                  <a:tcPr marL="0" marR="0" marT="0" marB="0" anchor="ctr" anchorCtr="0" horzOverflow="overflow">
                    <a:solidFill>
                      <a:srgbClr val="FBF2D0"/>
                    </a:solidFill>
                  </a:tcPr>
                </a:tc>
                <a:tc>
                  <a:txBody>
                    <a:bodyPr/>
                    <a:lstStyle/>
                    <a:p>
                      <a:pPr algn="ctr" defTabSz="2037786">
                        <a:defRPr sz="1800"/>
                      </a:pPr>
                      <a:r>
                        <a:rPr sz="1400">
                          <a:latin typeface="Arial"/>
                          <a:ea typeface="Arial"/>
                          <a:cs typeface="Arial"/>
                        </a:rPr>
                        <a:t>94.02%</a:t>
                      </a:r>
                    </a:p>
                  </a:txBody>
                  <a:tcPr marL="0" marR="0" marT="0" marB="0" anchor="ctr" anchorCtr="0" horzOverflow="overflow">
                    <a:solidFill>
                      <a:srgbClr val="FBF2D0"/>
                    </a:solidFill>
                  </a:tcPr>
                </a:tc>
                <a:tc>
                  <a:txBody>
                    <a:bodyPr/>
                    <a:lstStyle/>
                    <a:p>
                      <a:pPr algn="ctr" defTabSz="2037786">
                        <a:defRPr sz="1800"/>
                      </a:pPr>
                      <a:r>
                        <a:rPr sz="1400">
                          <a:latin typeface="Arial"/>
                          <a:ea typeface="Arial"/>
                          <a:cs typeface="Arial"/>
                        </a:rPr>
                        <a:t>75.74%</a:t>
                      </a:r>
                    </a:p>
                  </a:txBody>
                  <a:tcPr marL="0" marR="0" marT="0" marB="0" anchor="ctr" anchorCtr="0" horzOverflow="overflow">
                    <a:solidFill>
                      <a:srgbClr val="FBF2D0"/>
                    </a:solidFill>
                  </a:tcPr>
                </a:tc>
              </a:tr>
              <a:tr h="274063">
                <a:tc>
                  <a:txBody>
                    <a:bodyPr/>
                    <a:lstStyle/>
                    <a:p>
                      <a:pPr lvl="2" indent="457200" algn="l" defTabSz="2037786">
                        <a:defRPr>
                          <a:latin typeface="Arial"/>
                          <a:ea typeface="Arial"/>
                          <a:cs typeface="Arial"/>
                        </a:defRPr>
                      </a:pPr>
                      <a:r>
                        <a:t>Jefferson County</a:t>
                      </a:r>
                    </a:p>
                  </a:txBody>
                  <a:tcPr marL="0" marR="0" marT="0" marB="0" anchor="ctr" anchorCtr="0" horzOverflow="overflow">
                    <a:solidFill>
                      <a:srgbClr val="FBF2D0"/>
                    </a:solidFill>
                  </a:tcPr>
                </a:tc>
                <a:tc>
                  <a:txBody>
                    <a:bodyPr/>
                    <a:lstStyle/>
                    <a:p>
                      <a:pPr algn="ctr" defTabSz="2037786">
                        <a:defRPr sz="1800"/>
                      </a:pPr>
                      <a:r>
                        <a:rPr sz="1400">
                          <a:latin typeface="Arial"/>
                          <a:ea typeface="Arial"/>
                          <a:cs typeface="Arial"/>
                        </a:rPr>
                        <a:t>38.68%</a:t>
                      </a:r>
                    </a:p>
                  </a:txBody>
                  <a:tcPr marL="0" marR="0" marT="0" marB="0" anchor="ctr" anchorCtr="0" horzOverflow="overflow">
                    <a:solidFill>
                      <a:srgbClr val="FBF2D0"/>
                    </a:solidFill>
                  </a:tcPr>
                </a:tc>
                <a:tc>
                  <a:txBody>
                    <a:bodyPr/>
                    <a:lstStyle/>
                    <a:p>
                      <a:pPr algn="ctr" defTabSz="2037786">
                        <a:defRPr sz="1800"/>
                      </a:pPr>
                      <a:r>
                        <a:rPr sz="1400">
                          <a:latin typeface="Arial"/>
                          <a:ea typeface="Arial"/>
                          <a:cs typeface="Arial"/>
                        </a:rPr>
                        <a:t>17.70%</a:t>
                      </a:r>
                    </a:p>
                  </a:txBody>
                  <a:tcPr marL="0" marR="0" marT="0" marB="0" anchor="ctr" anchorCtr="0" horzOverflow="overflow">
                    <a:solidFill>
                      <a:srgbClr val="FBF2D0"/>
                    </a:solidFill>
                  </a:tcPr>
                </a:tc>
              </a:tr>
              <a:tr h="274063">
                <a:tc>
                  <a:txBody>
                    <a:bodyPr/>
                    <a:lstStyle/>
                    <a:p>
                      <a:pPr lvl="2" indent="457200" algn="l" defTabSz="2037786">
                        <a:defRPr>
                          <a:latin typeface="Arial"/>
                          <a:ea typeface="Arial"/>
                          <a:cs typeface="Arial"/>
                        </a:defRPr>
                      </a:pPr>
                      <a:r>
                        <a:t>Northeast</a:t>
                      </a:r>
                    </a:p>
                  </a:txBody>
                  <a:tcPr marL="0" marR="0" marT="0" marB="0" anchor="ctr" anchorCtr="0" horzOverflow="overflow">
                    <a:solidFill>
                      <a:srgbClr val="BCD6AC"/>
                    </a:solidFill>
                  </a:tcPr>
                </a:tc>
                <a:tc>
                  <a:txBody>
                    <a:bodyPr/>
                    <a:lstStyle/>
                    <a:p>
                      <a:pPr algn="ctr" defTabSz="2037786">
                        <a:defRPr sz="1800"/>
                      </a:pPr>
                      <a:r>
                        <a:rPr sz="1400">
                          <a:latin typeface="Arial"/>
                          <a:ea typeface="Arial"/>
                          <a:cs typeface="Arial"/>
                        </a:rPr>
                        <a:t>20.51%</a:t>
                      </a:r>
                    </a:p>
                  </a:txBody>
                  <a:tcPr marL="0" marR="0" marT="0" marB="0" anchor="ctr" anchorCtr="0" horzOverflow="overflow">
                    <a:solidFill>
                      <a:srgbClr val="BCD6AC"/>
                    </a:solidFill>
                  </a:tcPr>
                </a:tc>
                <a:tc>
                  <a:txBody>
                    <a:bodyPr/>
                    <a:lstStyle/>
                    <a:p>
                      <a:pPr algn="ctr" defTabSz="2037786">
                        <a:defRPr sz="1800"/>
                      </a:pPr>
                      <a:r>
                        <a:rPr sz="1400">
                          <a:latin typeface="Arial"/>
                          <a:ea typeface="Arial"/>
                          <a:cs typeface="Arial"/>
                        </a:rPr>
                        <a:t>29.18%</a:t>
                      </a:r>
                    </a:p>
                  </a:txBody>
                  <a:tcPr marL="0" marR="0" marT="0" marB="0" anchor="ctr" anchorCtr="0" horzOverflow="overflow">
                    <a:solidFill>
                      <a:srgbClr val="BCD6AC"/>
                    </a:solidFill>
                  </a:tcPr>
                </a:tc>
              </a:tr>
              <a:tr h="274063">
                <a:tc>
                  <a:txBody>
                    <a:bodyPr/>
                    <a:lstStyle/>
                    <a:p>
                      <a:pPr lvl="2" indent="457200" algn="l" defTabSz="2037786">
                        <a:defRPr>
                          <a:latin typeface="Arial"/>
                          <a:ea typeface="Arial"/>
                          <a:cs typeface="Arial"/>
                        </a:defRPr>
                      </a:pPr>
                      <a:r>
                        <a:t>West Central</a:t>
                      </a:r>
                    </a:p>
                  </a:txBody>
                  <a:tcPr marL="0" marR="0" marT="0" marB="0" anchor="ctr" anchorCtr="0" horzOverflow="overflow">
                    <a:solidFill>
                      <a:srgbClr val="FBF2D0"/>
                    </a:solidFill>
                  </a:tcPr>
                </a:tc>
                <a:tc>
                  <a:txBody>
                    <a:bodyPr/>
                    <a:lstStyle/>
                    <a:p>
                      <a:pPr algn="ctr" defTabSz="2037786">
                        <a:defRPr sz="1800"/>
                      </a:pPr>
                      <a:r>
                        <a:rPr sz="1400">
                          <a:latin typeface="Arial"/>
                          <a:ea typeface="Arial"/>
                          <a:cs typeface="Arial"/>
                        </a:rPr>
                        <a:t>9.83%</a:t>
                      </a:r>
                    </a:p>
                  </a:txBody>
                  <a:tcPr marL="0" marR="0" marT="0" marB="0" anchor="ctr" anchorCtr="0" horzOverflow="overflow">
                    <a:solidFill>
                      <a:srgbClr val="FBF2D0"/>
                    </a:solidFill>
                  </a:tcPr>
                </a:tc>
                <a:tc>
                  <a:txBody>
                    <a:bodyPr/>
                    <a:lstStyle/>
                    <a:p>
                      <a:pPr algn="ctr" defTabSz="2037786">
                        <a:defRPr sz="1800"/>
                      </a:pPr>
                      <a:r>
                        <a:rPr sz="1400">
                          <a:latin typeface="Arial"/>
                          <a:ea typeface="Arial"/>
                          <a:cs typeface="Arial"/>
                        </a:rPr>
                        <a:t>5.90%</a:t>
                      </a:r>
                    </a:p>
                  </a:txBody>
                  <a:tcPr marL="0" marR="0" marT="0" marB="0" anchor="ctr" anchorCtr="0" horzOverflow="overflow">
                    <a:solidFill>
                      <a:srgbClr val="FBF2D0"/>
                    </a:solidFill>
                  </a:tcPr>
                </a:tc>
              </a:tr>
              <a:tr h="274063">
                <a:tc>
                  <a:txBody>
                    <a:bodyPr/>
                    <a:lstStyle/>
                    <a:p>
                      <a:pPr lvl="2" indent="457200" algn="l" defTabSz="2037786">
                        <a:defRPr>
                          <a:latin typeface="Arial"/>
                          <a:ea typeface="Arial"/>
                          <a:cs typeface="Arial"/>
                        </a:defRPr>
                      </a:pPr>
                      <a:r>
                        <a:t>East Central</a:t>
                      </a:r>
                    </a:p>
                  </a:txBody>
                  <a:tcPr marL="0" marR="0" marT="0" marB="0" anchor="ctr" anchorCtr="0" horzOverflow="overflow">
                    <a:solidFill>
                      <a:srgbClr val="FBF2D0"/>
                    </a:solidFill>
                  </a:tcPr>
                </a:tc>
                <a:tc>
                  <a:txBody>
                    <a:bodyPr/>
                    <a:lstStyle/>
                    <a:p>
                      <a:pPr algn="ctr" defTabSz="2037786">
                        <a:defRPr sz="1800"/>
                      </a:pPr>
                      <a:r>
                        <a:rPr sz="1400">
                          <a:latin typeface="Arial"/>
                          <a:ea typeface="Arial"/>
                          <a:cs typeface="Arial"/>
                        </a:rPr>
                        <a:t>9.62%</a:t>
                      </a:r>
                    </a:p>
                  </a:txBody>
                  <a:tcPr marL="0" marR="0" marT="0" marB="0" anchor="ctr" anchorCtr="0" horzOverflow="overflow">
                    <a:solidFill>
                      <a:srgbClr val="FBF2D0"/>
                    </a:solidFill>
                  </a:tcPr>
                </a:tc>
                <a:tc>
                  <a:txBody>
                    <a:bodyPr/>
                    <a:lstStyle/>
                    <a:p>
                      <a:pPr algn="ctr" defTabSz="2037786">
                        <a:defRPr sz="1800"/>
                      </a:pPr>
                      <a:r>
                        <a:rPr sz="1400">
                          <a:latin typeface="Arial"/>
                          <a:ea typeface="Arial"/>
                          <a:cs typeface="Arial"/>
                        </a:rPr>
                        <a:t>1.97%</a:t>
                      </a:r>
                    </a:p>
                  </a:txBody>
                  <a:tcPr marL="0" marR="0" marT="0" marB="0" anchor="ctr" anchorCtr="0" horzOverflow="overflow">
                    <a:solidFill>
                      <a:srgbClr val="FBF2D0"/>
                    </a:solidFill>
                  </a:tcPr>
                </a:tc>
              </a:tr>
              <a:tr h="274063">
                <a:tc>
                  <a:txBody>
                    <a:bodyPr/>
                    <a:lstStyle/>
                    <a:p>
                      <a:pPr lvl="2" indent="457200" algn="l" defTabSz="2037786">
                        <a:defRPr>
                          <a:latin typeface="Arial"/>
                          <a:ea typeface="Arial"/>
                          <a:cs typeface="Arial"/>
                        </a:defRPr>
                      </a:pPr>
                      <a:r>
                        <a:t>North Alabama</a:t>
                      </a:r>
                    </a:p>
                  </a:txBody>
                  <a:tcPr marL="0" marR="0" marT="0" marB="0" anchor="ctr" anchorCtr="0" horzOverflow="overflow">
                    <a:solidFill>
                      <a:srgbClr val="FBF2D0"/>
                    </a:solidFill>
                  </a:tcPr>
                </a:tc>
                <a:tc>
                  <a:txBody>
                    <a:bodyPr/>
                    <a:lstStyle/>
                    <a:p>
                      <a:pPr algn="ctr" defTabSz="2037786">
                        <a:defRPr sz="1800"/>
                      </a:pPr>
                      <a:r>
                        <a:rPr sz="1400">
                          <a:latin typeface="Arial"/>
                          <a:ea typeface="Arial"/>
                          <a:cs typeface="Arial"/>
                        </a:rPr>
                        <a:t>6.84%</a:t>
                      </a:r>
                    </a:p>
                  </a:txBody>
                  <a:tcPr marL="0" marR="0" marT="0" marB="0" anchor="ctr" anchorCtr="0" horzOverflow="overflow">
                    <a:solidFill>
                      <a:srgbClr val="FBF2D0"/>
                    </a:solidFill>
                  </a:tcPr>
                </a:tc>
                <a:tc>
                  <a:txBody>
                    <a:bodyPr/>
                    <a:lstStyle/>
                    <a:p>
                      <a:pPr algn="ctr" defTabSz="2037786">
                        <a:defRPr sz="1800"/>
                      </a:pPr>
                      <a:r>
                        <a:rPr sz="1400">
                          <a:latin typeface="Arial"/>
                          <a:ea typeface="Arial"/>
                          <a:cs typeface="Arial"/>
                        </a:rPr>
                        <a:t>6.23%</a:t>
                      </a:r>
                    </a:p>
                  </a:txBody>
                  <a:tcPr marL="0" marR="0" marT="0" marB="0" anchor="ctr" anchorCtr="0" horzOverflow="overflow">
                    <a:solidFill>
                      <a:srgbClr val="FBF2D0"/>
                    </a:solidFill>
                  </a:tcPr>
                </a:tc>
              </a:tr>
              <a:tr h="274063">
                <a:tc>
                  <a:txBody>
                    <a:bodyPr/>
                    <a:lstStyle/>
                    <a:p>
                      <a:pPr lvl="2" indent="457200" algn="l" defTabSz="2037786">
                        <a:defRPr>
                          <a:latin typeface="Arial"/>
                          <a:ea typeface="Arial"/>
                          <a:cs typeface="Arial"/>
                        </a:defRPr>
                      </a:pPr>
                      <a:r>
                        <a:t>Southwest</a:t>
                      </a:r>
                    </a:p>
                  </a:txBody>
                  <a:tcPr marL="0" marR="0" marT="0" marB="0" anchor="ctr" anchorCtr="0" horzOverflow="overflow">
                    <a:solidFill>
                      <a:srgbClr val="BCD6AC"/>
                    </a:solidFill>
                  </a:tcPr>
                </a:tc>
                <a:tc>
                  <a:txBody>
                    <a:bodyPr/>
                    <a:lstStyle/>
                    <a:p>
                      <a:pPr algn="ctr" defTabSz="2037786">
                        <a:defRPr sz="1800"/>
                      </a:pPr>
                      <a:r>
                        <a:rPr sz="1400">
                          <a:latin typeface="Arial"/>
                          <a:ea typeface="Arial"/>
                          <a:cs typeface="Arial"/>
                        </a:rPr>
                        <a:t>3.21%</a:t>
                      </a:r>
                    </a:p>
                  </a:txBody>
                  <a:tcPr marL="0" marR="0" marT="0" marB="0" anchor="ctr" anchorCtr="0" horzOverflow="overflow">
                    <a:solidFill>
                      <a:srgbClr val="BCD6AC"/>
                    </a:solidFill>
                  </a:tcPr>
                </a:tc>
                <a:tc>
                  <a:txBody>
                    <a:bodyPr/>
                    <a:lstStyle/>
                    <a:p>
                      <a:pPr algn="ctr" defTabSz="2037786">
                        <a:defRPr sz="1800"/>
                      </a:pPr>
                      <a:r>
                        <a:rPr sz="1400">
                          <a:latin typeface="Arial"/>
                          <a:ea typeface="Arial"/>
                          <a:cs typeface="Arial"/>
                        </a:rPr>
                        <a:t>4.59%</a:t>
                      </a:r>
                    </a:p>
                  </a:txBody>
                  <a:tcPr marL="0" marR="0" marT="0" marB="0" anchor="ctr" anchorCtr="0" horzOverflow="overflow">
                    <a:solidFill>
                      <a:srgbClr val="BCD6AC"/>
                    </a:solidFill>
                  </a:tcPr>
                </a:tc>
              </a:tr>
              <a:tr h="274063">
                <a:tc>
                  <a:txBody>
                    <a:bodyPr/>
                    <a:lstStyle/>
                    <a:p>
                      <a:pPr lvl="2" indent="457200" algn="l" defTabSz="2037786">
                        <a:defRPr>
                          <a:latin typeface="Arial"/>
                          <a:ea typeface="Arial"/>
                          <a:cs typeface="Arial"/>
                        </a:defRPr>
                      </a:pPr>
                      <a:r>
                        <a:t>Shoals</a:t>
                      </a:r>
                    </a:p>
                  </a:txBody>
                  <a:tcPr marL="0" marR="0" marT="0" marB="0" anchor="ctr" anchorCtr="0" horzOverflow="overflow">
                    <a:solidFill>
                      <a:srgbClr val="FBF2D0"/>
                    </a:solidFill>
                  </a:tcPr>
                </a:tc>
                <a:tc>
                  <a:txBody>
                    <a:bodyPr/>
                    <a:lstStyle/>
                    <a:p>
                      <a:pPr algn="ctr" defTabSz="2037786">
                        <a:defRPr sz="1800"/>
                      </a:pPr>
                      <a:r>
                        <a:rPr sz="1400">
                          <a:latin typeface="Arial"/>
                          <a:ea typeface="Arial"/>
                          <a:cs typeface="Arial"/>
                        </a:rPr>
                        <a:t>3.21%</a:t>
                      </a:r>
                    </a:p>
                  </a:txBody>
                  <a:tcPr marL="0" marR="0" marT="0" marB="0" anchor="ctr" anchorCtr="0" horzOverflow="overflow">
                    <a:solidFill>
                      <a:srgbClr val="FBF2D0"/>
                    </a:solidFill>
                  </a:tcPr>
                </a:tc>
                <a:tc>
                  <a:txBody>
                    <a:bodyPr/>
                    <a:lstStyle/>
                    <a:p>
                      <a:pPr algn="ctr" defTabSz="2037786">
                        <a:defRPr sz="1800"/>
                      </a:pPr>
                      <a:r>
                        <a:rPr sz="1400">
                          <a:latin typeface="Arial"/>
                          <a:ea typeface="Arial"/>
                          <a:cs typeface="Arial"/>
                        </a:rPr>
                        <a:t>2.30%</a:t>
                      </a:r>
                    </a:p>
                  </a:txBody>
                  <a:tcPr marL="0" marR="0" marT="0" marB="0" anchor="ctr" anchorCtr="0" horzOverflow="overflow">
                    <a:solidFill>
                      <a:srgbClr val="FBF2D0"/>
                    </a:solidFill>
                  </a:tcPr>
                </a:tc>
              </a:tr>
              <a:tr h="274063">
                <a:tc>
                  <a:txBody>
                    <a:bodyPr/>
                    <a:lstStyle/>
                    <a:p>
                      <a:pPr lvl="2" indent="457200" algn="l" defTabSz="2037786">
                        <a:defRPr>
                          <a:latin typeface="Arial"/>
                          <a:ea typeface="Arial"/>
                          <a:cs typeface="Arial"/>
                        </a:defRPr>
                      </a:pPr>
                      <a:r>
                        <a:t>Southeast</a:t>
                      </a:r>
                    </a:p>
                  </a:txBody>
                  <a:tcPr marL="0" marR="0" marT="0" marB="0" anchor="ctr" anchorCtr="0" horzOverflow="overflow">
                    <a:solidFill>
                      <a:srgbClr val="BCD6AC"/>
                    </a:solidFill>
                  </a:tcPr>
                </a:tc>
                <a:tc>
                  <a:txBody>
                    <a:bodyPr/>
                    <a:lstStyle/>
                    <a:p>
                      <a:pPr algn="ctr" defTabSz="2037786">
                        <a:defRPr sz="1800"/>
                      </a:pPr>
                      <a:r>
                        <a:rPr sz="1400">
                          <a:latin typeface="Arial"/>
                          <a:ea typeface="Arial"/>
                          <a:cs typeface="Arial"/>
                        </a:rPr>
                        <a:t>1.50%</a:t>
                      </a:r>
                    </a:p>
                  </a:txBody>
                  <a:tcPr marL="0" marR="0" marT="0" marB="0" anchor="ctr" anchorCtr="0" horzOverflow="overflow">
                    <a:solidFill>
                      <a:srgbClr val="BCD6AC"/>
                    </a:solidFill>
                  </a:tcPr>
                </a:tc>
                <a:tc>
                  <a:txBody>
                    <a:bodyPr/>
                    <a:lstStyle/>
                    <a:p>
                      <a:pPr algn="ctr" defTabSz="2037786">
                        <a:defRPr sz="1800"/>
                      </a:pPr>
                      <a:r>
                        <a:rPr sz="1400">
                          <a:latin typeface="Arial"/>
                          <a:ea typeface="Arial"/>
                          <a:cs typeface="Arial"/>
                        </a:rPr>
                        <a:t>1.97%</a:t>
                      </a:r>
                    </a:p>
                  </a:txBody>
                  <a:tcPr marL="0" marR="0" marT="0" marB="0" anchor="ctr" anchorCtr="0" horzOverflow="overflow">
                    <a:solidFill>
                      <a:srgbClr val="BCD6AC"/>
                    </a:solidFill>
                  </a:tcPr>
                </a:tc>
              </a:tr>
              <a:tr h="274063">
                <a:tc>
                  <a:txBody>
                    <a:bodyPr/>
                    <a:lstStyle/>
                    <a:p>
                      <a:pPr lvl="2" indent="457200" algn="l" defTabSz="2037786">
                        <a:defRPr>
                          <a:latin typeface="Arial"/>
                          <a:ea typeface="Arial"/>
                          <a:cs typeface="Arial"/>
                        </a:defRPr>
                      </a:pPr>
                      <a:r>
                        <a:t>Mobile</a:t>
                      </a:r>
                    </a:p>
                  </a:txBody>
                  <a:tcPr marL="0" marR="0" marT="0" marB="0" anchor="ctr" anchorCtr="0" horzOverflow="overflow">
                    <a:solidFill>
                      <a:srgbClr val="BCD6AC"/>
                    </a:solidFill>
                  </a:tcPr>
                </a:tc>
                <a:tc>
                  <a:txBody>
                    <a:bodyPr/>
                    <a:lstStyle/>
                    <a:p>
                      <a:pPr algn="ctr" defTabSz="2037786">
                        <a:defRPr sz="1800"/>
                      </a:pPr>
                      <a:r>
                        <a:rPr sz="1400">
                          <a:latin typeface="Arial"/>
                          <a:ea typeface="Arial"/>
                          <a:cs typeface="Arial"/>
                        </a:rPr>
                        <a:t>1.28%</a:t>
                      </a:r>
                    </a:p>
                  </a:txBody>
                  <a:tcPr marL="0" marR="0" marT="0" marB="0" anchor="ctr" anchorCtr="0" horzOverflow="overflow">
                    <a:solidFill>
                      <a:srgbClr val="BCD6AC"/>
                    </a:solidFill>
                  </a:tcPr>
                </a:tc>
                <a:tc>
                  <a:txBody>
                    <a:bodyPr/>
                    <a:lstStyle/>
                    <a:p>
                      <a:pPr algn="ctr" defTabSz="2037786">
                        <a:defRPr sz="1800"/>
                      </a:pPr>
                      <a:r>
                        <a:rPr sz="1400">
                          <a:latin typeface="Arial"/>
                          <a:ea typeface="Arial"/>
                          <a:cs typeface="Arial"/>
                        </a:rPr>
                        <a:t>2.62%</a:t>
                      </a:r>
                    </a:p>
                  </a:txBody>
                  <a:tcPr marL="0" marR="0" marT="0" marB="0" anchor="ctr" anchorCtr="0" horzOverflow="overflow">
                    <a:solidFill>
                      <a:srgbClr val="BCD6AC"/>
                    </a:solidFill>
                  </a:tcPr>
                </a:tc>
              </a:tr>
              <a:tr h="274063">
                <a:tc>
                  <a:txBody>
                    <a:bodyPr/>
                    <a:lstStyle/>
                    <a:p>
                      <a:pPr algn="l" defTabSz="2037786">
                        <a:defRPr sz="1800"/>
                      </a:pPr>
                      <a:r>
                        <a:rPr sz="1400">
                          <a:latin typeface="Arial"/>
                          <a:ea typeface="Arial"/>
                          <a:cs typeface="Arial"/>
                        </a:rPr>
                        <a:t>Florida</a:t>
                      </a:r>
                    </a:p>
                  </a:txBody>
                  <a:tcPr marL="0" marR="0" marT="0" marB="0" anchor="ctr" anchorCtr="0" horzOverflow="overflow">
                    <a:solidFill>
                      <a:srgbClr val="BCD6AC"/>
                    </a:solidFill>
                  </a:tcPr>
                </a:tc>
                <a:tc>
                  <a:txBody>
                    <a:bodyPr/>
                    <a:lstStyle/>
                    <a:p>
                      <a:pPr algn="ctr" defTabSz="2037786">
                        <a:defRPr sz="1800"/>
                      </a:pPr>
                      <a:r>
                        <a:rPr sz="1400">
                          <a:latin typeface="Arial"/>
                          <a:ea typeface="Arial"/>
                          <a:cs typeface="Arial"/>
                        </a:rPr>
                        <a:t>0.64%</a:t>
                      </a:r>
                    </a:p>
                  </a:txBody>
                  <a:tcPr marL="0" marR="0" marT="0" marB="0" anchor="ctr" anchorCtr="0" horzOverflow="overflow">
                    <a:solidFill>
                      <a:srgbClr val="BCD6AC"/>
                    </a:solidFill>
                  </a:tcPr>
                </a:tc>
                <a:tc>
                  <a:txBody>
                    <a:bodyPr/>
                    <a:lstStyle/>
                    <a:p>
                      <a:pPr algn="ctr" defTabSz="2037786">
                        <a:defRPr sz="1800"/>
                      </a:pPr>
                      <a:r>
                        <a:rPr sz="1400">
                          <a:latin typeface="Arial"/>
                          <a:ea typeface="Arial"/>
                          <a:cs typeface="Arial"/>
                        </a:rPr>
                        <a:t>3.28%</a:t>
                      </a:r>
                    </a:p>
                  </a:txBody>
                  <a:tcPr marL="0" marR="0" marT="0" marB="0" anchor="ctr" anchorCtr="0" horzOverflow="overflow">
                    <a:solidFill>
                      <a:srgbClr val="BCD6AC"/>
                    </a:solidFill>
                  </a:tcPr>
                </a:tc>
              </a:tr>
              <a:tr h="274063">
                <a:tc>
                  <a:txBody>
                    <a:bodyPr/>
                    <a:lstStyle/>
                    <a:p>
                      <a:pPr algn="l" defTabSz="2037786">
                        <a:defRPr sz="1800"/>
                      </a:pPr>
                      <a:r>
                        <a:rPr sz="1400">
                          <a:latin typeface="Arial"/>
                          <a:ea typeface="Arial"/>
                          <a:cs typeface="Arial"/>
                        </a:rPr>
                        <a:t>Georgia</a:t>
                      </a:r>
                    </a:p>
                  </a:txBody>
                  <a:tcPr marL="0" marR="0" marT="0" marB="0" anchor="ctr" anchorCtr="0" horzOverflow="overflow">
                    <a:solidFill>
                      <a:srgbClr val="FBF2D0"/>
                    </a:solidFill>
                  </a:tcPr>
                </a:tc>
                <a:tc>
                  <a:txBody>
                    <a:bodyPr/>
                    <a:lstStyle/>
                    <a:p>
                      <a:pPr algn="ctr" defTabSz="2037786">
                        <a:defRPr sz="1800"/>
                      </a:pPr>
                      <a:r>
                        <a:rPr sz="1400">
                          <a:latin typeface="Arial"/>
                          <a:ea typeface="Arial"/>
                          <a:cs typeface="Arial"/>
                        </a:rPr>
                        <a:t>2.14%</a:t>
                      </a:r>
                    </a:p>
                  </a:txBody>
                  <a:tcPr marL="0" marR="0" marT="0" marB="0" anchor="ctr" anchorCtr="0" horzOverflow="overflow">
                    <a:solidFill>
                      <a:srgbClr val="FBF2D0"/>
                    </a:solidFill>
                  </a:tcPr>
                </a:tc>
                <a:tc>
                  <a:txBody>
                    <a:bodyPr/>
                    <a:lstStyle/>
                    <a:p>
                      <a:pPr algn="ctr" defTabSz="2037786">
                        <a:defRPr sz="1800"/>
                      </a:pPr>
                      <a:r>
                        <a:rPr sz="1400">
                          <a:latin typeface="Arial"/>
                          <a:ea typeface="Arial"/>
                          <a:cs typeface="Arial"/>
                        </a:rPr>
                        <a:t>1.31%</a:t>
                      </a:r>
                    </a:p>
                  </a:txBody>
                  <a:tcPr marL="0" marR="0" marT="0" marB="0" anchor="ctr" anchorCtr="0" horzOverflow="overflow">
                    <a:solidFill>
                      <a:srgbClr val="FBF2D0"/>
                    </a:solidFill>
                  </a:tcPr>
                </a:tc>
              </a:tr>
              <a:tr h="274063">
                <a:tc>
                  <a:txBody>
                    <a:bodyPr/>
                    <a:lstStyle/>
                    <a:p>
                      <a:pPr algn="l" defTabSz="2037786">
                        <a:defRPr sz="1800"/>
                      </a:pPr>
                      <a:r>
                        <a:rPr sz="1400">
                          <a:latin typeface="Arial"/>
                          <a:ea typeface="Arial"/>
                          <a:cs typeface="Arial"/>
                        </a:rPr>
                        <a:t>Tennessee</a:t>
                      </a:r>
                    </a:p>
                  </a:txBody>
                  <a:tcPr marL="0" marR="0" marT="0" marB="0" anchor="ctr" anchorCtr="0" horzOverflow="overflow">
                    <a:solidFill>
                      <a:srgbClr val="BCD6AC"/>
                    </a:solidFill>
                  </a:tcPr>
                </a:tc>
                <a:tc>
                  <a:txBody>
                    <a:bodyPr/>
                    <a:lstStyle/>
                    <a:p>
                      <a:pPr algn="ctr" defTabSz="2037786">
                        <a:defRPr sz="1800"/>
                      </a:pPr>
                      <a:r>
                        <a:rPr sz="1400">
                          <a:latin typeface="Arial"/>
                          <a:ea typeface="Arial"/>
                          <a:cs typeface="Arial"/>
                        </a:rPr>
                        <a:t>0.43%</a:t>
                      </a:r>
                    </a:p>
                  </a:txBody>
                  <a:tcPr marL="0" marR="0" marT="0" marB="0" anchor="ctr" anchorCtr="0" horzOverflow="overflow">
                    <a:solidFill>
                      <a:srgbClr val="BCD6AC"/>
                    </a:solidFill>
                  </a:tcPr>
                </a:tc>
                <a:tc>
                  <a:txBody>
                    <a:bodyPr/>
                    <a:lstStyle/>
                    <a:p>
                      <a:pPr algn="ctr" defTabSz="2037786">
                        <a:defRPr sz="1800"/>
                      </a:pPr>
                      <a:r>
                        <a:rPr sz="1400">
                          <a:latin typeface="Arial"/>
                          <a:ea typeface="Arial"/>
                          <a:cs typeface="Arial"/>
                        </a:rPr>
                        <a:t>2.30%</a:t>
                      </a:r>
                    </a:p>
                  </a:txBody>
                  <a:tcPr marL="0" marR="0" marT="0" marB="0" anchor="ctr" anchorCtr="0" horzOverflow="overflow">
                    <a:solidFill>
                      <a:srgbClr val="BCD6AC"/>
                    </a:solidFill>
                  </a:tcPr>
                </a:tc>
              </a:tr>
              <a:tr h="274063">
                <a:tc>
                  <a:txBody>
                    <a:bodyPr/>
                    <a:lstStyle/>
                    <a:p>
                      <a:pPr algn="l" defTabSz="2037786">
                        <a:defRPr sz="1800"/>
                      </a:pPr>
                      <a:r>
                        <a:rPr sz="1400">
                          <a:latin typeface="Arial"/>
                          <a:ea typeface="Arial"/>
                          <a:cs typeface="Arial"/>
                        </a:rPr>
                        <a:t>Mississippi</a:t>
                      </a:r>
                    </a:p>
                  </a:txBody>
                  <a:tcPr marL="0" marR="0" marT="0" marB="0" anchor="ctr" anchorCtr="0" horzOverflow="overflow">
                    <a:solidFill>
                      <a:srgbClr val="FBF2D0"/>
                    </a:solidFill>
                  </a:tcPr>
                </a:tc>
                <a:tc>
                  <a:txBody>
                    <a:bodyPr/>
                    <a:lstStyle/>
                    <a:p>
                      <a:pPr algn="ctr" defTabSz="2037786">
                        <a:defRPr sz="1800"/>
                      </a:pPr>
                      <a:r>
                        <a:rPr sz="1400">
                          <a:latin typeface="Arial"/>
                          <a:ea typeface="Arial"/>
                          <a:cs typeface="Arial"/>
                        </a:rPr>
                        <a:t>2.56%</a:t>
                      </a:r>
                    </a:p>
                  </a:txBody>
                  <a:tcPr marL="0" marR="0" marT="0" marB="0" anchor="ctr" anchorCtr="0" horzOverflow="overflow">
                    <a:solidFill>
                      <a:srgbClr val="FBF2D0"/>
                    </a:solidFill>
                  </a:tcPr>
                </a:tc>
                <a:tc>
                  <a:txBody>
                    <a:bodyPr/>
                    <a:lstStyle/>
                    <a:p>
                      <a:pPr algn="ctr" defTabSz="2037786">
                        <a:defRPr sz="1800"/>
                      </a:pPr>
                      <a:r>
                        <a:rPr sz="1400">
                          <a:latin typeface="Arial"/>
                          <a:ea typeface="Arial"/>
                          <a:cs typeface="Arial"/>
                        </a:rPr>
                        <a:t>1.31%</a:t>
                      </a:r>
                    </a:p>
                  </a:txBody>
                  <a:tcPr marL="0" marR="0" marT="0" marB="0" anchor="ctr" anchorCtr="0" horzOverflow="overflow">
                    <a:solidFill>
                      <a:srgbClr val="FBF2D0"/>
                    </a:solidFill>
                  </a:tcPr>
                </a:tc>
              </a:tr>
              <a:tr h="274063">
                <a:tc>
                  <a:txBody>
                    <a:bodyPr/>
                    <a:lstStyle/>
                    <a:p>
                      <a:pPr algn="l" defTabSz="2037786">
                        <a:defRPr sz="1800"/>
                      </a:pPr>
                      <a:r>
                        <a:rPr sz="1400">
                          <a:latin typeface="Arial"/>
                          <a:ea typeface="Arial"/>
                          <a:cs typeface="Arial"/>
                        </a:rPr>
                        <a:t>Indiana</a:t>
                      </a:r>
                    </a:p>
                  </a:txBody>
                  <a:tcPr marL="0" marR="0" marT="0" marB="0" anchor="ctr" anchorCtr="0" horzOverflow="overflow">
                    <a:solidFill>
                      <a:srgbClr val="BCD6AC"/>
                    </a:solidFill>
                  </a:tcPr>
                </a:tc>
                <a:tc>
                  <a:txBody>
                    <a:bodyPr/>
                    <a:lstStyle/>
                    <a:p>
                      <a:pPr algn="ctr" defTabSz="2037786">
                        <a:defRPr sz="1800"/>
                      </a:pPr>
                      <a:r>
                        <a:rPr sz="1400">
                          <a:latin typeface="Arial"/>
                          <a:ea typeface="Arial"/>
                          <a:cs typeface="Arial"/>
                        </a:rPr>
                        <a:t>0.21%</a:t>
                      </a:r>
                    </a:p>
                  </a:txBody>
                  <a:tcPr marL="0" marR="0" marT="0" marB="0" anchor="ctr" anchorCtr="0" horzOverflow="overflow">
                    <a:solidFill>
                      <a:srgbClr val="BCD6AC"/>
                    </a:solidFill>
                  </a:tcPr>
                </a:tc>
                <a:tc>
                  <a:txBody>
                    <a:bodyPr/>
                    <a:lstStyle/>
                    <a:p>
                      <a:pPr algn="ctr" defTabSz="2037786">
                        <a:defRPr sz="1800"/>
                      </a:pPr>
                      <a:r>
                        <a:rPr sz="1400">
                          <a:latin typeface="Arial"/>
                          <a:ea typeface="Arial"/>
                          <a:cs typeface="Arial"/>
                        </a:rPr>
                        <a:t>2.95%</a:t>
                      </a:r>
                    </a:p>
                  </a:txBody>
                  <a:tcPr marL="0" marR="0" marT="0" marB="0" anchor="ctr" anchorCtr="0" horzOverflow="overflow">
                    <a:solidFill>
                      <a:srgbClr val="BCD6AC"/>
                    </a:solidFill>
                  </a:tcPr>
                </a:tc>
              </a:tr>
            </a:tbl>
          </a:graphicData>
        </a:graphic>
      </p:graphicFrame>
      <p:sp>
        <p:nvSpPr>
          <p:cNvPr id="126" name="Rectangle"/>
          <p:cNvSpPr/>
          <p:nvPr/>
        </p:nvSpPr>
        <p:spPr>
          <a:xfrm>
            <a:off x="18100490" y="28432267"/>
            <a:ext cx="390129" cy="383730"/>
          </a:xfrm>
          <a:prstGeom prst="rect">
            <a:avLst/>
          </a:prstGeom>
          <a:solidFill>
            <a:srgbClr val="FBF2D0"/>
          </a:solidFill>
          <a:ln w="12700">
            <a:solidFill>
              <a:srgbClr val="000000"/>
            </a:solidFill>
          </a:ln>
        </p:spPr>
        <p:txBody>
          <a:bodyPr lIns="45719" rIns="45719" anchor="ctr"/>
          <a:lstStyle/>
          <a:p>
            <a:pPr>
              <a:defRPr sz="1800">
                <a:latin typeface="+mj-lt"/>
                <a:ea typeface="+mj-ea"/>
                <a:cs typeface="+mj-cs"/>
                <a:sym typeface="Calibri"/>
              </a:defRPr>
            </a:pPr>
          </a:p>
        </p:txBody>
      </p:sp>
      <p:sp>
        <p:nvSpPr>
          <p:cNvPr id="127" name="Patient Percentage &gt; Resource Percentage"/>
          <p:cNvSpPr txBox="1"/>
          <p:nvPr/>
        </p:nvSpPr>
        <p:spPr>
          <a:xfrm>
            <a:off x="18537271" y="28479718"/>
            <a:ext cx="3538859" cy="288825"/>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sz="1400"/>
            </a:lvl1pPr>
          </a:lstStyle>
          <a:p>
            <a:pPr/>
            <a:r>
              <a:t>Patient Percentage &gt; Resource Percentage</a:t>
            </a:r>
          </a:p>
        </p:txBody>
      </p:sp>
      <p:sp>
        <p:nvSpPr>
          <p:cNvPr id="128" name="Rectangle"/>
          <p:cNvSpPr/>
          <p:nvPr/>
        </p:nvSpPr>
        <p:spPr>
          <a:xfrm>
            <a:off x="22367690" y="28432267"/>
            <a:ext cx="390129" cy="383730"/>
          </a:xfrm>
          <a:prstGeom prst="rect">
            <a:avLst/>
          </a:prstGeom>
          <a:solidFill>
            <a:srgbClr val="BCD6AC"/>
          </a:solidFill>
          <a:ln w="12700">
            <a:solidFill>
              <a:srgbClr val="000000"/>
            </a:solidFill>
          </a:ln>
        </p:spPr>
        <p:txBody>
          <a:bodyPr lIns="45719" rIns="45719" anchor="ctr"/>
          <a:lstStyle/>
          <a:p>
            <a:pPr>
              <a:defRPr sz="1800">
                <a:latin typeface="+mj-lt"/>
                <a:ea typeface="+mj-ea"/>
                <a:cs typeface="+mj-cs"/>
                <a:sym typeface="Calibri"/>
              </a:defRPr>
            </a:pPr>
          </a:p>
        </p:txBody>
      </p:sp>
      <p:sp>
        <p:nvSpPr>
          <p:cNvPr id="129" name="Patient Percentage &lt; Resource Percentage"/>
          <p:cNvSpPr txBox="1"/>
          <p:nvPr/>
        </p:nvSpPr>
        <p:spPr>
          <a:xfrm>
            <a:off x="22804471" y="28479718"/>
            <a:ext cx="3538859" cy="288825"/>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sz="1400"/>
            </a:lvl1pPr>
          </a:lstStyle>
          <a:p>
            <a:pPr/>
            <a:r>
              <a:t>Patient Percentage &lt; Resource Percentage</a:t>
            </a:r>
          </a:p>
        </p:txBody>
      </p:sp>
      <p:sp>
        <p:nvSpPr>
          <p:cNvPr id="130" name="Insurance Status of Patients…"/>
          <p:cNvSpPr txBox="1"/>
          <p:nvPr/>
        </p:nvSpPr>
        <p:spPr>
          <a:xfrm>
            <a:off x="29611160" y="8118181"/>
            <a:ext cx="13794740" cy="7549069"/>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defRPr b="1" u="sng"/>
            </a:pPr>
            <a:r>
              <a:t>Insurance Status of Patients</a:t>
            </a:r>
          </a:p>
          <a:p>
            <a:pPr lvl="1" marL="621631" indent="-240631">
              <a:buSzPct val="100000"/>
              <a:buChar char="•"/>
            </a:pPr>
            <a:r>
              <a:t>16.67% of patients within the study population identified“self-pay” </a:t>
            </a:r>
          </a:p>
          <a:p>
            <a:pPr lvl="2" marL="1002631" indent="-240631">
              <a:buSzPct val="100000"/>
              <a:buChar char="•"/>
            </a:pPr>
            <a:r>
              <a:t>59.8% higher than the U.S. average in 2022</a:t>
            </a:r>
          </a:p>
          <a:p>
            <a:pPr lvl="2" marL="1002631" indent="-240631">
              <a:buSzPct val="100000"/>
              <a:buChar char="•"/>
            </a:pPr>
            <a:r>
              <a:t>52.9% more likely to be uninsured than the general population in Alabama</a:t>
            </a:r>
          </a:p>
          <a:p>
            <a:pPr>
              <a:defRPr b="1" u="sng"/>
            </a:pPr>
            <a:r>
              <a:t>Barriers to Discharge</a:t>
            </a:r>
          </a:p>
          <a:p>
            <a:pPr lvl="1" marL="621631" indent="-240631">
              <a:buSzPct val="100000"/>
              <a:buChar char="•"/>
            </a:pPr>
            <a:r>
              <a:t>Financial concerns reflective of average American experience</a:t>
            </a:r>
          </a:p>
          <a:p>
            <a:pPr lvl="2" marL="1002631" indent="-240631">
              <a:buSzPct val="100000"/>
              <a:buChar char="•"/>
            </a:pPr>
            <a:r>
              <a:t>About half of Americans state they would not be able to pay an unexpected $500 bill in full</a:t>
            </a:r>
          </a:p>
          <a:p>
            <a:pPr lvl="1" marL="621631" indent="-240631">
              <a:buSzPct val="100000"/>
              <a:buChar char="•"/>
            </a:pPr>
            <a:r>
              <a:t>Mental health concerns</a:t>
            </a:r>
          </a:p>
          <a:p>
            <a:pPr lvl="2" marL="1002631" indent="-240631">
              <a:buSzPct val="100000"/>
              <a:buChar char="•"/>
            </a:pPr>
            <a:r>
              <a:t>Aligns with finding that 22% of patients demonstrate symptoms of depression, anxiety, or post-traumatic stress disorder (PTSD) after physical injury</a:t>
            </a:r>
          </a:p>
          <a:p>
            <a:pPr>
              <a:defRPr b="1" u="sng"/>
            </a:pPr>
            <a:r>
              <a:t>Availability of Resources</a:t>
            </a:r>
          </a:p>
          <a:p>
            <a:pPr lvl="1" marL="621631" indent="-240631">
              <a:buSzPct val="100000"/>
              <a:buChar char="•"/>
            </a:pPr>
            <a:r>
              <a:t>Globally, the availability of resources in a particular area is proportionally less than the percentage of patients in this same area. </a:t>
            </a:r>
          </a:p>
          <a:p>
            <a:pPr lvl="1" marL="621631" indent="-240631">
              <a:buSzPct val="100000"/>
              <a:buChar char="•"/>
            </a:pPr>
            <a:r>
              <a:t>Due to the extent of the Rehab Case Managers’ workloads, a liaison would be beneficial to research novel resources or complete the administrative tasks of calling, emailing, and/or visiting the resources to ensure they are up to date. </a:t>
            </a:r>
          </a:p>
          <a:p>
            <a:pPr>
              <a:defRPr b="1" u="sng"/>
            </a:pPr>
            <a:r>
              <a:t>Limitations</a:t>
            </a:r>
          </a:p>
          <a:p>
            <a:pPr lvl="1" marL="621631" indent="-240631">
              <a:buSzPct val="100000"/>
              <a:buChar char="•"/>
            </a:pPr>
            <a:r>
              <a:t>Time constraint on study</a:t>
            </a:r>
          </a:p>
          <a:p>
            <a:pPr lvl="1" marL="621631" indent="-240631">
              <a:buSzPct val="100000"/>
              <a:buChar char="•"/>
            </a:pPr>
            <a:r>
              <a:t>Sample from one geographic location</a:t>
            </a:r>
          </a:p>
          <a:p>
            <a:pPr lvl="1" marL="621631" indent="-240631">
              <a:buSzPct val="100000"/>
              <a:buChar char="•"/>
            </a:pPr>
            <a:r>
              <a:t>Lack of standardized assessment to identify patient needs</a:t>
            </a:r>
          </a:p>
          <a:p>
            <a:pPr lvl="1" marL="621631" indent="-240631">
              <a:buSzPct val="100000"/>
              <a:buChar char="•"/>
            </a:pPr>
            <a:r>
              <a:t>Response time of community resources</a:t>
            </a:r>
          </a:p>
        </p:txBody>
      </p:sp>
      <p:sp>
        <p:nvSpPr>
          <p:cNvPr id="131" name="Implications…"/>
          <p:cNvSpPr txBox="1"/>
          <p:nvPr/>
        </p:nvSpPr>
        <p:spPr>
          <a:xfrm>
            <a:off x="29433360" y="17565272"/>
            <a:ext cx="13794740" cy="3993069"/>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defRPr b="1" u="sng"/>
            </a:pPr>
            <a:r>
              <a:t>Implications </a:t>
            </a:r>
          </a:p>
          <a:p>
            <a:pPr lvl="1" marL="621631" indent="-240631">
              <a:buSzPct val="100000"/>
              <a:buChar char="•"/>
            </a:pPr>
            <a:r>
              <a:t>Continued advocacy needed for well-being of patients prior to discharge from OT services</a:t>
            </a:r>
          </a:p>
          <a:p>
            <a:pPr lvl="1" marL="621631" indent="-240631">
              <a:buSzPct val="100000"/>
              <a:buChar char="•"/>
            </a:pPr>
            <a:r>
              <a:t>OTPs should encourage further development of community-based resources which promote occupational participation among all populations</a:t>
            </a:r>
          </a:p>
          <a:p>
            <a:pPr>
              <a:defRPr b="1" u="sng"/>
            </a:pPr>
            <a:r>
              <a:t>Future Research</a:t>
            </a:r>
          </a:p>
          <a:p>
            <a:pPr lvl="1" marL="621631" indent="-240631">
              <a:buSzPct val="100000"/>
              <a:buChar char="•"/>
            </a:pPr>
            <a:r>
              <a:t>Broader population sample</a:t>
            </a:r>
          </a:p>
          <a:p>
            <a:pPr lvl="1" marL="621631" indent="-240631">
              <a:buSzPct val="100000"/>
              <a:buChar char="•"/>
            </a:pPr>
            <a:r>
              <a:t>Study other demographic variables’ impact on barriers to discharge</a:t>
            </a:r>
          </a:p>
          <a:p>
            <a:pPr lvl="1" marL="621631" indent="-240631">
              <a:buSzPct val="100000"/>
              <a:buChar char="•"/>
            </a:pPr>
            <a:r>
              <a:t>Utilize data from National Spinal Cord Injury Statistical Center or the Traumatic Brain Injury Model Systems National Data and Statistical Center</a:t>
            </a:r>
          </a:p>
          <a:p>
            <a:pPr lvl="1" marL="621631" indent="-240631">
              <a:buSzPct val="100000"/>
              <a:buChar char="•"/>
            </a:pPr>
            <a:r>
              <a:t>Validity of standardized assessments used in case management departments</a:t>
            </a:r>
          </a:p>
          <a:p>
            <a:pPr lvl="1" marL="621631" indent="-240631">
              <a:buSzPct val="100000"/>
              <a:buChar char="•"/>
            </a:pPr>
            <a:r>
              <a:t>Streamlined system for healthcare professionals to organize and share community resources</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Watermark">
  <a:themeElements>
    <a:clrScheme name="Watermark">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Watermark">
      <a:majorFont>
        <a:latin typeface="Calibri"/>
        <a:ea typeface="Calibri"/>
        <a:cs typeface="Calibri"/>
      </a:majorFont>
      <a:minorFont>
        <a:latin typeface="Helvetica"/>
        <a:ea typeface="Helvetica"/>
        <a:cs typeface="Helvetica"/>
      </a:minorFont>
    </a:fontScheme>
    <a:fmtScheme name="Watermar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2036763"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2036763"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Watermark">
  <a:themeElements>
    <a:clrScheme name="Watermark">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Watermark">
      <a:majorFont>
        <a:latin typeface="Calibri"/>
        <a:ea typeface="Calibri"/>
        <a:cs typeface="Calibri"/>
      </a:majorFont>
      <a:minorFont>
        <a:latin typeface="Helvetica"/>
        <a:ea typeface="Helvetica"/>
        <a:cs typeface="Helvetica"/>
      </a:minorFont>
    </a:fontScheme>
    <a:fmtScheme name="Watermar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2036763"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2036763"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