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43891200" cy="32918400"/>
  <p:notesSz cx="6858000" cy="9144000"/>
  <p:defaultTextStyle>
    <a:defPPr>
      <a:defRPr lang="en-US"/>
    </a:defPPr>
    <a:lvl1pPr algn="l" defTabSz="203676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2036763" indent="-1579563" algn="l" defTabSz="203676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4075113" indent="-3160713" algn="l" defTabSz="203676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6111875" indent="-4740275" algn="l" defTabSz="203676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8150225" indent="-6321425" algn="l" defTabSz="203676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A0A0E4-82D5-68C0-A84E-C776ED1C1B17}" name="Emily Delzell" initials="ED" userId="6d175a09685574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555"/>
    <a:srgbClr val="4D9968"/>
    <a:srgbClr val="6FBE9B"/>
    <a:srgbClr val="00B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46FAF-02EA-5947-981D-76F3F3238534}" v="11" dt="2023-11-15T16:41:01.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44" d="100"/>
          <a:sy n="44" d="100"/>
        </p:scale>
        <p:origin x="-1304" y="-356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microsoft.com/office/2018/10/relationships/authors" Target="author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Hannah C" userId="d92d3282-b2ce-4ccf-8029-92988adca7a4" providerId="ADAL" clId="{8D846FAF-02EA-5947-981D-76F3F3238534}"/>
    <pc:docChg chg="custSel modSld">
      <pc:chgData name="Turner, Hannah C" userId="d92d3282-b2ce-4ccf-8029-92988adca7a4" providerId="ADAL" clId="{8D846FAF-02EA-5947-981D-76F3F3238534}" dt="2023-11-15T16:41:46.261" v="142" actId="1076"/>
      <pc:docMkLst>
        <pc:docMk/>
      </pc:docMkLst>
      <pc:sldChg chg="addSp modSp mod delCm modCm">
        <pc:chgData name="Turner, Hannah C" userId="d92d3282-b2ce-4ccf-8029-92988adca7a4" providerId="ADAL" clId="{8D846FAF-02EA-5947-981D-76F3F3238534}" dt="2023-11-15T16:41:46.261" v="142" actId="1076"/>
        <pc:sldMkLst>
          <pc:docMk/>
          <pc:sldMk cId="0" sldId="262"/>
        </pc:sldMkLst>
        <pc:spChg chg="mod">
          <ac:chgData name="Turner, Hannah C" userId="d92d3282-b2ce-4ccf-8029-92988adca7a4" providerId="ADAL" clId="{8D846FAF-02EA-5947-981D-76F3F3238534}" dt="2023-11-15T16:36:18.685" v="93" actId="20577"/>
          <ac:spMkLst>
            <pc:docMk/>
            <pc:sldMk cId="0" sldId="262"/>
            <ac:spMk id="5" creationId="{3535FF37-9313-2AEC-BE66-516A4DCE53D2}"/>
          </ac:spMkLst>
        </pc:spChg>
        <pc:spChg chg="mod">
          <ac:chgData name="Turner, Hannah C" userId="d92d3282-b2ce-4ccf-8029-92988adca7a4" providerId="ADAL" clId="{8D846FAF-02EA-5947-981D-76F3F3238534}" dt="2023-11-15T16:40:18.478" v="132" actId="1076"/>
          <ac:spMkLst>
            <pc:docMk/>
            <pc:sldMk cId="0" sldId="262"/>
            <ac:spMk id="6" creationId="{E76D29AF-DEAE-1509-05DB-62F7DE0352CC}"/>
          </ac:spMkLst>
        </pc:spChg>
        <pc:spChg chg="mod">
          <ac:chgData name="Turner, Hannah C" userId="d92d3282-b2ce-4ccf-8029-92988adca7a4" providerId="ADAL" clId="{8D846FAF-02EA-5947-981D-76F3F3238534}" dt="2023-11-15T16:37:25.062" v="100" actId="20577"/>
          <ac:spMkLst>
            <pc:docMk/>
            <pc:sldMk cId="0" sldId="262"/>
            <ac:spMk id="24" creationId="{B5179ED1-3F25-4721-7E8D-8263AAA6BA18}"/>
          </ac:spMkLst>
        </pc:spChg>
        <pc:spChg chg="mod">
          <ac:chgData name="Turner, Hannah C" userId="d92d3282-b2ce-4ccf-8029-92988adca7a4" providerId="ADAL" clId="{8D846FAF-02EA-5947-981D-76F3F3238534}" dt="2023-11-15T16:37:51.234" v="118" actId="20577"/>
          <ac:spMkLst>
            <pc:docMk/>
            <pc:sldMk cId="0" sldId="262"/>
            <ac:spMk id="39" creationId="{D71E278F-AD0F-20B7-0043-BEBA8E4F5760}"/>
          </ac:spMkLst>
        </pc:spChg>
        <pc:graphicFrameChg chg="mod">
          <ac:chgData name="Turner, Hannah C" userId="d92d3282-b2ce-4ccf-8029-92988adca7a4" providerId="ADAL" clId="{8D846FAF-02EA-5947-981D-76F3F3238534}" dt="2023-11-15T16:34:52.810" v="9"/>
          <ac:graphicFrameMkLst>
            <pc:docMk/>
            <pc:sldMk cId="0" sldId="262"/>
            <ac:graphicFrameMk id="43" creationId="{1AD036F8-A8E7-82CC-DC6A-8CE31F805DF5}"/>
          </ac:graphicFrameMkLst>
        </pc:graphicFrameChg>
        <pc:picChg chg="add mod">
          <ac:chgData name="Turner, Hannah C" userId="d92d3282-b2ce-4ccf-8029-92988adca7a4" providerId="ADAL" clId="{8D846FAF-02EA-5947-981D-76F3F3238534}" dt="2023-11-15T16:41:46.261" v="142" actId="1076"/>
          <ac:picMkLst>
            <pc:docMk/>
            <pc:sldMk cId="0" sldId="262"/>
            <ac:picMk id="17" creationId="{0A01462D-F230-8AEF-9F6E-99E652529813}"/>
          </ac:picMkLst>
        </pc:picChg>
        <pc:extLst>
          <p:ext xmlns:p="http://schemas.openxmlformats.org/presentationml/2006/main" uri="{D6D511B9-2390-475A-947B-AFAB55BFBCF1}">
            <pc226:cmChg xmlns:pc226="http://schemas.microsoft.com/office/powerpoint/2022/06/main/command" chg="del mod">
              <pc226:chgData name="Turner, Hannah C" userId="d92d3282-b2ce-4ccf-8029-92988adca7a4" providerId="ADAL" clId="{8D846FAF-02EA-5947-981D-76F3F3238534}" dt="2023-11-15T16:35:29.052" v="13"/>
              <pc2:cmMkLst xmlns:pc2="http://schemas.microsoft.com/office/powerpoint/2019/9/main/command">
                <pc:docMk/>
                <pc:sldMk cId="0" sldId="262"/>
                <pc2:cmMk id="{6E8E8417-89A6-C941-B706-46276B9B2A77}"/>
              </pc2:cmMkLst>
            </pc226:cmChg>
            <pc226:cmChg xmlns:pc226="http://schemas.microsoft.com/office/powerpoint/2022/06/main/command" chg="del mod">
              <pc226:chgData name="Turner, Hannah C" userId="d92d3282-b2ce-4ccf-8029-92988adca7a4" providerId="ADAL" clId="{8D846FAF-02EA-5947-981D-76F3F3238534}" dt="2023-11-15T16:36:09.908" v="87"/>
              <pc2:cmMkLst xmlns:pc2="http://schemas.microsoft.com/office/powerpoint/2019/9/main/command">
                <pc:docMk/>
                <pc:sldMk cId="0" sldId="262"/>
                <pc2:cmMk id="{0BDC1456-F2F8-1640-8851-BA65B3794FB3}"/>
              </pc2:cmMkLst>
            </pc226:cmChg>
            <pc226:cmChg xmlns:pc226="http://schemas.microsoft.com/office/powerpoint/2022/06/main/command" chg="del">
              <pc226:chgData name="Turner, Hannah C" userId="d92d3282-b2ce-4ccf-8029-92988adca7a4" providerId="ADAL" clId="{8D846FAF-02EA-5947-981D-76F3F3238534}" dt="2023-11-15T16:39:27.002" v="121"/>
              <pc2:cmMkLst xmlns:pc2="http://schemas.microsoft.com/office/powerpoint/2019/9/main/command">
                <pc:docMk/>
                <pc:sldMk cId="0" sldId="262"/>
                <pc2:cmMk id="{D82D5765-AB53-D345-B9C0-6D2D6AE21904}"/>
              </pc2:cmMkLst>
            </pc226:cmChg>
            <pc226:cmChg xmlns:pc226="http://schemas.microsoft.com/office/powerpoint/2022/06/main/command" chg="del mod">
              <pc226:chgData name="Turner, Hannah C" userId="d92d3282-b2ce-4ccf-8029-92988adca7a4" providerId="ADAL" clId="{8D846FAF-02EA-5947-981D-76F3F3238534}" dt="2023-11-15T16:39:18.319" v="120"/>
              <pc2:cmMkLst xmlns:pc2="http://schemas.microsoft.com/office/powerpoint/2019/9/main/command">
                <pc:docMk/>
                <pc:sldMk cId="0" sldId="262"/>
                <pc2:cmMk id="{F128BB8E-1FF7-6746-B52A-41E2039571AE}"/>
              </pc2:cmMkLst>
            </pc226:cmChg>
            <pc226:cmChg xmlns:pc226="http://schemas.microsoft.com/office/powerpoint/2022/06/main/command" chg="del">
              <pc226:chgData name="Turner, Hannah C" userId="d92d3282-b2ce-4ccf-8029-92988adca7a4" providerId="ADAL" clId="{8D846FAF-02EA-5947-981D-76F3F3238534}" dt="2023-11-15T16:37:31.884" v="101"/>
              <pc2:cmMkLst xmlns:pc2="http://schemas.microsoft.com/office/powerpoint/2019/9/main/command">
                <pc:docMk/>
                <pc:sldMk cId="0" sldId="262"/>
                <pc2:cmMk id="{AC9A88D0-D45D-D74D-AFCD-8A421C4505CB}"/>
              </pc2:cmMkLst>
            </pc226:cmChg>
            <pc226:cmChg xmlns:pc226="http://schemas.microsoft.com/office/powerpoint/2022/06/main/command" chg="del mod">
              <pc226:chgData name="Turner, Hannah C" userId="d92d3282-b2ce-4ccf-8029-92988adca7a4" providerId="ADAL" clId="{8D846FAF-02EA-5947-981D-76F3F3238534}" dt="2023-11-15T16:38:01.849" v="119"/>
              <pc2:cmMkLst xmlns:pc2="http://schemas.microsoft.com/office/powerpoint/2019/9/main/command">
                <pc:docMk/>
                <pc:sldMk cId="0" sldId="262"/>
                <pc2:cmMk id="{372D17E7-5D53-4748-BD12-46FC2981A20A}"/>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ab365-my.sharepoint.com/personal/hcturner_uab_edu/Documents/IRB-300010086/Coding/Themes%20Tables/CAPSTONE%20SPREAD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9929329624094275"/>
          <c:y val="7.5745079250611122E-2"/>
          <c:w val="0.55085365111778639"/>
          <c:h val="0.70133716271979241"/>
        </c:manualLayout>
      </c:layout>
      <c:pieChart>
        <c:varyColors val="1"/>
        <c:ser>
          <c:idx val="0"/>
          <c:order val="0"/>
          <c:spPr>
            <a:solidFill>
              <a:schemeClr val="accent3">
                <a:lumMod val="60000"/>
                <a:lumOff val="40000"/>
              </a:schemeClr>
            </a:solidFill>
          </c:spPr>
          <c:dPt>
            <c:idx val="0"/>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1-61F0-E541-9B65-AFC8AFBC756E}"/>
              </c:ext>
            </c:extLst>
          </c:dPt>
          <c:dPt>
            <c:idx val="1"/>
            <c:bubble3D val="0"/>
            <c:spPr>
              <a:solidFill>
                <a:srgbClr val="1F7555"/>
              </a:solidFill>
              <a:ln w="19050">
                <a:solidFill>
                  <a:schemeClr val="lt1"/>
                </a:solidFill>
              </a:ln>
              <a:effectLst/>
            </c:spPr>
            <c:extLst>
              <c:ext xmlns:c16="http://schemas.microsoft.com/office/drawing/2014/chart" uri="{C3380CC4-5D6E-409C-BE32-E72D297353CC}">
                <c16:uniqueId val="{00000003-61F0-E541-9B65-AFC8AFBC756E}"/>
              </c:ext>
            </c:extLst>
          </c:dPt>
          <c:dPt>
            <c:idx val="2"/>
            <c:bubble3D val="0"/>
            <c:spPr>
              <a:solidFill>
                <a:srgbClr val="6FBE9B"/>
              </a:solidFill>
              <a:ln w="19050">
                <a:solidFill>
                  <a:schemeClr val="lt1"/>
                </a:solidFill>
              </a:ln>
              <a:effectLst/>
            </c:spPr>
            <c:extLst>
              <c:ext xmlns:c16="http://schemas.microsoft.com/office/drawing/2014/chart" uri="{C3380CC4-5D6E-409C-BE32-E72D297353CC}">
                <c16:uniqueId val="{00000005-61F0-E541-9B65-AFC8AFBC756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'[CAPSTONE SPREADSHEET.xlsx]Sheet1'!$C$4:$E$4</c:f>
              <c:strCache>
                <c:ptCount val="3"/>
                <c:pt idx="0">
                  <c:v>Currently in care</c:v>
                </c:pt>
                <c:pt idx="1">
                  <c:v>In Extended Care Program (Extended TLP)</c:v>
                </c:pt>
                <c:pt idx="2">
                  <c:v>Out of Care </c:v>
                </c:pt>
              </c:strCache>
            </c:strRef>
          </c:cat>
          <c:val>
            <c:numRef>
              <c:f>'[CAPSTONE SPREADSHEET.xlsx]Sheet1'!$C$5:$E$5</c:f>
              <c:numCache>
                <c:formatCode>General</c:formatCode>
                <c:ptCount val="3"/>
                <c:pt idx="0">
                  <c:v>7</c:v>
                </c:pt>
                <c:pt idx="1">
                  <c:v>1</c:v>
                </c:pt>
                <c:pt idx="2">
                  <c:v>1</c:v>
                </c:pt>
              </c:numCache>
            </c:numRef>
          </c:val>
          <c:extLst>
            <c:ext xmlns:c16="http://schemas.microsoft.com/office/drawing/2014/chart" uri="{C3380CC4-5D6E-409C-BE32-E72D297353CC}">
              <c16:uniqueId val="{00000006-61F0-E541-9B65-AFC8AFBC756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6FE53-DD16-ED40-B038-539C5EDDE92A}" type="doc">
      <dgm:prSet loTypeId="urn:microsoft.com/office/officeart/2005/8/layout/process1" loCatId="" qsTypeId="urn:microsoft.com/office/officeart/2005/8/quickstyle/simple1" qsCatId="simple" csTypeId="urn:microsoft.com/office/officeart/2005/8/colors/accent3_4" csCatId="accent3" phldr="1"/>
      <dgm:spPr/>
      <dgm:t>
        <a:bodyPr/>
        <a:lstStyle/>
        <a:p>
          <a:endParaRPr lang="en-US"/>
        </a:p>
      </dgm:t>
    </dgm:pt>
    <dgm:pt modelId="{36C76467-C091-B642-9BF8-D84ABE6AD742}">
      <dgm:prSet phldrT="[Text]" custT="1"/>
      <dgm:spPr>
        <a:solidFill>
          <a:srgbClr val="1F7555">
            <a:alpha val="47875"/>
          </a:srgbClr>
        </a:solidFill>
      </dgm:spPr>
      <dgm:t>
        <a:bodyPr/>
        <a:lstStyle/>
        <a:p>
          <a:r>
            <a:rPr lang="en-US" sz="2000" b="1">
              <a:solidFill>
                <a:schemeClr val="tx1"/>
              </a:solidFill>
              <a:latin typeface="Times New Roman" panose="02020603050405020304" pitchFamily="18" charset="0"/>
              <a:cs typeface="Times New Roman" panose="02020603050405020304" pitchFamily="18" charset="0"/>
            </a:rPr>
            <a:t>Step 1: Immersion</a:t>
          </a:r>
          <a:r>
            <a:rPr lang="en-US" sz="2000">
              <a:solidFill>
                <a:schemeClr val="tx1"/>
              </a:solidFill>
              <a:latin typeface="Times New Roman" panose="02020603050405020304" pitchFamily="18" charset="0"/>
              <a:cs typeface="Times New Roman" panose="02020603050405020304" pitchFamily="18" charset="0"/>
            </a:rPr>
            <a:t> becoming familiar with the data</a:t>
          </a:r>
        </a:p>
      </dgm:t>
    </dgm:pt>
    <dgm:pt modelId="{7ADDFD87-0386-EF4C-AC56-791F8D67C3DC}" type="parTrans" cxnId="{3FDDD5F9-6CC3-3D4A-AF5E-7F6C9E480B36}">
      <dgm:prSet/>
      <dgm:spPr/>
      <dgm:t>
        <a:bodyPr/>
        <a:lstStyle/>
        <a:p>
          <a:endParaRPr lang="en-US" sz="2000">
            <a:latin typeface="Times New Roman" panose="02020603050405020304" pitchFamily="18" charset="0"/>
            <a:cs typeface="Times New Roman" panose="02020603050405020304" pitchFamily="18" charset="0"/>
          </a:endParaRPr>
        </a:p>
      </dgm:t>
    </dgm:pt>
    <dgm:pt modelId="{0EE1C3A2-63DA-F54B-BA62-D756AE233103}" type="sibTrans" cxnId="{3FDDD5F9-6CC3-3D4A-AF5E-7F6C9E480B36}">
      <dgm:prSet custT="1"/>
      <dgm:spPr/>
      <dgm:t>
        <a:bodyPr/>
        <a:lstStyle/>
        <a:p>
          <a:endParaRPr lang="en-US" sz="2000">
            <a:latin typeface="Times New Roman" panose="02020603050405020304" pitchFamily="18" charset="0"/>
            <a:cs typeface="Times New Roman" panose="02020603050405020304" pitchFamily="18" charset="0"/>
          </a:endParaRPr>
        </a:p>
      </dgm:t>
    </dgm:pt>
    <dgm:pt modelId="{AE84962B-6CD6-844B-AF80-83EB81A0CD4B}">
      <dgm:prSet phldrT="[Text]" custT="1"/>
      <dgm:spPr>
        <a:solidFill>
          <a:srgbClr val="92D050">
            <a:alpha val="51000"/>
          </a:srgbClr>
        </a:solidFill>
      </dgm:spPr>
      <dgm:t>
        <a:bodyPr/>
        <a:lstStyle/>
        <a:p>
          <a:r>
            <a:rPr lang="en-US" sz="2000" b="1">
              <a:solidFill>
                <a:schemeClr val="tx1"/>
              </a:solidFill>
              <a:latin typeface="Times New Roman" panose="02020603050405020304" pitchFamily="18" charset="0"/>
              <a:cs typeface="Times New Roman" panose="02020603050405020304" pitchFamily="18" charset="0"/>
            </a:rPr>
            <a:t>Step 2: Investigation</a:t>
          </a:r>
          <a:r>
            <a:rPr lang="en-US" sz="2000">
              <a:solidFill>
                <a:schemeClr val="tx1"/>
              </a:solidFill>
              <a:latin typeface="Times New Roman" panose="02020603050405020304" pitchFamily="18" charset="0"/>
              <a:cs typeface="Times New Roman" panose="02020603050405020304" pitchFamily="18" charset="0"/>
            </a:rPr>
            <a:t> initial notations of any major and minor themes</a:t>
          </a:r>
        </a:p>
      </dgm:t>
    </dgm:pt>
    <dgm:pt modelId="{6A261D4E-6BA5-B741-AF96-4DFEFAEEFD6F}" type="parTrans" cxnId="{23D3A9F7-B955-574B-90CF-F3ED25F0EA69}">
      <dgm:prSet/>
      <dgm:spPr/>
      <dgm:t>
        <a:bodyPr/>
        <a:lstStyle/>
        <a:p>
          <a:endParaRPr lang="en-US" sz="2000">
            <a:latin typeface="Times New Roman" panose="02020603050405020304" pitchFamily="18" charset="0"/>
            <a:cs typeface="Times New Roman" panose="02020603050405020304" pitchFamily="18" charset="0"/>
          </a:endParaRPr>
        </a:p>
      </dgm:t>
    </dgm:pt>
    <dgm:pt modelId="{B2ACC1F6-C0D0-FC47-AD86-5B3152C1840D}" type="sibTrans" cxnId="{23D3A9F7-B955-574B-90CF-F3ED25F0EA69}">
      <dgm:prSet custT="1"/>
      <dgm:spPr/>
      <dgm:t>
        <a:bodyPr/>
        <a:lstStyle/>
        <a:p>
          <a:endParaRPr lang="en-US" sz="2000">
            <a:latin typeface="Times New Roman" panose="02020603050405020304" pitchFamily="18" charset="0"/>
            <a:cs typeface="Times New Roman" panose="02020603050405020304" pitchFamily="18" charset="0"/>
          </a:endParaRPr>
        </a:p>
      </dgm:t>
    </dgm:pt>
    <dgm:pt modelId="{0530E88E-5202-674B-B936-956A057111AB}">
      <dgm:prSet phldrT="[Text]" custT="1"/>
      <dgm:spPr>
        <a:solidFill>
          <a:schemeClr val="accent3">
            <a:lumMod val="60000"/>
            <a:lumOff val="40000"/>
            <a:alpha val="63216"/>
          </a:schemeClr>
        </a:solidFill>
      </dgm:spPr>
      <dgm:t>
        <a:bodyPr/>
        <a:lstStyle/>
        <a:p>
          <a:r>
            <a:rPr lang="en-US" sz="2000" b="1">
              <a:solidFill>
                <a:schemeClr val="tx1"/>
              </a:solidFill>
              <a:latin typeface="Times New Roman" panose="02020603050405020304" pitchFamily="18" charset="0"/>
              <a:cs typeface="Times New Roman" panose="02020603050405020304" pitchFamily="18" charset="0"/>
            </a:rPr>
            <a:t>Step 3: Development </a:t>
          </a:r>
          <a:r>
            <a:rPr lang="en-US" sz="2000">
              <a:solidFill>
                <a:schemeClr val="tx1"/>
              </a:solidFill>
              <a:latin typeface="Times New Roman" panose="02020603050405020304" pitchFamily="18" charset="0"/>
              <a:cs typeface="Times New Roman" panose="02020603050405020304" pitchFamily="18" charset="0"/>
            </a:rPr>
            <a:t>emergent themes are noted</a:t>
          </a:r>
        </a:p>
      </dgm:t>
    </dgm:pt>
    <dgm:pt modelId="{A9644E5E-5F72-2D4E-A05C-7E2B951304FE}" type="parTrans" cxnId="{E3C1DA55-F658-9D47-B835-1EDBD72EC947}">
      <dgm:prSet/>
      <dgm:spPr/>
      <dgm:t>
        <a:bodyPr/>
        <a:lstStyle/>
        <a:p>
          <a:endParaRPr lang="en-US" sz="2000">
            <a:latin typeface="Times New Roman" panose="02020603050405020304" pitchFamily="18" charset="0"/>
            <a:cs typeface="Times New Roman" panose="02020603050405020304" pitchFamily="18" charset="0"/>
          </a:endParaRPr>
        </a:p>
      </dgm:t>
    </dgm:pt>
    <dgm:pt modelId="{121102AD-5C53-0B47-8CCE-8D23C42965CA}" type="sibTrans" cxnId="{E3C1DA55-F658-9D47-B835-1EDBD72EC947}">
      <dgm:prSet custT="1"/>
      <dgm:spPr/>
      <dgm:t>
        <a:bodyPr/>
        <a:lstStyle/>
        <a:p>
          <a:endParaRPr lang="en-US" sz="2000">
            <a:latin typeface="Times New Roman" panose="02020603050405020304" pitchFamily="18" charset="0"/>
            <a:cs typeface="Times New Roman" panose="02020603050405020304" pitchFamily="18" charset="0"/>
          </a:endParaRPr>
        </a:p>
      </dgm:t>
    </dgm:pt>
    <dgm:pt modelId="{B27BBD2C-6671-214A-B19B-C26CAC565200}">
      <dgm:prSet phldrT="[Text]" custT="1"/>
      <dgm:spPr>
        <a:solidFill>
          <a:srgbClr val="1F7555">
            <a:alpha val="50000"/>
          </a:srgbClr>
        </a:solidFill>
      </dgm:spPr>
      <dgm:t>
        <a:bodyPr/>
        <a:lstStyle/>
        <a:p>
          <a:r>
            <a:rPr lang="en-US" sz="2000" b="1">
              <a:solidFill>
                <a:schemeClr val="tx1"/>
              </a:solidFill>
              <a:latin typeface="Times New Roman" panose="02020603050405020304" pitchFamily="18" charset="0"/>
              <a:cs typeface="Times New Roman" panose="02020603050405020304" pitchFamily="18" charset="0"/>
            </a:rPr>
            <a:t>Step 4: Patterns</a:t>
          </a:r>
          <a:r>
            <a:rPr lang="en-US" sz="2000">
              <a:solidFill>
                <a:schemeClr val="tx1"/>
              </a:solidFill>
              <a:latin typeface="Times New Roman" panose="02020603050405020304" pitchFamily="18" charset="0"/>
              <a:cs typeface="Times New Roman" panose="02020603050405020304" pitchFamily="18" charset="0"/>
            </a:rPr>
            <a:t> Search for connections across themes</a:t>
          </a:r>
        </a:p>
      </dgm:t>
    </dgm:pt>
    <dgm:pt modelId="{EBCC4074-57C1-634F-B856-90384A92F3B7}" type="parTrans" cxnId="{791B0278-B8C4-6541-BB8E-1FCD9B705B68}">
      <dgm:prSet/>
      <dgm:spPr/>
      <dgm:t>
        <a:bodyPr/>
        <a:lstStyle/>
        <a:p>
          <a:endParaRPr lang="en-US" sz="2000">
            <a:latin typeface="Times New Roman" panose="02020603050405020304" pitchFamily="18" charset="0"/>
            <a:cs typeface="Times New Roman" panose="02020603050405020304" pitchFamily="18" charset="0"/>
          </a:endParaRPr>
        </a:p>
      </dgm:t>
    </dgm:pt>
    <dgm:pt modelId="{97E75211-2697-4F42-86BD-357E720B649B}" type="sibTrans" cxnId="{791B0278-B8C4-6541-BB8E-1FCD9B705B68}">
      <dgm:prSet custT="1"/>
      <dgm:spPr/>
      <dgm:t>
        <a:bodyPr/>
        <a:lstStyle/>
        <a:p>
          <a:endParaRPr lang="en-US" sz="2000">
            <a:latin typeface="Times New Roman" panose="02020603050405020304" pitchFamily="18" charset="0"/>
            <a:cs typeface="Times New Roman" panose="02020603050405020304" pitchFamily="18" charset="0"/>
          </a:endParaRPr>
        </a:p>
      </dgm:t>
    </dgm:pt>
    <dgm:pt modelId="{8DB92A34-3F15-3B40-973B-75BA57E00D6E}">
      <dgm:prSet phldrT="[Text]" custT="1"/>
      <dgm:spPr>
        <a:solidFill>
          <a:srgbClr val="92D050">
            <a:alpha val="50000"/>
          </a:srgbClr>
        </a:solidFill>
      </dgm:spPr>
      <dgm:t>
        <a:bodyPr/>
        <a:lstStyle/>
        <a:p>
          <a:r>
            <a:rPr lang="en-US" sz="2000" b="1">
              <a:solidFill>
                <a:schemeClr val="tx1"/>
              </a:solidFill>
              <a:latin typeface="Times New Roman" panose="02020603050405020304" pitchFamily="18" charset="0"/>
              <a:cs typeface="Times New Roman" panose="02020603050405020304" pitchFamily="18" charset="0"/>
            </a:rPr>
            <a:t>Step 5: Repeat</a:t>
          </a:r>
        </a:p>
        <a:p>
          <a:r>
            <a:rPr lang="en-US" sz="2000">
              <a:solidFill>
                <a:schemeClr val="tx1"/>
              </a:solidFill>
              <a:latin typeface="Times New Roman" panose="02020603050405020304" pitchFamily="18" charset="0"/>
              <a:cs typeface="Times New Roman" panose="02020603050405020304" pitchFamily="18" charset="0"/>
            </a:rPr>
            <a:t>Move to next case &amp; repeat process. </a:t>
          </a:r>
        </a:p>
      </dgm:t>
    </dgm:pt>
    <dgm:pt modelId="{CFE841F1-4554-3F40-B5F7-55D1AFBAA4B3}" type="parTrans" cxnId="{9E0D7147-5314-4A4B-BC31-08B7145A1A54}">
      <dgm:prSet/>
      <dgm:spPr/>
      <dgm:t>
        <a:bodyPr/>
        <a:lstStyle/>
        <a:p>
          <a:endParaRPr lang="en-US" sz="2000">
            <a:latin typeface="Times New Roman" panose="02020603050405020304" pitchFamily="18" charset="0"/>
            <a:cs typeface="Times New Roman" panose="02020603050405020304" pitchFamily="18" charset="0"/>
          </a:endParaRPr>
        </a:p>
      </dgm:t>
    </dgm:pt>
    <dgm:pt modelId="{787D283A-F053-EB41-83B1-5512060B1BC8}" type="sibTrans" cxnId="{9E0D7147-5314-4A4B-BC31-08B7145A1A54}">
      <dgm:prSet custT="1"/>
      <dgm:spPr/>
      <dgm:t>
        <a:bodyPr/>
        <a:lstStyle/>
        <a:p>
          <a:endParaRPr lang="en-US" sz="2000">
            <a:latin typeface="Times New Roman" panose="02020603050405020304" pitchFamily="18" charset="0"/>
            <a:cs typeface="Times New Roman" panose="02020603050405020304" pitchFamily="18" charset="0"/>
          </a:endParaRPr>
        </a:p>
      </dgm:t>
    </dgm:pt>
    <dgm:pt modelId="{4AEDEC40-33C3-5241-B0C0-0F43871EA4FA}">
      <dgm:prSet phldrT="[Text]" custT="1"/>
      <dgm:spPr>
        <a:solidFill>
          <a:schemeClr val="accent3">
            <a:lumMod val="60000"/>
            <a:lumOff val="40000"/>
            <a:alpha val="50000"/>
          </a:schemeClr>
        </a:solidFill>
      </dgm:spPr>
      <dgm:t>
        <a:bodyPr/>
        <a:lstStyle/>
        <a:p>
          <a:r>
            <a:rPr lang="en-US" sz="2000" b="1">
              <a:solidFill>
                <a:schemeClr val="tx1"/>
              </a:solidFill>
              <a:latin typeface="Times New Roman" panose="02020603050405020304" pitchFamily="18" charset="0"/>
              <a:cs typeface="Times New Roman" panose="02020603050405020304" pitchFamily="18" charset="0"/>
            </a:rPr>
            <a:t>Step 6: Analyzation</a:t>
          </a:r>
          <a:r>
            <a:rPr lang="en-US" sz="2000">
              <a:solidFill>
                <a:schemeClr val="tx1"/>
              </a:solidFill>
              <a:latin typeface="Times New Roman" panose="02020603050405020304" pitchFamily="18" charset="0"/>
              <a:cs typeface="Times New Roman" panose="02020603050405020304" pitchFamily="18" charset="0"/>
            </a:rPr>
            <a:t> look for patterns across cases.</a:t>
          </a:r>
        </a:p>
      </dgm:t>
    </dgm:pt>
    <dgm:pt modelId="{3A97024F-A8C1-9142-AF39-7DC6A887865A}" type="parTrans" cxnId="{2243A88C-0DE3-594A-830E-EE1D4746E545}">
      <dgm:prSet/>
      <dgm:spPr/>
      <dgm:t>
        <a:bodyPr/>
        <a:lstStyle/>
        <a:p>
          <a:endParaRPr lang="en-US" sz="2000">
            <a:latin typeface="Times New Roman" panose="02020603050405020304" pitchFamily="18" charset="0"/>
            <a:cs typeface="Times New Roman" panose="02020603050405020304" pitchFamily="18" charset="0"/>
          </a:endParaRPr>
        </a:p>
      </dgm:t>
    </dgm:pt>
    <dgm:pt modelId="{A7C900AB-F8AB-EE47-A1F4-863946DA2C15}" type="sibTrans" cxnId="{2243A88C-0DE3-594A-830E-EE1D4746E545}">
      <dgm:prSet/>
      <dgm:spPr/>
      <dgm:t>
        <a:bodyPr/>
        <a:lstStyle/>
        <a:p>
          <a:endParaRPr lang="en-US" sz="2000">
            <a:latin typeface="Times New Roman" panose="02020603050405020304" pitchFamily="18" charset="0"/>
            <a:cs typeface="Times New Roman" panose="02020603050405020304" pitchFamily="18" charset="0"/>
          </a:endParaRPr>
        </a:p>
      </dgm:t>
    </dgm:pt>
    <dgm:pt modelId="{C0033025-E445-8C48-B2FB-312900E7F051}" type="pres">
      <dgm:prSet presAssocID="{F996FE53-DD16-ED40-B038-539C5EDDE92A}" presName="Name0" presStyleCnt="0">
        <dgm:presLayoutVars>
          <dgm:dir/>
          <dgm:resizeHandles val="exact"/>
        </dgm:presLayoutVars>
      </dgm:prSet>
      <dgm:spPr/>
    </dgm:pt>
    <dgm:pt modelId="{3957D8A3-5443-0C42-BDDE-222950AA58D0}" type="pres">
      <dgm:prSet presAssocID="{36C76467-C091-B642-9BF8-D84ABE6AD742}" presName="node" presStyleLbl="node1" presStyleIdx="0" presStyleCnt="6">
        <dgm:presLayoutVars>
          <dgm:bulletEnabled val="1"/>
        </dgm:presLayoutVars>
      </dgm:prSet>
      <dgm:spPr/>
    </dgm:pt>
    <dgm:pt modelId="{6C3D9259-E7F2-254D-8D5A-3004DF60B689}" type="pres">
      <dgm:prSet presAssocID="{0EE1C3A2-63DA-F54B-BA62-D756AE233103}" presName="sibTrans" presStyleLbl="sibTrans2D1" presStyleIdx="0" presStyleCnt="5"/>
      <dgm:spPr/>
    </dgm:pt>
    <dgm:pt modelId="{522214B5-7C00-0543-9679-B1E59F4B99B2}" type="pres">
      <dgm:prSet presAssocID="{0EE1C3A2-63DA-F54B-BA62-D756AE233103}" presName="connectorText" presStyleLbl="sibTrans2D1" presStyleIdx="0" presStyleCnt="5"/>
      <dgm:spPr/>
    </dgm:pt>
    <dgm:pt modelId="{444AC57B-8E66-8E49-8975-9D338A3D7D18}" type="pres">
      <dgm:prSet presAssocID="{AE84962B-6CD6-844B-AF80-83EB81A0CD4B}" presName="node" presStyleLbl="node1" presStyleIdx="1" presStyleCnt="6">
        <dgm:presLayoutVars>
          <dgm:bulletEnabled val="1"/>
        </dgm:presLayoutVars>
      </dgm:prSet>
      <dgm:spPr/>
    </dgm:pt>
    <dgm:pt modelId="{75DB6B79-DA8E-3640-AAD9-7929324A180C}" type="pres">
      <dgm:prSet presAssocID="{B2ACC1F6-C0D0-FC47-AD86-5B3152C1840D}" presName="sibTrans" presStyleLbl="sibTrans2D1" presStyleIdx="1" presStyleCnt="5"/>
      <dgm:spPr/>
    </dgm:pt>
    <dgm:pt modelId="{DCAF321D-0F1E-BA47-8919-75B85C428E37}" type="pres">
      <dgm:prSet presAssocID="{B2ACC1F6-C0D0-FC47-AD86-5B3152C1840D}" presName="connectorText" presStyleLbl="sibTrans2D1" presStyleIdx="1" presStyleCnt="5"/>
      <dgm:spPr/>
    </dgm:pt>
    <dgm:pt modelId="{22F591BF-D4FB-CE4F-99B6-A3D0F45BEFD4}" type="pres">
      <dgm:prSet presAssocID="{0530E88E-5202-674B-B936-956A057111AB}" presName="node" presStyleLbl="node1" presStyleIdx="2" presStyleCnt="6">
        <dgm:presLayoutVars>
          <dgm:bulletEnabled val="1"/>
        </dgm:presLayoutVars>
      </dgm:prSet>
      <dgm:spPr/>
    </dgm:pt>
    <dgm:pt modelId="{9C7CDD22-B010-7744-99C7-6C2358E526CA}" type="pres">
      <dgm:prSet presAssocID="{121102AD-5C53-0B47-8CCE-8D23C42965CA}" presName="sibTrans" presStyleLbl="sibTrans2D1" presStyleIdx="2" presStyleCnt="5"/>
      <dgm:spPr/>
    </dgm:pt>
    <dgm:pt modelId="{EEFD7042-21CA-2D45-BDEB-9918CA742D65}" type="pres">
      <dgm:prSet presAssocID="{121102AD-5C53-0B47-8CCE-8D23C42965CA}" presName="connectorText" presStyleLbl="sibTrans2D1" presStyleIdx="2" presStyleCnt="5"/>
      <dgm:spPr/>
    </dgm:pt>
    <dgm:pt modelId="{2E9F193C-C36B-B64C-B56E-0F1EDC71D699}" type="pres">
      <dgm:prSet presAssocID="{B27BBD2C-6671-214A-B19B-C26CAC565200}" presName="node" presStyleLbl="node1" presStyleIdx="3" presStyleCnt="6">
        <dgm:presLayoutVars>
          <dgm:bulletEnabled val="1"/>
        </dgm:presLayoutVars>
      </dgm:prSet>
      <dgm:spPr/>
    </dgm:pt>
    <dgm:pt modelId="{DA18C7BF-63A6-314F-8981-0E696EFE070F}" type="pres">
      <dgm:prSet presAssocID="{97E75211-2697-4F42-86BD-357E720B649B}" presName="sibTrans" presStyleLbl="sibTrans2D1" presStyleIdx="3" presStyleCnt="5"/>
      <dgm:spPr/>
    </dgm:pt>
    <dgm:pt modelId="{DBFEA405-DD5B-7440-86B6-DB7808E73EB1}" type="pres">
      <dgm:prSet presAssocID="{97E75211-2697-4F42-86BD-357E720B649B}" presName="connectorText" presStyleLbl="sibTrans2D1" presStyleIdx="3" presStyleCnt="5"/>
      <dgm:spPr/>
    </dgm:pt>
    <dgm:pt modelId="{A087FA8F-3E92-C642-9F87-A1983F23001E}" type="pres">
      <dgm:prSet presAssocID="{8DB92A34-3F15-3B40-973B-75BA57E00D6E}" presName="node" presStyleLbl="node1" presStyleIdx="4" presStyleCnt="6">
        <dgm:presLayoutVars>
          <dgm:bulletEnabled val="1"/>
        </dgm:presLayoutVars>
      </dgm:prSet>
      <dgm:spPr/>
    </dgm:pt>
    <dgm:pt modelId="{6CAA47C8-6C5A-8846-B3DF-EB6FEA487AE4}" type="pres">
      <dgm:prSet presAssocID="{787D283A-F053-EB41-83B1-5512060B1BC8}" presName="sibTrans" presStyleLbl="sibTrans2D1" presStyleIdx="4" presStyleCnt="5"/>
      <dgm:spPr/>
    </dgm:pt>
    <dgm:pt modelId="{19B0A7E7-A374-1849-8092-39E4F58AEBF6}" type="pres">
      <dgm:prSet presAssocID="{787D283A-F053-EB41-83B1-5512060B1BC8}" presName="connectorText" presStyleLbl="sibTrans2D1" presStyleIdx="4" presStyleCnt="5"/>
      <dgm:spPr/>
    </dgm:pt>
    <dgm:pt modelId="{1CA1EB5A-F5CD-0E47-990B-06B5981E7D2A}" type="pres">
      <dgm:prSet presAssocID="{4AEDEC40-33C3-5241-B0C0-0F43871EA4FA}" presName="node" presStyleLbl="node1" presStyleIdx="5" presStyleCnt="6">
        <dgm:presLayoutVars>
          <dgm:bulletEnabled val="1"/>
        </dgm:presLayoutVars>
      </dgm:prSet>
      <dgm:spPr/>
    </dgm:pt>
  </dgm:ptLst>
  <dgm:cxnLst>
    <dgm:cxn modelId="{00072416-CFB6-A54F-B4A5-3C5094178AAB}" type="presOf" srcId="{F996FE53-DD16-ED40-B038-539C5EDDE92A}" destId="{C0033025-E445-8C48-B2FB-312900E7F051}" srcOrd="0" destOrd="0" presId="urn:microsoft.com/office/officeart/2005/8/layout/process1"/>
    <dgm:cxn modelId="{CECA8C1A-39AF-0F4C-B364-FAEEF3166D3F}" type="presOf" srcId="{0EE1C3A2-63DA-F54B-BA62-D756AE233103}" destId="{522214B5-7C00-0543-9679-B1E59F4B99B2}" srcOrd="1" destOrd="0" presId="urn:microsoft.com/office/officeart/2005/8/layout/process1"/>
    <dgm:cxn modelId="{8DA13422-1CD5-A341-B2D2-04549E46580C}" type="presOf" srcId="{B27BBD2C-6671-214A-B19B-C26CAC565200}" destId="{2E9F193C-C36B-B64C-B56E-0F1EDC71D699}" srcOrd="0" destOrd="0" presId="urn:microsoft.com/office/officeart/2005/8/layout/process1"/>
    <dgm:cxn modelId="{DB1DF525-092A-074C-A717-1718069EB6A3}" type="presOf" srcId="{97E75211-2697-4F42-86BD-357E720B649B}" destId="{DBFEA405-DD5B-7440-86B6-DB7808E73EB1}" srcOrd="1" destOrd="0" presId="urn:microsoft.com/office/officeart/2005/8/layout/process1"/>
    <dgm:cxn modelId="{9C701832-0DF7-1B47-B985-5A336D55ABDE}" type="presOf" srcId="{121102AD-5C53-0B47-8CCE-8D23C42965CA}" destId="{9C7CDD22-B010-7744-99C7-6C2358E526CA}" srcOrd="0" destOrd="0" presId="urn:microsoft.com/office/officeart/2005/8/layout/process1"/>
    <dgm:cxn modelId="{04B7B537-3AFF-8A45-8061-B3723B4C3A6A}" type="presOf" srcId="{0EE1C3A2-63DA-F54B-BA62-D756AE233103}" destId="{6C3D9259-E7F2-254D-8D5A-3004DF60B689}" srcOrd="0" destOrd="0" presId="urn:microsoft.com/office/officeart/2005/8/layout/process1"/>
    <dgm:cxn modelId="{9E0D7147-5314-4A4B-BC31-08B7145A1A54}" srcId="{F996FE53-DD16-ED40-B038-539C5EDDE92A}" destId="{8DB92A34-3F15-3B40-973B-75BA57E00D6E}" srcOrd="4" destOrd="0" parTransId="{CFE841F1-4554-3F40-B5F7-55D1AFBAA4B3}" sibTransId="{787D283A-F053-EB41-83B1-5512060B1BC8}"/>
    <dgm:cxn modelId="{E3C1DA55-F658-9D47-B835-1EDBD72EC947}" srcId="{F996FE53-DD16-ED40-B038-539C5EDDE92A}" destId="{0530E88E-5202-674B-B936-956A057111AB}" srcOrd="2" destOrd="0" parTransId="{A9644E5E-5F72-2D4E-A05C-7E2B951304FE}" sibTransId="{121102AD-5C53-0B47-8CCE-8D23C42965CA}"/>
    <dgm:cxn modelId="{791B0278-B8C4-6541-BB8E-1FCD9B705B68}" srcId="{F996FE53-DD16-ED40-B038-539C5EDDE92A}" destId="{B27BBD2C-6671-214A-B19B-C26CAC565200}" srcOrd="3" destOrd="0" parTransId="{EBCC4074-57C1-634F-B856-90384A92F3B7}" sibTransId="{97E75211-2697-4F42-86BD-357E720B649B}"/>
    <dgm:cxn modelId="{10938F80-3A83-B94F-A86C-F1B97A3D333F}" type="presOf" srcId="{B2ACC1F6-C0D0-FC47-AD86-5B3152C1840D}" destId="{75DB6B79-DA8E-3640-AAD9-7929324A180C}" srcOrd="0" destOrd="0" presId="urn:microsoft.com/office/officeart/2005/8/layout/process1"/>
    <dgm:cxn modelId="{496C658A-301B-D44B-A379-9FE7D87DF2BB}" type="presOf" srcId="{4AEDEC40-33C3-5241-B0C0-0F43871EA4FA}" destId="{1CA1EB5A-F5CD-0E47-990B-06B5981E7D2A}" srcOrd="0" destOrd="0" presId="urn:microsoft.com/office/officeart/2005/8/layout/process1"/>
    <dgm:cxn modelId="{2243A88C-0DE3-594A-830E-EE1D4746E545}" srcId="{F996FE53-DD16-ED40-B038-539C5EDDE92A}" destId="{4AEDEC40-33C3-5241-B0C0-0F43871EA4FA}" srcOrd="5" destOrd="0" parTransId="{3A97024F-A8C1-9142-AF39-7DC6A887865A}" sibTransId="{A7C900AB-F8AB-EE47-A1F4-863946DA2C15}"/>
    <dgm:cxn modelId="{DB6B5AA1-101A-804C-8D6E-E1D1E218A000}" type="presOf" srcId="{8DB92A34-3F15-3B40-973B-75BA57E00D6E}" destId="{A087FA8F-3E92-C642-9F87-A1983F23001E}" srcOrd="0" destOrd="0" presId="urn:microsoft.com/office/officeart/2005/8/layout/process1"/>
    <dgm:cxn modelId="{5FE791A5-6AA6-3C44-8141-B6B0E724855C}" type="presOf" srcId="{B2ACC1F6-C0D0-FC47-AD86-5B3152C1840D}" destId="{DCAF321D-0F1E-BA47-8919-75B85C428E37}" srcOrd="1" destOrd="0" presId="urn:microsoft.com/office/officeart/2005/8/layout/process1"/>
    <dgm:cxn modelId="{B5B87BAB-6D8E-C844-8853-BD4EF9AA370F}" type="presOf" srcId="{AE84962B-6CD6-844B-AF80-83EB81A0CD4B}" destId="{444AC57B-8E66-8E49-8975-9D338A3D7D18}" srcOrd="0" destOrd="0" presId="urn:microsoft.com/office/officeart/2005/8/layout/process1"/>
    <dgm:cxn modelId="{015708B6-7661-834C-B4CD-A52130A87DA2}" type="presOf" srcId="{787D283A-F053-EB41-83B1-5512060B1BC8}" destId="{19B0A7E7-A374-1849-8092-39E4F58AEBF6}" srcOrd="1" destOrd="0" presId="urn:microsoft.com/office/officeart/2005/8/layout/process1"/>
    <dgm:cxn modelId="{2C049BBA-8F76-3D45-AA08-CF9D7C32487C}" type="presOf" srcId="{0530E88E-5202-674B-B936-956A057111AB}" destId="{22F591BF-D4FB-CE4F-99B6-A3D0F45BEFD4}" srcOrd="0" destOrd="0" presId="urn:microsoft.com/office/officeart/2005/8/layout/process1"/>
    <dgm:cxn modelId="{6D6F17CF-A46E-4D4D-8288-7F6D9B333C26}" type="presOf" srcId="{97E75211-2697-4F42-86BD-357E720B649B}" destId="{DA18C7BF-63A6-314F-8981-0E696EFE070F}" srcOrd="0" destOrd="0" presId="urn:microsoft.com/office/officeart/2005/8/layout/process1"/>
    <dgm:cxn modelId="{1EA7D2EB-D10B-C74A-B5F2-0884660C4D0C}" type="presOf" srcId="{36C76467-C091-B642-9BF8-D84ABE6AD742}" destId="{3957D8A3-5443-0C42-BDDE-222950AA58D0}" srcOrd="0" destOrd="0" presId="urn:microsoft.com/office/officeart/2005/8/layout/process1"/>
    <dgm:cxn modelId="{3DBB48ED-A8E3-7F43-B14D-9AFE953117AE}" type="presOf" srcId="{121102AD-5C53-0B47-8CCE-8D23C42965CA}" destId="{EEFD7042-21CA-2D45-BDEB-9918CA742D65}" srcOrd="1" destOrd="0" presId="urn:microsoft.com/office/officeart/2005/8/layout/process1"/>
    <dgm:cxn modelId="{23D3A9F7-B955-574B-90CF-F3ED25F0EA69}" srcId="{F996FE53-DD16-ED40-B038-539C5EDDE92A}" destId="{AE84962B-6CD6-844B-AF80-83EB81A0CD4B}" srcOrd="1" destOrd="0" parTransId="{6A261D4E-6BA5-B741-AF96-4DFEFAEEFD6F}" sibTransId="{B2ACC1F6-C0D0-FC47-AD86-5B3152C1840D}"/>
    <dgm:cxn modelId="{58AC26F9-C9D6-1B47-BC88-342ECAC07B57}" type="presOf" srcId="{787D283A-F053-EB41-83B1-5512060B1BC8}" destId="{6CAA47C8-6C5A-8846-B3DF-EB6FEA487AE4}" srcOrd="0" destOrd="0" presId="urn:microsoft.com/office/officeart/2005/8/layout/process1"/>
    <dgm:cxn modelId="{3FDDD5F9-6CC3-3D4A-AF5E-7F6C9E480B36}" srcId="{F996FE53-DD16-ED40-B038-539C5EDDE92A}" destId="{36C76467-C091-B642-9BF8-D84ABE6AD742}" srcOrd="0" destOrd="0" parTransId="{7ADDFD87-0386-EF4C-AC56-791F8D67C3DC}" sibTransId="{0EE1C3A2-63DA-F54B-BA62-D756AE233103}"/>
    <dgm:cxn modelId="{1D0BCFBF-0D86-5E4F-95DF-34AF191F4540}" type="presParOf" srcId="{C0033025-E445-8C48-B2FB-312900E7F051}" destId="{3957D8A3-5443-0C42-BDDE-222950AA58D0}" srcOrd="0" destOrd="0" presId="urn:microsoft.com/office/officeart/2005/8/layout/process1"/>
    <dgm:cxn modelId="{21E4311C-5DEA-1741-B763-40DE4FC4FCA7}" type="presParOf" srcId="{C0033025-E445-8C48-B2FB-312900E7F051}" destId="{6C3D9259-E7F2-254D-8D5A-3004DF60B689}" srcOrd="1" destOrd="0" presId="urn:microsoft.com/office/officeart/2005/8/layout/process1"/>
    <dgm:cxn modelId="{A60B760F-9E5D-D847-B369-9F867918D31E}" type="presParOf" srcId="{6C3D9259-E7F2-254D-8D5A-3004DF60B689}" destId="{522214B5-7C00-0543-9679-B1E59F4B99B2}" srcOrd="0" destOrd="0" presId="urn:microsoft.com/office/officeart/2005/8/layout/process1"/>
    <dgm:cxn modelId="{2088FF25-2DB5-AB4B-8A6D-14096366C045}" type="presParOf" srcId="{C0033025-E445-8C48-B2FB-312900E7F051}" destId="{444AC57B-8E66-8E49-8975-9D338A3D7D18}" srcOrd="2" destOrd="0" presId="urn:microsoft.com/office/officeart/2005/8/layout/process1"/>
    <dgm:cxn modelId="{950F0704-9F1A-AB42-8B38-436F4BEA24F0}" type="presParOf" srcId="{C0033025-E445-8C48-B2FB-312900E7F051}" destId="{75DB6B79-DA8E-3640-AAD9-7929324A180C}" srcOrd="3" destOrd="0" presId="urn:microsoft.com/office/officeart/2005/8/layout/process1"/>
    <dgm:cxn modelId="{423B55C8-6546-ED41-BBA0-43CD1871F6C0}" type="presParOf" srcId="{75DB6B79-DA8E-3640-AAD9-7929324A180C}" destId="{DCAF321D-0F1E-BA47-8919-75B85C428E37}" srcOrd="0" destOrd="0" presId="urn:microsoft.com/office/officeart/2005/8/layout/process1"/>
    <dgm:cxn modelId="{1661E776-A5EB-7748-ADBB-FEEE10BB5EF4}" type="presParOf" srcId="{C0033025-E445-8C48-B2FB-312900E7F051}" destId="{22F591BF-D4FB-CE4F-99B6-A3D0F45BEFD4}" srcOrd="4" destOrd="0" presId="urn:microsoft.com/office/officeart/2005/8/layout/process1"/>
    <dgm:cxn modelId="{11B65CC4-255D-7E4B-BEDB-EAE38A5FB1FB}" type="presParOf" srcId="{C0033025-E445-8C48-B2FB-312900E7F051}" destId="{9C7CDD22-B010-7744-99C7-6C2358E526CA}" srcOrd="5" destOrd="0" presId="urn:microsoft.com/office/officeart/2005/8/layout/process1"/>
    <dgm:cxn modelId="{E7BE3D83-63AE-9B4F-BBCF-D15C46F09CD5}" type="presParOf" srcId="{9C7CDD22-B010-7744-99C7-6C2358E526CA}" destId="{EEFD7042-21CA-2D45-BDEB-9918CA742D65}" srcOrd="0" destOrd="0" presId="urn:microsoft.com/office/officeart/2005/8/layout/process1"/>
    <dgm:cxn modelId="{B27A1E73-A2A6-EA4E-B5ED-73BD38DF5D1F}" type="presParOf" srcId="{C0033025-E445-8C48-B2FB-312900E7F051}" destId="{2E9F193C-C36B-B64C-B56E-0F1EDC71D699}" srcOrd="6" destOrd="0" presId="urn:microsoft.com/office/officeart/2005/8/layout/process1"/>
    <dgm:cxn modelId="{94D255ED-C339-C94D-9796-1A8E2F6810A9}" type="presParOf" srcId="{C0033025-E445-8C48-B2FB-312900E7F051}" destId="{DA18C7BF-63A6-314F-8981-0E696EFE070F}" srcOrd="7" destOrd="0" presId="urn:microsoft.com/office/officeart/2005/8/layout/process1"/>
    <dgm:cxn modelId="{5E9ED551-48DF-E249-89B3-D24081DF72B4}" type="presParOf" srcId="{DA18C7BF-63A6-314F-8981-0E696EFE070F}" destId="{DBFEA405-DD5B-7440-86B6-DB7808E73EB1}" srcOrd="0" destOrd="0" presId="urn:microsoft.com/office/officeart/2005/8/layout/process1"/>
    <dgm:cxn modelId="{F411858F-B5F4-A543-9A5F-3A72F4315380}" type="presParOf" srcId="{C0033025-E445-8C48-B2FB-312900E7F051}" destId="{A087FA8F-3E92-C642-9F87-A1983F23001E}" srcOrd="8" destOrd="0" presId="urn:microsoft.com/office/officeart/2005/8/layout/process1"/>
    <dgm:cxn modelId="{714993A2-D3BD-E048-96A1-FC2725A6F7F9}" type="presParOf" srcId="{C0033025-E445-8C48-B2FB-312900E7F051}" destId="{6CAA47C8-6C5A-8846-B3DF-EB6FEA487AE4}" srcOrd="9" destOrd="0" presId="urn:microsoft.com/office/officeart/2005/8/layout/process1"/>
    <dgm:cxn modelId="{87EDF0B9-F5EB-3A44-9725-A8C13E4FAB71}" type="presParOf" srcId="{6CAA47C8-6C5A-8846-B3DF-EB6FEA487AE4}" destId="{19B0A7E7-A374-1849-8092-39E4F58AEBF6}" srcOrd="0" destOrd="0" presId="urn:microsoft.com/office/officeart/2005/8/layout/process1"/>
    <dgm:cxn modelId="{53562E9F-37B6-F746-B662-C03F4F05EA03}" type="presParOf" srcId="{C0033025-E445-8C48-B2FB-312900E7F051}" destId="{1CA1EB5A-F5CD-0E47-990B-06B5981E7D2A}" srcOrd="1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02B1C-9220-B544-857C-71980D9EFBBB}" type="doc">
      <dgm:prSet loTypeId="urn:microsoft.com/office/officeart/2005/8/layout/lProcess2" loCatId="" qsTypeId="urn:microsoft.com/office/officeart/2005/8/quickstyle/simple2" qsCatId="simple" csTypeId="urn:microsoft.com/office/officeart/2005/8/colors/accent3_1" csCatId="accent3" phldr="1"/>
      <dgm:spPr/>
      <dgm:t>
        <a:bodyPr/>
        <a:lstStyle/>
        <a:p>
          <a:endParaRPr lang="en-US"/>
        </a:p>
      </dgm:t>
    </dgm:pt>
    <dgm:pt modelId="{804C1ABA-14C8-D940-9551-77588652FD40}">
      <dgm:prSet custT="1"/>
      <dgm:spPr>
        <a:solidFill>
          <a:schemeClr val="accent3">
            <a:lumMod val="20000"/>
            <a:lumOff val="80000"/>
          </a:schemeClr>
        </a:solidFill>
        <a:ln>
          <a:solidFill>
            <a:srgbClr val="92D050"/>
          </a:solidFill>
        </a:ln>
      </dgm:spPr>
      <dgm:t>
        <a:bodyPr/>
        <a:lstStyle/>
        <a:p>
          <a:pPr algn="ctr"/>
          <a:r>
            <a:rPr lang="en-US" sz="3600" b="1" dirty="0">
              <a:latin typeface="Times New Roman" panose="02020603050405020304" pitchFamily="18" charset="0"/>
              <a:cs typeface="Times New Roman" panose="02020603050405020304" pitchFamily="18" charset="0"/>
            </a:rPr>
            <a:t>Sense of Family</a:t>
          </a:r>
        </a:p>
        <a:p>
          <a:pPr algn="ctr"/>
          <a:r>
            <a:rPr lang="en-US" sz="2400" dirty="0">
              <a:latin typeface="Times New Roman" panose="02020603050405020304" pitchFamily="18" charset="0"/>
              <a:cs typeface="Times New Roman" panose="02020603050405020304" pitchFamily="18" charset="0"/>
            </a:rPr>
            <a:t>The continuum of support from one’s various </a:t>
          </a:r>
          <a:r>
            <a:rPr lang="en-US" sz="2400" dirty="0">
              <a:latin typeface="Times New Roman" panose="02020603050405020304" pitchFamily="18" charset="0"/>
              <a:ea typeface="+mn-ea"/>
              <a:cs typeface="Times New Roman" panose="02020603050405020304" pitchFamily="18" charset="0"/>
            </a:rPr>
            <a:t>familial groups and its contribution to their well-being. </a:t>
          </a:r>
          <a:endParaRPr lang="en-US" sz="2400" b="1" dirty="0">
            <a:latin typeface="Times New Roman" panose="02020603050405020304" pitchFamily="18" charset="0"/>
            <a:cs typeface="Times New Roman" panose="02020603050405020304" pitchFamily="18" charset="0"/>
          </a:endParaRPr>
        </a:p>
      </dgm:t>
    </dgm:pt>
    <dgm:pt modelId="{0091C7E0-6516-F24D-8F15-4CB2AA2900B4}" type="parTrans" cxnId="{7A12334B-6734-DE46-B467-A3859D822011}">
      <dgm:prSet/>
      <dgm:spPr/>
      <dgm:t>
        <a:bodyPr/>
        <a:lstStyle/>
        <a:p>
          <a:endParaRPr lang="en-US"/>
        </a:p>
      </dgm:t>
    </dgm:pt>
    <dgm:pt modelId="{D60BA9E2-AED9-1947-A231-E7EC0F6E0739}" type="sibTrans" cxnId="{7A12334B-6734-DE46-B467-A3859D822011}">
      <dgm:prSet/>
      <dgm:spPr/>
      <dgm:t>
        <a:bodyPr/>
        <a:lstStyle/>
        <a:p>
          <a:endParaRPr lang="en-US"/>
        </a:p>
      </dgm:t>
    </dgm:pt>
    <dgm:pt modelId="{F04B093F-22D7-5747-801A-8852BA1ECF0D}">
      <dgm:prSet custT="1"/>
      <dgm:spPr>
        <a:solidFill>
          <a:schemeClr val="accent3">
            <a:lumMod val="20000"/>
            <a:lumOff val="80000"/>
          </a:schemeClr>
        </a:solidFill>
        <a:ln>
          <a:solidFill>
            <a:srgbClr val="92D050"/>
          </a:solidFill>
        </a:ln>
      </dgm:spPr>
      <dgm:t>
        <a:bodyPr anchor="ctr"/>
        <a:lstStyle/>
        <a:p>
          <a:pPr algn="ctr">
            <a:buNone/>
          </a:pPr>
          <a:r>
            <a:rPr lang="en-US" sz="3600" b="1">
              <a:latin typeface="Times New Roman" panose="02020603050405020304" pitchFamily="18" charset="0"/>
              <a:cs typeface="Times New Roman" panose="02020603050405020304" pitchFamily="18" charset="0"/>
            </a:rPr>
            <a:t>Identity Formation </a:t>
          </a:r>
        </a:p>
        <a:p>
          <a:pPr algn="ctr">
            <a:buNone/>
          </a:pPr>
          <a:r>
            <a:rPr lang="en-US" sz="2400" i="0">
              <a:latin typeface="Times New Roman" panose="02020603050405020304" pitchFamily="18" charset="0"/>
              <a:cs typeface="Times New Roman" panose="02020603050405020304" pitchFamily="18" charset="0"/>
            </a:rPr>
            <a:t>The impact an individual’s lived experience has on their thoughts, attitudes, behaviors, and self-value.</a:t>
          </a:r>
          <a:endParaRPr lang="en-US" sz="3600" i="0">
            <a:latin typeface="Times New Roman" panose="02020603050405020304" pitchFamily="18" charset="0"/>
            <a:cs typeface="Times New Roman" panose="02020603050405020304" pitchFamily="18" charset="0"/>
          </a:endParaRPr>
        </a:p>
      </dgm:t>
    </dgm:pt>
    <dgm:pt modelId="{87AC03C9-946F-EB4B-9932-3604050C2FE8}" type="parTrans" cxnId="{F041FB2A-7951-0C44-8F09-C08497EC326F}">
      <dgm:prSet/>
      <dgm:spPr/>
      <dgm:t>
        <a:bodyPr/>
        <a:lstStyle/>
        <a:p>
          <a:endParaRPr lang="en-US"/>
        </a:p>
      </dgm:t>
    </dgm:pt>
    <dgm:pt modelId="{5F8A11E5-6E79-E247-93DE-E8B5C22724C9}" type="sibTrans" cxnId="{F041FB2A-7951-0C44-8F09-C08497EC326F}">
      <dgm:prSet/>
      <dgm:spPr/>
      <dgm:t>
        <a:bodyPr/>
        <a:lstStyle/>
        <a:p>
          <a:endParaRPr lang="en-US"/>
        </a:p>
      </dgm:t>
    </dgm:pt>
    <dgm:pt modelId="{7F54BF22-C80F-5D4A-8FEC-7C4230E9D96C}">
      <dgm:prSet custT="1"/>
      <dgm:spPr>
        <a:ln w="38100">
          <a:solidFill>
            <a:srgbClr val="1F7555">
              <a:alpha val="75000"/>
            </a:srgbClr>
          </a:solidFill>
        </a:ln>
      </dgm:spPr>
      <dgm:t>
        <a:bodyPr anchor="ctr"/>
        <a:lstStyle/>
        <a:p>
          <a:pPr algn="just">
            <a:buNone/>
          </a:pPr>
          <a:r>
            <a:rPr lang="en-US" sz="2400" b="1" i="1">
              <a:latin typeface="Times New Roman" panose="02020603050405020304" pitchFamily="18" charset="0"/>
              <a:cs typeface="Times New Roman" panose="02020603050405020304" pitchFamily="18" charset="0"/>
            </a:rPr>
            <a:t>Motivation</a:t>
          </a:r>
        </a:p>
        <a:p>
          <a:pPr algn="just">
            <a:buNone/>
          </a:pPr>
          <a:r>
            <a:rPr lang="en-US" sz="2000">
              <a:latin typeface="Times New Roman" panose="02020603050405020304" pitchFamily="18" charset="0"/>
              <a:cs typeface="Times New Roman" panose="02020603050405020304" pitchFamily="18" charset="0"/>
            </a:rPr>
            <a:t>“So, I will incorporate a lot of my experience into my books and stuff so I can hopefully lie reach out to children because I have stories to tell that possibly help other children, the system, or even dealing with like different abuses.”</a:t>
          </a:r>
          <a:endParaRPr lang="en-US" sz="1800" i="1">
            <a:latin typeface="Times New Roman" panose="02020603050405020304" pitchFamily="18" charset="0"/>
            <a:cs typeface="Times New Roman" panose="02020603050405020304" pitchFamily="18" charset="0"/>
          </a:endParaRPr>
        </a:p>
      </dgm:t>
    </dgm:pt>
    <dgm:pt modelId="{B6844C3A-E51A-9A48-B4EF-5C2FF6FBB076}" type="parTrans" cxnId="{126C0C17-30E4-0E49-BBA8-A1162D705AAE}">
      <dgm:prSet/>
      <dgm:spPr/>
      <dgm:t>
        <a:bodyPr/>
        <a:lstStyle/>
        <a:p>
          <a:endParaRPr lang="en-US"/>
        </a:p>
      </dgm:t>
    </dgm:pt>
    <dgm:pt modelId="{91625249-98C5-C348-947D-DA1FDA23DE98}" type="sibTrans" cxnId="{126C0C17-30E4-0E49-BBA8-A1162D705AAE}">
      <dgm:prSet/>
      <dgm:spPr/>
      <dgm:t>
        <a:bodyPr/>
        <a:lstStyle/>
        <a:p>
          <a:endParaRPr lang="en-US"/>
        </a:p>
      </dgm:t>
    </dgm:pt>
    <dgm:pt modelId="{1F405AC0-6FD8-5E40-B446-3998CAD7019C}">
      <dgm:prSet custT="1"/>
      <dgm:spPr>
        <a:ln>
          <a:solidFill>
            <a:srgbClr val="1F7555">
              <a:alpha val="75000"/>
            </a:srgbClr>
          </a:solidFill>
        </a:ln>
      </dgm:spPr>
      <dgm:t>
        <a:bodyPr anchor="ctr"/>
        <a:lstStyle/>
        <a:p>
          <a:pPr algn="just">
            <a:buNone/>
          </a:pPr>
          <a:r>
            <a:rPr lang="en-US" sz="2400" b="1" i="1" dirty="0">
              <a:latin typeface="Times New Roman" panose="02020603050405020304" pitchFamily="18" charset="0"/>
              <a:cs typeface="Times New Roman" panose="02020603050405020304" pitchFamily="18" charset="0"/>
            </a:rPr>
            <a:t>Social Inadequacy</a:t>
          </a:r>
        </a:p>
        <a:p>
          <a:pPr algn="just">
            <a:buNone/>
          </a:pPr>
          <a:r>
            <a:rPr lang="en-US" sz="2000" dirty="0">
              <a:latin typeface="Times New Roman" panose="02020603050405020304" pitchFamily="18" charset="0"/>
              <a:cs typeface="Times New Roman" panose="02020603050405020304" pitchFamily="18" charset="0"/>
            </a:rPr>
            <a:t>“I just can’t do normal kid things. And that’s okay. I don’t have control over if I get to go and visit a friend. I don’t have control over what I do on the weekends. All I have control over is how I react to those things.”</a:t>
          </a:r>
          <a:endParaRPr lang="en-US" sz="2000" i="1" dirty="0">
            <a:latin typeface="Times New Roman" panose="02020603050405020304" pitchFamily="18" charset="0"/>
            <a:cs typeface="Times New Roman" panose="02020603050405020304" pitchFamily="18" charset="0"/>
          </a:endParaRPr>
        </a:p>
      </dgm:t>
    </dgm:pt>
    <dgm:pt modelId="{E7C27C83-152B-A94F-BA4D-032F2F6258A7}" type="parTrans" cxnId="{8EA75AC4-85E8-FC40-8D3C-F387048BBEB0}">
      <dgm:prSet/>
      <dgm:spPr/>
      <dgm:t>
        <a:bodyPr/>
        <a:lstStyle/>
        <a:p>
          <a:endParaRPr lang="en-US"/>
        </a:p>
      </dgm:t>
    </dgm:pt>
    <dgm:pt modelId="{4D8BCEBE-5716-2C47-BD24-582708DEA841}" type="sibTrans" cxnId="{8EA75AC4-85E8-FC40-8D3C-F387048BBEB0}">
      <dgm:prSet/>
      <dgm:spPr/>
      <dgm:t>
        <a:bodyPr/>
        <a:lstStyle/>
        <a:p>
          <a:endParaRPr lang="en-US"/>
        </a:p>
      </dgm:t>
    </dgm:pt>
    <dgm:pt modelId="{A45E0CB5-0823-4C47-B19D-960664C536BC}">
      <dgm:prSet custT="1"/>
      <dgm:spPr>
        <a:solidFill>
          <a:schemeClr val="accent3">
            <a:lumMod val="20000"/>
            <a:lumOff val="80000"/>
          </a:schemeClr>
        </a:solidFill>
        <a:ln>
          <a:solidFill>
            <a:srgbClr val="92D050"/>
          </a:solidFill>
        </a:ln>
      </dgm:spPr>
      <dgm:t>
        <a:bodyPr/>
        <a:lstStyle/>
        <a:p>
          <a:pPr algn="ctr"/>
          <a:r>
            <a:rPr lang="en-US" sz="3600" b="1" dirty="0">
              <a:latin typeface="Times New Roman" panose="02020603050405020304" pitchFamily="18" charset="0"/>
              <a:cs typeface="Times New Roman" panose="02020603050405020304" pitchFamily="18" charset="0"/>
            </a:rPr>
            <a:t>Perceived Support &amp; Influence</a:t>
          </a:r>
        </a:p>
        <a:p>
          <a:pPr algn="ctr"/>
          <a:r>
            <a:rPr lang="en-US" sz="2400" i="0" dirty="0">
              <a:latin typeface="Times New Roman" panose="02020603050405020304" pitchFamily="18" charset="0"/>
              <a:cs typeface="Times New Roman" panose="02020603050405020304" pitchFamily="18" charset="0"/>
            </a:rPr>
            <a:t>The perception of encouragement, assistance, and/or resources and their impact on one’s abilities to self-govern their thoughts, attitudes, behaviors, or decisions.</a:t>
          </a:r>
          <a:endParaRPr lang="en-US" sz="2400" b="1" i="0" dirty="0">
            <a:latin typeface="Times New Roman" panose="02020603050405020304" pitchFamily="18" charset="0"/>
            <a:cs typeface="Times New Roman" panose="02020603050405020304" pitchFamily="18" charset="0"/>
          </a:endParaRPr>
        </a:p>
      </dgm:t>
    </dgm:pt>
    <dgm:pt modelId="{908FD6A3-B823-8749-9AF8-4564FAD62803}" type="parTrans" cxnId="{9360DA3F-3612-E64B-B140-60193F106B29}">
      <dgm:prSet/>
      <dgm:spPr/>
      <dgm:t>
        <a:bodyPr/>
        <a:lstStyle/>
        <a:p>
          <a:endParaRPr lang="en-US"/>
        </a:p>
      </dgm:t>
    </dgm:pt>
    <dgm:pt modelId="{2E3CC618-B0D0-CE47-A56B-3C5B4AD0FA18}" type="sibTrans" cxnId="{9360DA3F-3612-E64B-B140-60193F106B29}">
      <dgm:prSet/>
      <dgm:spPr/>
      <dgm:t>
        <a:bodyPr/>
        <a:lstStyle/>
        <a:p>
          <a:endParaRPr lang="en-US"/>
        </a:p>
      </dgm:t>
    </dgm:pt>
    <dgm:pt modelId="{79C9D59D-DE95-AB40-A239-17F801FF5B80}">
      <dgm:prSet custT="1"/>
      <dgm:spPr>
        <a:ln>
          <a:solidFill>
            <a:srgbClr val="1F7555">
              <a:alpha val="75000"/>
            </a:srgbClr>
          </a:solidFill>
        </a:ln>
      </dgm:spPr>
      <dgm:t>
        <a:bodyPr/>
        <a:lstStyle/>
        <a:p>
          <a:pPr marL="0" lvl="0" indent="0" algn="just" defTabSz="1244600">
            <a:lnSpc>
              <a:spcPct val="90000"/>
            </a:lnSpc>
            <a:spcBef>
              <a:spcPct val="0"/>
            </a:spcBef>
            <a:spcAft>
              <a:spcPct val="35000"/>
            </a:spcAft>
            <a:buFont typeface="+mj-lt"/>
            <a:buNone/>
          </a:pPr>
          <a:r>
            <a:rPr lang="en-US" sz="2400" b="1" i="1" kern="1200" dirty="0">
              <a:latin typeface="Times New Roman" panose="02020603050405020304" pitchFamily="18" charset="0"/>
              <a:ea typeface="+mn-ea"/>
              <a:cs typeface="Times New Roman" panose="02020603050405020304" pitchFamily="18" charset="0"/>
            </a:rPr>
            <a:t>Increased</a:t>
          </a:r>
          <a:r>
            <a:rPr lang="en-US" sz="2000" kern="1200" dirty="0">
              <a:latin typeface="Times New Roman" panose="02020603050405020304" pitchFamily="18" charset="0"/>
              <a:ea typeface="+mn-ea"/>
              <a:cs typeface="Times New Roman" panose="02020603050405020304" pitchFamily="18" charset="0"/>
            </a:rPr>
            <a:t> </a:t>
          </a:r>
        </a:p>
        <a:p>
          <a:pPr marL="0" lvl="0" indent="0" algn="just" defTabSz="1244600">
            <a:lnSpc>
              <a:spcPct val="90000"/>
            </a:lnSpc>
            <a:spcBef>
              <a:spcPct val="0"/>
            </a:spcBef>
            <a:spcAft>
              <a:spcPct val="35000"/>
            </a:spcAft>
            <a:buFont typeface="+mj-lt"/>
            <a:buNone/>
          </a:pPr>
          <a:r>
            <a:rPr lang="en-US" sz="2000" kern="1200" dirty="0">
              <a:latin typeface="Times New Roman" panose="02020603050405020304" pitchFamily="18" charset="0"/>
              <a:ea typeface="+mn-ea"/>
              <a:cs typeface="Times New Roman" panose="02020603050405020304" pitchFamily="18" charset="0"/>
            </a:rPr>
            <a:t>“Well, I do love the connection between my brothers and me. Like, we bonded together. But, you know, it's been separated a little bit. There's still that connection.”</a:t>
          </a:r>
          <a:endParaRPr lang="en-US" sz="2800" kern="1200" dirty="0">
            <a:latin typeface="Times New Roman" panose="02020603050405020304" pitchFamily="18" charset="0"/>
            <a:ea typeface="+mn-ea"/>
            <a:cs typeface="Times New Roman" panose="02020603050405020304" pitchFamily="18" charset="0"/>
          </a:endParaRPr>
        </a:p>
      </dgm:t>
    </dgm:pt>
    <dgm:pt modelId="{C885B3A1-9C72-9E42-A6D1-7595D530ABC7}" type="parTrans" cxnId="{82A50ACC-9BA5-FD48-8B3E-96AF9E515F8B}">
      <dgm:prSet/>
      <dgm:spPr/>
      <dgm:t>
        <a:bodyPr/>
        <a:lstStyle/>
        <a:p>
          <a:endParaRPr lang="en-US"/>
        </a:p>
      </dgm:t>
    </dgm:pt>
    <dgm:pt modelId="{70F0F107-0601-AC40-B4C5-D322B9BA9A4E}" type="sibTrans" cxnId="{82A50ACC-9BA5-FD48-8B3E-96AF9E515F8B}">
      <dgm:prSet/>
      <dgm:spPr/>
      <dgm:t>
        <a:bodyPr/>
        <a:lstStyle/>
        <a:p>
          <a:endParaRPr lang="en-US"/>
        </a:p>
      </dgm:t>
    </dgm:pt>
    <dgm:pt modelId="{31434709-FFE1-AE49-B3CC-69E3F8ECCEA0}">
      <dgm:prSet custT="1"/>
      <dgm:spPr>
        <a:ln w="38100">
          <a:solidFill>
            <a:srgbClr val="1F7555">
              <a:alpha val="75000"/>
            </a:srgbClr>
          </a:solidFill>
        </a:ln>
      </dgm:spPr>
      <dgm:t>
        <a:bodyPr/>
        <a:lstStyle/>
        <a:p>
          <a:pPr algn="just">
            <a:buFont typeface="+mj-lt"/>
            <a:buAutoNum type="romanLcPeriod"/>
          </a:pPr>
          <a:r>
            <a:rPr lang="en-US" sz="2400" b="1" i="1" dirty="0">
              <a:latin typeface="Times New Roman" panose="02020603050405020304" pitchFamily="18" charset="0"/>
              <a:cs typeface="Times New Roman" panose="02020603050405020304" pitchFamily="18" charset="0"/>
            </a:rPr>
            <a:t>Environmental Regulation</a:t>
          </a:r>
          <a:endParaRPr lang="en-US" sz="2000" dirty="0">
            <a:latin typeface="Times New Roman" panose="02020603050405020304" pitchFamily="18" charset="0"/>
            <a:cs typeface="Times New Roman" panose="02020603050405020304" pitchFamily="18" charset="0"/>
          </a:endParaRPr>
        </a:p>
        <a:p>
          <a:pPr algn="just">
            <a:buFont typeface="+mj-lt"/>
            <a:buAutoNum type="romanLcPeriod"/>
          </a:pPr>
          <a:r>
            <a:rPr lang="en-US" sz="2000" dirty="0">
              <a:latin typeface="Times New Roman" panose="02020603050405020304" pitchFamily="18" charset="0"/>
              <a:cs typeface="Times New Roman" panose="02020603050405020304" pitchFamily="18" charset="0"/>
            </a:rPr>
            <a:t>“Every part of your day is controlled [in foster care]…I feel like I’m still a child and I talk to [staff members] like, ‘hey, like, what do I do?’ And I kind of revert back to me not wanting to make decisions because I know I can depend on them. So sometimes I have to remember that like you're an adult and you don't have to like, ask them for a play-by-play on everything.”</a:t>
          </a:r>
        </a:p>
      </dgm:t>
    </dgm:pt>
    <dgm:pt modelId="{DE8C3C94-EE3E-D147-AA11-0C065BA684E5}" type="parTrans" cxnId="{45968956-1966-EF4F-8B0A-3C35D549E3B4}">
      <dgm:prSet/>
      <dgm:spPr/>
      <dgm:t>
        <a:bodyPr/>
        <a:lstStyle/>
        <a:p>
          <a:endParaRPr lang="en-US"/>
        </a:p>
      </dgm:t>
    </dgm:pt>
    <dgm:pt modelId="{F1BEEF1A-341E-084C-98DB-CD79E3C9419E}" type="sibTrans" cxnId="{45968956-1966-EF4F-8B0A-3C35D549E3B4}">
      <dgm:prSet/>
      <dgm:spPr/>
      <dgm:t>
        <a:bodyPr/>
        <a:lstStyle/>
        <a:p>
          <a:endParaRPr lang="en-US"/>
        </a:p>
      </dgm:t>
    </dgm:pt>
    <dgm:pt modelId="{C9AFA461-F99F-C743-9694-D0F41C51D04D}">
      <dgm:prSet custT="1"/>
      <dgm:spPr>
        <a:ln w="38100">
          <a:solidFill>
            <a:srgbClr val="1F7555">
              <a:alpha val="75000"/>
            </a:srgbClr>
          </a:solidFill>
        </a:ln>
      </dgm:spPr>
      <dgm:t>
        <a:bodyPr/>
        <a:lstStyle/>
        <a:p>
          <a:pPr algn="just">
            <a:buFont typeface="+mj-lt"/>
            <a:buAutoNum type="romanLcPeriod"/>
          </a:pPr>
          <a:r>
            <a:rPr lang="en-US" sz="2400" b="1" i="1" dirty="0">
              <a:latin typeface="Times New Roman" panose="02020603050405020304" pitchFamily="18" charset="0"/>
              <a:cs typeface="Times New Roman" panose="02020603050405020304" pitchFamily="18" charset="0"/>
            </a:rPr>
            <a:t>Balance of Feedback</a:t>
          </a:r>
        </a:p>
        <a:p>
          <a:pPr algn="just">
            <a:buFont typeface="+mj-lt"/>
            <a:buAutoNum type="romanLcPeriod"/>
          </a:pPr>
          <a:r>
            <a:rPr lang="en-US" sz="2000" dirty="0">
              <a:latin typeface="Times New Roman" panose="02020603050405020304" pitchFamily="18" charset="0"/>
              <a:cs typeface="Times New Roman" panose="02020603050405020304" pitchFamily="18" charset="0"/>
            </a:rPr>
            <a:t>“Like people [at school] are really nice. Like people were not so nice before, if I raise my hand to a teacher, I feel like she’s going to be like what you know I get the answer wrong but that’s okay. Everybody does.”</a:t>
          </a:r>
        </a:p>
      </dgm:t>
    </dgm:pt>
    <dgm:pt modelId="{60076467-066E-9E41-BB4B-183EC182D791}" type="parTrans" cxnId="{5EC0B144-0718-F648-B496-0966F7A7A255}">
      <dgm:prSet/>
      <dgm:spPr/>
      <dgm:t>
        <a:bodyPr/>
        <a:lstStyle/>
        <a:p>
          <a:endParaRPr lang="en-US"/>
        </a:p>
      </dgm:t>
    </dgm:pt>
    <dgm:pt modelId="{11FF0268-CD1A-0443-BF20-3FFD175FA898}" type="sibTrans" cxnId="{5EC0B144-0718-F648-B496-0966F7A7A255}">
      <dgm:prSet/>
      <dgm:spPr/>
      <dgm:t>
        <a:bodyPr/>
        <a:lstStyle/>
        <a:p>
          <a:endParaRPr lang="en-US"/>
        </a:p>
      </dgm:t>
    </dgm:pt>
    <dgm:pt modelId="{85511FFC-2D99-4B49-A238-7D46A8BF46D9}">
      <dgm:prSet custT="1"/>
      <dgm:spPr>
        <a:ln>
          <a:solidFill>
            <a:srgbClr val="1F7555">
              <a:alpha val="75000"/>
            </a:srgbClr>
          </a:solidFill>
        </a:ln>
      </dgm:spPr>
      <dgm:t>
        <a:bodyPr/>
        <a:lstStyle/>
        <a:p>
          <a:pPr algn="just">
            <a:buFont typeface="+mj-lt"/>
            <a:buAutoNum type="romanLcPeriod"/>
          </a:pPr>
          <a:r>
            <a:rPr lang="en-US" sz="2400" b="1" i="1" dirty="0">
              <a:latin typeface="Times New Roman" panose="02020603050405020304" pitchFamily="18" charset="0"/>
              <a:cs typeface="Times New Roman" panose="02020603050405020304" pitchFamily="18" charset="0"/>
            </a:rPr>
            <a:t>Impact of Support System</a:t>
          </a:r>
        </a:p>
        <a:p>
          <a:pPr algn="just">
            <a:buFont typeface="+mj-lt"/>
            <a:buAutoNum type="romanLcPeriod"/>
          </a:pPr>
          <a:r>
            <a:rPr lang="en-US" sz="2000" b="0" dirty="0">
              <a:latin typeface="Times New Roman" panose="02020603050405020304" pitchFamily="18" charset="0"/>
              <a:cs typeface="Times New Roman" panose="02020603050405020304" pitchFamily="18" charset="0"/>
            </a:rPr>
            <a:t>“We have that bond, and we have that trust in each other because we’ve known each other for a long time, and because we've been through stuff together. And we know that we can really only trust each other.” </a:t>
          </a:r>
        </a:p>
      </dgm:t>
    </dgm:pt>
    <dgm:pt modelId="{D42C032A-3207-684B-9483-26A4CE3EE094}" type="parTrans" cxnId="{C4C422B8-CB89-724D-B9E9-6C08CFE64D6B}">
      <dgm:prSet/>
      <dgm:spPr/>
      <dgm:t>
        <a:bodyPr/>
        <a:lstStyle/>
        <a:p>
          <a:endParaRPr lang="en-US"/>
        </a:p>
      </dgm:t>
    </dgm:pt>
    <dgm:pt modelId="{5BC339A7-3654-0044-8930-5EA533F04B69}" type="sibTrans" cxnId="{C4C422B8-CB89-724D-B9E9-6C08CFE64D6B}">
      <dgm:prSet/>
      <dgm:spPr/>
      <dgm:t>
        <a:bodyPr/>
        <a:lstStyle/>
        <a:p>
          <a:endParaRPr lang="en-US"/>
        </a:p>
      </dgm:t>
    </dgm:pt>
    <dgm:pt modelId="{E4688D95-5CF8-3349-9FC9-4CB00F1D54AC}">
      <dgm:prSet custT="1"/>
      <dgm:spPr>
        <a:ln>
          <a:solidFill>
            <a:srgbClr val="1F7555">
              <a:alpha val="75000"/>
            </a:srgbClr>
          </a:solidFill>
        </a:ln>
      </dgm:spPr>
      <dgm:t>
        <a:bodyPr/>
        <a:lstStyle/>
        <a:p>
          <a:pPr marL="0" lvl="0" indent="0" algn="just" defTabSz="1244600">
            <a:lnSpc>
              <a:spcPct val="90000"/>
            </a:lnSpc>
            <a:spcBef>
              <a:spcPct val="0"/>
            </a:spcBef>
            <a:spcAft>
              <a:spcPct val="35000"/>
            </a:spcAft>
            <a:buFont typeface="+mj-lt"/>
            <a:buNone/>
          </a:pPr>
          <a:r>
            <a:rPr lang="en-US" sz="2400" b="1" i="1" kern="1200" dirty="0">
              <a:latin typeface="Times New Roman" panose="02020603050405020304" pitchFamily="18" charset="0"/>
              <a:ea typeface="+mn-ea"/>
              <a:cs typeface="Times New Roman" panose="02020603050405020304" pitchFamily="18" charset="0"/>
            </a:rPr>
            <a:t>Decreased</a:t>
          </a:r>
          <a:r>
            <a:rPr lang="en-US" sz="2000" kern="1200" dirty="0">
              <a:latin typeface="Times New Roman" panose="02020603050405020304" pitchFamily="18" charset="0"/>
              <a:ea typeface="+mn-ea"/>
              <a:cs typeface="Times New Roman" panose="02020603050405020304" pitchFamily="18" charset="0"/>
            </a:rPr>
            <a:t> </a:t>
          </a:r>
        </a:p>
        <a:p>
          <a:pPr marL="0" lvl="0" indent="0" algn="just" defTabSz="1244600">
            <a:lnSpc>
              <a:spcPct val="90000"/>
            </a:lnSpc>
            <a:spcBef>
              <a:spcPct val="0"/>
            </a:spcBef>
            <a:spcAft>
              <a:spcPct val="35000"/>
            </a:spcAft>
            <a:buFont typeface="+mj-lt"/>
            <a:buNone/>
          </a:pPr>
          <a:r>
            <a:rPr lang="en-US" sz="2000" kern="1200" dirty="0">
              <a:latin typeface="Times New Roman" panose="02020603050405020304" pitchFamily="18" charset="0"/>
              <a:ea typeface="+mn-ea"/>
              <a:cs typeface="Times New Roman" panose="02020603050405020304" pitchFamily="18" charset="0"/>
            </a:rPr>
            <a:t>“So, I felt like I was separated, not only in my school life, but in my family life. I feel like the only person I could depend on was my mother, and you know, honestly, I didn't. I felt so unloved by her, sometimes it just honestly hurt.”</a:t>
          </a:r>
        </a:p>
      </dgm:t>
    </dgm:pt>
    <dgm:pt modelId="{7B42D12E-070C-8044-885D-1E1B9127F743}" type="parTrans" cxnId="{CD00A01D-EAE5-FD43-BB0E-6162DA0CBF2C}">
      <dgm:prSet/>
      <dgm:spPr/>
      <dgm:t>
        <a:bodyPr/>
        <a:lstStyle/>
        <a:p>
          <a:endParaRPr lang="en-US"/>
        </a:p>
      </dgm:t>
    </dgm:pt>
    <dgm:pt modelId="{202BD30A-BB7F-E341-8119-F054EB0DADEB}" type="sibTrans" cxnId="{CD00A01D-EAE5-FD43-BB0E-6162DA0CBF2C}">
      <dgm:prSet/>
      <dgm:spPr/>
      <dgm:t>
        <a:bodyPr/>
        <a:lstStyle/>
        <a:p>
          <a:endParaRPr lang="en-US"/>
        </a:p>
      </dgm:t>
    </dgm:pt>
    <dgm:pt modelId="{523F36BE-68C3-E74E-A7BE-D25AF913F7DE}">
      <dgm:prSet custT="1"/>
      <dgm:spPr>
        <a:ln>
          <a:solidFill>
            <a:srgbClr val="1F7555">
              <a:alpha val="75000"/>
            </a:srgbClr>
          </a:solidFill>
        </a:ln>
      </dgm:spPr>
      <dgm:t>
        <a:bodyPr/>
        <a:lstStyle/>
        <a:p>
          <a:pPr marL="0" lvl="0" indent="0" algn="just" defTabSz="1244600">
            <a:lnSpc>
              <a:spcPct val="90000"/>
            </a:lnSpc>
            <a:spcBef>
              <a:spcPct val="0"/>
            </a:spcBef>
            <a:spcAft>
              <a:spcPct val="35000"/>
            </a:spcAft>
            <a:buFont typeface="+mj-lt"/>
            <a:buNone/>
          </a:pPr>
          <a:r>
            <a:rPr lang="en-US" sz="2400" b="1" i="1" kern="1200" dirty="0">
              <a:latin typeface="Times New Roman" panose="02020603050405020304" pitchFamily="18" charset="0"/>
              <a:ea typeface="+mn-ea"/>
              <a:cs typeface="Times New Roman" panose="02020603050405020304" pitchFamily="18" charset="0"/>
            </a:rPr>
            <a:t>Self-created</a:t>
          </a:r>
          <a:r>
            <a:rPr lang="en-US" sz="2000" kern="1200" dirty="0">
              <a:latin typeface="Times New Roman" panose="02020603050405020304" pitchFamily="18" charset="0"/>
              <a:ea typeface="+mn-ea"/>
              <a:cs typeface="Times New Roman" panose="02020603050405020304" pitchFamily="18" charset="0"/>
            </a:rPr>
            <a:t> </a:t>
          </a:r>
        </a:p>
        <a:p>
          <a:pPr marL="0" lvl="0" indent="0" algn="just" defTabSz="1244600">
            <a:lnSpc>
              <a:spcPct val="90000"/>
            </a:lnSpc>
            <a:spcBef>
              <a:spcPct val="0"/>
            </a:spcBef>
            <a:spcAft>
              <a:spcPct val="35000"/>
            </a:spcAft>
            <a:buFont typeface="+mj-lt"/>
            <a:buNone/>
          </a:pPr>
          <a:r>
            <a:rPr lang="en-US" sz="2000" b="0" kern="1200" dirty="0">
              <a:latin typeface="Times New Roman" panose="02020603050405020304" pitchFamily="18" charset="0"/>
              <a:ea typeface="+mn-ea"/>
              <a:cs typeface="Times New Roman" panose="02020603050405020304" pitchFamily="18" charset="0"/>
            </a:rPr>
            <a:t>“I mean yeah, they, like the house parents, they kind of treat you like they child so like this was like already my home.”</a:t>
          </a:r>
        </a:p>
      </dgm:t>
    </dgm:pt>
    <dgm:pt modelId="{6D29579F-3479-924B-BB58-EECE1FC2D32E}" type="parTrans" cxnId="{B955D772-120E-894F-BC52-362618BBE83C}">
      <dgm:prSet/>
      <dgm:spPr/>
      <dgm:t>
        <a:bodyPr/>
        <a:lstStyle/>
        <a:p>
          <a:endParaRPr lang="en-US"/>
        </a:p>
      </dgm:t>
    </dgm:pt>
    <dgm:pt modelId="{B82E25DE-71A9-7B4D-AC02-BCBED683E529}" type="sibTrans" cxnId="{B955D772-120E-894F-BC52-362618BBE83C}">
      <dgm:prSet/>
      <dgm:spPr/>
      <dgm:t>
        <a:bodyPr/>
        <a:lstStyle/>
        <a:p>
          <a:endParaRPr lang="en-US"/>
        </a:p>
      </dgm:t>
    </dgm:pt>
    <dgm:pt modelId="{3E1FF9B2-61B7-0348-93A8-11E0D1A3320B}">
      <dgm:prSet custT="1"/>
      <dgm:spPr>
        <a:ln w="38100">
          <a:solidFill>
            <a:srgbClr val="1F7555">
              <a:alpha val="75000"/>
            </a:srgbClr>
          </a:solidFill>
        </a:ln>
      </dgm:spPr>
      <dgm:t>
        <a:bodyPr anchor="ctr"/>
        <a:lstStyle/>
        <a:p>
          <a:pPr algn="just">
            <a:buNone/>
          </a:pPr>
          <a:r>
            <a:rPr lang="en-US" sz="2400" b="1" i="1" dirty="0">
              <a:latin typeface="Times New Roman" panose="02020603050405020304" pitchFamily="18" charset="0"/>
              <a:cs typeface="Times New Roman" panose="02020603050405020304" pitchFamily="18" charset="0"/>
            </a:rPr>
            <a:t>Coping Mechanisms</a:t>
          </a:r>
        </a:p>
        <a:p>
          <a:pPr algn="just">
            <a:buNone/>
          </a:pPr>
          <a:r>
            <a:rPr lang="en-US" sz="2000" dirty="0">
              <a:latin typeface="Times New Roman" panose="02020603050405020304" pitchFamily="18" charset="0"/>
              <a:cs typeface="Times New Roman" panose="02020603050405020304" pitchFamily="18" charset="0"/>
            </a:rPr>
            <a:t>“</a:t>
          </a:r>
          <a:r>
            <a:rPr lang="en-US" sz="2000" b="0" i="0" u="none" dirty="0">
              <a:latin typeface="Times New Roman" panose="02020603050405020304" pitchFamily="18" charset="0"/>
              <a:cs typeface="Times New Roman" panose="02020603050405020304" pitchFamily="18" charset="0"/>
            </a:rPr>
            <a:t>This person’s not even trying their hardest for me, and sometimes I just give up. Sometimes I skip, I give up, and I don't try anymore. So, I'm just like, well, what’s really the point.”</a:t>
          </a:r>
          <a:endParaRPr lang="en-US" sz="2000" i="1" dirty="0">
            <a:latin typeface="Times New Roman" panose="02020603050405020304" pitchFamily="18" charset="0"/>
            <a:cs typeface="Times New Roman" panose="02020603050405020304" pitchFamily="18" charset="0"/>
          </a:endParaRPr>
        </a:p>
      </dgm:t>
    </dgm:pt>
    <dgm:pt modelId="{EFF29CCD-D20F-CF4D-AC8D-08A94E6CCD8D}" type="parTrans" cxnId="{AB5932B3-54C0-BE43-A132-89B3B520C9A8}">
      <dgm:prSet/>
      <dgm:spPr/>
      <dgm:t>
        <a:bodyPr/>
        <a:lstStyle/>
        <a:p>
          <a:endParaRPr lang="en-US"/>
        </a:p>
      </dgm:t>
    </dgm:pt>
    <dgm:pt modelId="{A5E6CBB0-6FB4-AF42-B04B-6C83E72C047B}" type="sibTrans" cxnId="{AB5932B3-54C0-BE43-A132-89B3B520C9A8}">
      <dgm:prSet/>
      <dgm:spPr/>
      <dgm:t>
        <a:bodyPr/>
        <a:lstStyle/>
        <a:p>
          <a:endParaRPr lang="en-US"/>
        </a:p>
      </dgm:t>
    </dgm:pt>
    <dgm:pt modelId="{4BD6E712-72F8-A24E-BD80-7F01120D342F}" type="pres">
      <dgm:prSet presAssocID="{71F02B1C-9220-B544-857C-71980D9EFBBB}" presName="theList" presStyleCnt="0">
        <dgm:presLayoutVars>
          <dgm:dir/>
          <dgm:animLvl val="lvl"/>
          <dgm:resizeHandles val="exact"/>
        </dgm:presLayoutVars>
      </dgm:prSet>
      <dgm:spPr/>
    </dgm:pt>
    <dgm:pt modelId="{8C962662-E3D7-4545-BCB7-2322A195C47B}" type="pres">
      <dgm:prSet presAssocID="{F04B093F-22D7-5747-801A-8852BA1ECF0D}" presName="compNode" presStyleCnt="0"/>
      <dgm:spPr/>
    </dgm:pt>
    <dgm:pt modelId="{4AF06DBE-1D0A-404B-8554-89FE7029149C}" type="pres">
      <dgm:prSet presAssocID="{F04B093F-22D7-5747-801A-8852BA1ECF0D}" presName="aNode" presStyleLbl="bgShp" presStyleIdx="0" presStyleCnt="3"/>
      <dgm:spPr/>
    </dgm:pt>
    <dgm:pt modelId="{A575D1D9-174A-B946-B163-8B5AD42AF71F}" type="pres">
      <dgm:prSet presAssocID="{F04B093F-22D7-5747-801A-8852BA1ECF0D}" presName="textNode" presStyleLbl="bgShp" presStyleIdx="0" presStyleCnt="3"/>
      <dgm:spPr/>
    </dgm:pt>
    <dgm:pt modelId="{1BE628F9-4C3B-5D45-91A5-9A3CE6CCF82B}" type="pres">
      <dgm:prSet presAssocID="{F04B093F-22D7-5747-801A-8852BA1ECF0D}" presName="compChildNode" presStyleCnt="0"/>
      <dgm:spPr/>
    </dgm:pt>
    <dgm:pt modelId="{C5239D02-B64F-8F44-AD4D-1E1332080443}" type="pres">
      <dgm:prSet presAssocID="{F04B093F-22D7-5747-801A-8852BA1ECF0D}" presName="theInnerList" presStyleCnt="0"/>
      <dgm:spPr/>
    </dgm:pt>
    <dgm:pt modelId="{A68B392A-A6A2-624E-B3EC-85EF1DE171F5}" type="pres">
      <dgm:prSet presAssocID="{7F54BF22-C80F-5D4A-8FEC-7C4230E9D96C}" presName="childNode" presStyleLbl="node1" presStyleIdx="0" presStyleCnt="9" custScaleX="107459" custScaleY="114462">
        <dgm:presLayoutVars>
          <dgm:bulletEnabled val="1"/>
        </dgm:presLayoutVars>
      </dgm:prSet>
      <dgm:spPr/>
    </dgm:pt>
    <dgm:pt modelId="{3F6CF1D0-1DE9-A540-8C1F-AF7CAFA8BF64}" type="pres">
      <dgm:prSet presAssocID="{7F54BF22-C80F-5D4A-8FEC-7C4230E9D96C}" presName="aSpace2" presStyleCnt="0"/>
      <dgm:spPr/>
    </dgm:pt>
    <dgm:pt modelId="{23F5D323-1CFD-B143-B7C2-FBB72C30A075}" type="pres">
      <dgm:prSet presAssocID="{3E1FF9B2-61B7-0348-93A8-11E0D1A3320B}" presName="childNode" presStyleLbl="node1" presStyleIdx="1" presStyleCnt="9" custScaleX="107459">
        <dgm:presLayoutVars>
          <dgm:bulletEnabled val="1"/>
        </dgm:presLayoutVars>
      </dgm:prSet>
      <dgm:spPr/>
    </dgm:pt>
    <dgm:pt modelId="{3800DCEC-3CE6-FC4B-A74C-713A3E272CE7}" type="pres">
      <dgm:prSet presAssocID="{3E1FF9B2-61B7-0348-93A8-11E0D1A3320B}" presName="aSpace2" presStyleCnt="0"/>
      <dgm:spPr/>
    </dgm:pt>
    <dgm:pt modelId="{53A7A6E9-C30E-0843-9AFC-1D67441320DA}" type="pres">
      <dgm:prSet presAssocID="{1F405AC0-6FD8-5E40-B446-3998CAD7019C}" presName="childNode" presStyleLbl="node1" presStyleIdx="2" presStyleCnt="9" custScaleX="107459">
        <dgm:presLayoutVars>
          <dgm:bulletEnabled val="1"/>
        </dgm:presLayoutVars>
      </dgm:prSet>
      <dgm:spPr/>
    </dgm:pt>
    <dgm:pt modelId="{DCAB79A0-7B25-1146-8812-D12A5D4880D1}" type="pres">
      <dgm:prSet presAssocID="{F04B093F-22D7-5747-801A-8852BA1ECF0D}" presName="aSpace" presStyleCnt="0"/>
      <dgm:spPr/>
    </dgm:pt>
    <dgm:pt modelId="{86D179F3-3A0E-D644-B4FE-2D3855EA7AFC}" type="pres">
      <dgm:prSet presAssocID="{A45E0CB5-0823-4C47-B19D-960664C536BC}" presName="compNode" presStyleCnt="0"/>
      <dgm:spPr/>
    </dgm:pt>
    <dgm:pt modelId="{0A00D330-FF36-3B41-83A7-82949FFF76E2}" type="pres">
      <dgm:prSet presAssocID="{A45E0CB5-0823-4C47-B19D-960664C536BC}" presName="aNode" presStyleLbl="bgShp" presStyleIdx="1" presStyleCnt="3"/>
      <dgm:spPr/>
    </dgm:pt>
    <dgm:pt modelId="{2FA100DB-0ABC-2144-92FA-078D88EA5F40}" type="pres">
      <dgm:prSet presAssocID="{A45E0CB5-0823-4C47-B19D-960664C536BC}" presName="textNode" presStyleLbl="bgShp" presStyleIdx="1" presStyleCnt="3"/>
      <dgm:spPr/>
    </dgm:pt>
    <dgm:pt modelId="{40668734-70D5-CA40-925D-16B812C784EB}" type="pres">
      <dgm:prSet presAssocID="{A45E0CB5-0823-4C47-B19D-960664C536BC}" presName="compChildNode" presStyleCnt="0"/>
      <dgm:spPr/>
    </dgm:pt>
    <dgm:pt modelId="{C4C43048-DA92-454B-848D-8C5B4990E703}" type="pres">
      <dgm:prSet presAssocID="{A45E0CB5-0823-4C47-B19D-960664C536BC}" presName="theInnerList" presStyleCnt="0"/>
      <dgm:spPr/>
    </dgm:pt>
    <dgm:pt modelId="{491D8BF0-CBD0-7548-8C6D-73CD5A126B78}" type="pres">
      <dgm:prSet presAssocID="{31434709-FFE1-AE49-B3CC-69E3F8ECCEA0}" presName="childNode" presStyleLbl="node1" presStyleIdx="3" presStyleCnt="9" custScaleX="107459" custScaleY="156743">
        <dgm:presLayoutVars>
          <dgm:bulletEnabled val="1"/>
        </dgm:presLayoutVars>
      </dgm:prSet>
      <dgm:spPr/>
    </dgm:pt>
    <dgm:pt modelId="{33E83A4A-5BA5-364F-BE8D-0C906A0D7691}" type="pres">
      <dgm:prSet presAssocID="{31434709-FFE1-AE49-B3CC-69E3F8ECCEA0}" presName="aSpace2" presStyleCnt="0"/>
      <dgm:spPr/>
    </dgm:pt>
    <dgm:pt modelId="{F0F53E6E-2007-C34F-AE56-DC959E6394AA}" type="pres">
      <dgm:prSet presAssocID="{C9AFA461-F99F-C743-9694-D0F41C51D04D}" presName="childNode" presStyleLbl="node1" presStyleIdx="4" presStyleCnt="9" custScaleX="107459">
        <dgm:presLayoutVars>
          <dgm:bulletEnabled val="1"/>
        </dgm:presLayoutVars>
      </dgm:prSet>
      <dgm:spPr/>
    </dgm:pt>
    <dgm:pt modelId="{937C6CD4-79A2-AA41-80BA-59CD4064AFA2}" type="pres">
      <dgm:prSet presAssocID="{C9AFA461-F99F-C743-9694-D0F41C51D04D}" presName="aSpace2" presStyleCnt="0"/>
      <dgm:spPr/>
    </dgm:pt>
    <dgm:pt modelId="{E50C17F9-4C49-A444-9EE3-B38CF4EC9222}" type="pres">
      <dgm:prSet presAssocID="{85511FFC-2D99-4B49-A238-7D46A8BF46D9}" presName="childNode" presStyleLbl="node1" presStyleIdx="5" presStyleCnt="9" custScaleX="107459">
        <dgm:presLayoutVars>
          <dgm:bulletEnabled val="1"/>
        </dgm:presLayoutVars>
      </dgm:prSet>
      <dgm:spPr/>
    </dgm:pt>
    <dgm:pt modelId="{15E95899-B690-4A40-8131-A0CEFDF3CDC9}" type="pres">
      <dgm:prSet presAssocID="{A45E0CB5-0823-4C47-B19D-960664C536BC}" presName="aSpace" presStyleCnt="0"/>
      <dgm:spPr/>
    </dgm:pt>
    <dgm:pt modelId="{03D61BDD-344B-374A-9B41-58056B87ED78}" type="pres">
      <dgm:prSet presAssocID="{804C1ABA-14C8-D940-9551-77588652FD40}" presName="compNode" presStyleCnt="0"/>
      <dgm:spPr/>
    </dgm:pt>
    <dgm:pt modelId="{C4FB0013-2F55-B04E-8D9A-4D92CCD48ECB}" type="pres">
      <dgm:prSet presAssocID="{804C1ABA-14C8-D940-9551-77588652FD40}" presName="aNode" presStyleLbl="bgShp" presStyleIdx="2" presStyleCnt="3"/>
      <dgm:spPr/>
    </dgm:pt>
    <dgm:pt modelId="{0D01F819-24D9-9449-B312-60A63581DAAE}" type="pres">
      <dgm:prSet presAssocID="{804C1ABA-14C8-D940-9551-77588652FD40}" presName="textNode" presStyleLbl="bgShp" presStyleIdx="2" presStyleCnt="3"/>
      <dgm:spPr/>
    </dgm:pt>
    <dgm:pt modelId="{81615B9E-2DC7-314F-8C8F-6C8D8AE755AA}" type="pres">
      <dgm:prSet presAssocID="{804C1ABA-14C8-D940-9551-77588652FD40}" presName="compChildNode" presStyleCnt="0"/>
      <dgm:spPr/>
    </dgm:pt>
    <dgm:pt modelId="{A09C360D-A733-9D4A-A65A-6343E4F7A8F8}" type="pres">
      <dgm:prSet presAssocID="{804C1ABA-14C8-D940-9551-77588652FD40}" presName="theInnerList" presStyleCnt="0"/>
      <dgm:spPr/>
    </dgm:pt>
    <dgm:pt modelId="{DBBEC257-8FAA-6440-9A7F-5BC317700526}" type="pres">
      <dgm:prSet presAssocID="{79C9D59D-DE95-AB40-A239-17F801FF5B80}" presName="childNode" presStyleLbl="node1" presStyleIdx="6" presStyleCnt="9" custScaleX="107459" custScaleY="97038">
        <dgm:presLayoutVars>
          <dgm:bulletEnabled val="1"/>
        </dgm:presLayoutVars>
      </dgm:prSet>
      <dgm:spPr/>
    </dgm:pt>
    <dgm:pt modelId="{0132CEEC-04A5-9547-8423-7257D58DCAD7}" type="pres">
      <dgm:prSet presAssocID="{79C9D59D-DE95-AB40-A239-17F801FF5B80}" presName="aSpace2" presStyleCnt="0"/>
      <dgm:spPr/>
    </dgm:pt>
    <dgm:pt modelId="{B4722EC4-E15F-2248-8A8D-BB30DA4CA76F}" type="pres">
      <dgm:prSet presAssocID="{E4688D95-5CF8-3349-9FC9-4CB00F1D54AC}" presName="childNode" presStyleLbl="node1" presStyleIdx="7" presStyleCnt="9" custScaleX="107459" custScaleY="101974">
        <dgm:presLayoutVars>
          <dgm:bulletEnabled val="1"/>
        </dgm:presLayoutVars>
      </dgm:prSet>
      <dgm:spPr/>
    </dgm:pt>
    <dgm:pt modelId="{A454ECDD-CB17-D642-94CB-494961094C4A}" type="pres">
      <dgm:prSet presAssocID="{E4688D95-5CF8-3349-9FC9-4CB00F1D54AC}" presName="aSpace2" presStyleCnt="0"/>
      <dgm:spPr/>
    </dgm:pt>
    <dgm:pt modelId="{F8151340-4F44-CF42-B3A0-DF09348167A1}" type="pres">
      <dgm:prSet presAssocID="{523F36BE-68C3-E74E-A7BE-D25AF913F7DE}" presName="childNode" presStyleLbl="node1" presStyleIdx="8" presStyleCnt="9" custScaleX="107459" custScaleY="87525">
        <dgm:presLayoutVars>
          <dgm:bulletEnabled val="1"/>
        </dgm:presLayoutVars>
      </dgm:prSet>
      <dgm:spPr/>
    </dgm:pt>
  </dgm:ptLst>
  <dgm:cxnLst>
    <dgm:cxn modelId="{FF349401-4FA4-1047-A18F-E4F938E69F37}" type="presOf" srcId="{1F405AC0-6FD8-5E40-B446-3998CAD7019C}" destId="{53A7A6E9-C30E-0843-9AFC-1D67441320DA}" srcOrd="0" destOrd="0" presId="urn:microsoft.com/office/officeart/2005/8/layout/lProcess2"/>
    <dgm:cxn modelId="{F900D408-3469-0141-8AD1-834B4BE69D11}" type="presOf" srcId="{3E1FF9B2-61B7-0348-93A8-11E0D1A3320B}" destId="{23F5D323-1CFD-B143-B7C2-FBB72C30A075}" srcOrd="0" destOrd="0" presId="urn:microsoft.com/office/officeart/2005/8/layout/lProcess2"/>
    <dgm:cxn modelId="{126C0C17-30E4-0E49-BBA8-A1162D705AAE}" srcId="{F04B093F-22D7-5747-801A-8852BA1ECF0D}" destId="{7F54BF22-C80F-5D4A-8FEC-7C4230E9D96C}" srcOrd="0" destOrd="0" parTransId="{B6844C3A-E51A-9A48-B4EF-5C2FF6FBB076}" sibTransId="{91625249-98C5-C348-947D-DA1FDA23DE98}"/>
    <dgm:cxn modelId="{CD00A01D-EAE5-FD43-BB0E-6162DA0CBF2C}" srcId="{804C1ABA-14C8-D940-9551-77588652FD40}" destId="{E4688D95-5CF8-3349-9FC9-4CB00F1D54AC}" srcOrd="1" destOrd="0" parTransId="{7B42D12E-070C-8044-885D-1E1B9127F743}" sibTransId="{202BD30A-BB7F-E341-8119-F054EB0DADEB}"/>
    <dgm:cxn modelId="{5BB35522-27AE-304D-98A0-CB3442AA323C}" type="presOf" srcId="{523F36BE-68C3-E74E-A7BE-D25AF913F7DE}" destId="{F8151340-4F44-CF42-B3A0-DF09348167A1}" srcOrd="0" destOrd="0" presId="urn:microsoft.com/office/officeart/2005/8/layout/lProcess2"/>
    <dgm:cxn modelId="{F041FB2A-7951-0C44-8F09-C08497EC326F}" srcId="{71F02B1C-9220-B544-857C-71980D9EFBBB}" destId="{F04B093F-22D7-5747-801A-8852BA1ECF0D}" srcOrd="0" destOrd="0" parTransId="{87AC03C9-946F-EB4B-9932-3604050C2FE8}" sibTransId="{5F8A11E5-6E79-E247-93DE-E8B5C22724C9}"/>
    <dgm:cxn modelId="{E254AF2F-1BB2-634F-A501-8B70AB2BE782}" type="presOf" srcId="{E4688D95-5CF8-3349-9FC9-4CB00F1D54AC}" destId="{B4722EC4-E15F-2248-8A8D-BB30DA4CA76F}" srcOrd="0" destOrd="0" presId="urn:microsoft.com/office/officeart/2005/8/layout/lProcess2"/>
    <dgm:cxn modelId="{9C38C43B-20BA-B049-80B9-CB95C02ACA3C}" type="presOf" srcId="{7F54BF22-C80F-5D4A-8FEC-7C4230E9D96C}" destId="{A68B392A-A6A2-624E-B3EC-85EF1DE171F5}" srcOrd="0" destOrd="0" presId="urn:microsoft.com/office/officeart/2005/8/layout/lProcess2"/>
    <dgm:cxn modelId="{9360DA3F-3612-E64B-B140-60193F106B29}" srcId="{71F02B1C-9220-B544-857C-71980D9EFBBB}" destId="{A45E0CB5-0823-4C47-B19D-960664C536BC}" srcOrd="1" destOrd="0" parTransId="{908FD6A3-B823-8749-9AF8-4564FAD62803}" sibTransId="{2E3CC618-B0D0-CE47-A56B-3C5B4AD0FA18}"/>
    <dgm:cxn modelId="{2D25A443-6C23-074F-A617-0E960462C00E}" type="presOf" srcId="{A45E0CB5-0823-4C47-B19D-960664C536BC}" destId="{0A00D330-FF36-3B41-83A7-82949FFF76E2}" srcOrd="0" destOrd="0" presId="urn:microsoft.com/office/officeart/2005/8/layout/lProcess2"/>
    <dgm:cxn modelId="{5EC0B144-0718-F648-B496-0966F7A7A255}" srcId="{A45E0CB5-0823-4C47-B19D-960664C536BC}" destId="{C9AFA461-F99F-C743-9694-D0F41C51D04D}" srcOrd="1" destOrd="0" parTransId="{60076467-066E-9E41-BB4B-183EC182D791}" sibTransId="{11FF0268-CD1A-0443-BF20-3FFD175FA898}"/>
    <dgm:cxn modelId="{7A12334B-6734-DE46-B467-A3859D822011}" srcId="{71F02B1C-9220-B544-857C-71980D9EFBBB}" destId="{804C1ABA-14C8-D940-9551-77588652FD40}" srcOrd="2" destOrd="0" parTransId="{0091C7E0-6516-F24D-8F15-4CB2AA2900B4}" sibTransId="{D60BA9E2-AED9-1947-A231-E7EC0F6E0739}"/>
    <dgm:cxn modelId="{45968956-1966-EF4F-8B0A-3C35D549E3B4}" srcId="{A45E0CB5-0823-4C47-B19D-960664C536BC}" destId="{31434709-FFE1-AE49-B3CC-69E3F8ECCEA0}" srcOrd="0" destOrd="0" parTransId="{DE8C3C94-EE3E-D147-AA11-0C065BA684E5}" sibTransId="{F1BEEF1A-341E-084C-98DB-CD79E3C9419E}"/>
    <dgm:cxn modelId="{61D25D5F-4969-DB46-B655-945193B7A23C}" type="presOf" srcId="{A45E0CB5-0823-4C47-B19D-960664C536BC}" destId="{2FA100DB-0ABC-2144-92FA-078D88EA5F40}" srcOrd="1" destOrd="0" presId="urn:microsoft.com/office/officeart/2005/8/layout/lProcess2"/>
    <dgm:cxn modelId="{B955D772-120E-894F-BC52-362618BBE83C}" srcId="{804C1ABA-14C8-D940-9551-77588652FD40}" destId="{523F36BE-68C3-E74E-A7BE-D25AF913F7DE}" srcOrd="2" destOrd="0" parTransId="{6D29579F-3479-924B-BB58-EECE1FC2D32E}" sibTransId="{B82E25DE-71A9-7B4D-AC02-BCBED683E529}"/>
    <dgm:cxn modelId="{6D581C8C-422F-8043-96F8-5560E068281B}" type="presOf" srcId="{F04B093F-22D7-5747-801A-8852BA1ECF0D}" destId="{A575D1D9-174A-B946-B163-8B5AD42AF71F}" srcOrd="1" destOrd="0" presId="urn:microsoft.com/office/officeart/2005/8/layout/lProcess2"/>
    <dgm:cxn modelId="{B288198E-70A5-584A-A112-2E563140ABAE}" type="presOf" srcId="{C9AFA461-F99F-C743-9694-D0F41C51D04D}" destId="{F0F53E6E-2007-C34F-AE56-DC959E6394AA}" srcOrd="0" destOrd="0" presId="urn:microsoft.com/office/officeart/2005/8/layout/lProcess2"/>
    <dgm:cxn modelId="{C438B297-12E7-7448-B26E-262235CA87AE}" type="presOf" srcId="{31434709-FFE1-AE49-B3CC-69E3F8ECCEA0}" destId="{491D8BF0-CBD0-7548-8C6D-73CD5A126B78}" srcOrd="0" destOrd="0" presId="urn:microsoft.com/office/officeart/2005/8/layout/lProcess2"/>
    <dgm:cxn modelId="{3DD2A49F-B1CD-B74D-BBBF-47F9A65A8ACC}" type="presOf" srcId="{79C9D59D-DE95-AB40-A239-17F801FF5B80}" destId="{DBBEC257-8FAA-6440-9A7F-5BC317700526}" srcOrd="0" destOrd="0" presId="urn:microsoft.com/office/officeart/2005/8/layout/lProcess2"/>
    <dgm:cxn modelId="{253A28B0-1C14-FA48-92F6-FAB61F3646D3}" type="presOf" srcId="{804C1ABA-14C8-D940-9551-77588652FD40}" destId="{C4FB0013-2F55-B04E-8D9A-4D92CCD48ECB}" srcOrd="0" destOrd="0" presId="urn:microsoft.com/office/officeart/2005/8/layout/lProcess2"/>
    <dgm:cxn modelId="{AB5932B3-54C0-BE43-A132-89B3B520C9A8}" srcId="{F04B093F-22D7-5747-801A-8852BA1ECF0D}" destId="{3E1FF9B2-61B7-0348-93A8-11E0D1A3320B}" srcOrd="1" destOrd="0" parTransId="{EFF29CCD-D20F-CF4D-AC8D-08A94E6CCD8D}" sibTransId="{A5E6CBB0-6FB4-AF42-B04B-6C83E72C047B}"/>
    <dgm:cxn modelId="{C4C422B8-CB89-724D-B9E9-6C08CFE64D6B}" srcId="{A45E0CB5-0823-4C47-B19D-960664C536BC}" destId="{85511FFC-2D99-4B49-A238-7D46A8BF46D9}" srcOrd="2" destOrd="0" parTransId="{D42C032A-3207-684B-9483-26A4CE3EE094}" sibTransId="{5BC339A7-3654-0044-8930-5EA533F04B69}"/>
    <dgm:cxn modelId="{8EA75AC4-85E8-FC40-8D3C-F387048BBEB0}" srcId="{F04B093F-22D7-5747-801A-8852BA1ECF0D}" destId="{1F405AC0-6FD8-5E40-B446-3998CAD7019C}" srcOrd="2" destOrd="0" parTransId="{E7C27C83-152B-A94F-BA4D-032F2F6258A7}" sibTransId="{4D8BCEBE-5716-2C47-BD24-582708DEA841}"/>
    <dgm:cxn modelId="{82A50ACC-9BA5-FD48-8B3E-96AF9E515F8B}" srcId="{804C1ABA-14C8-D940-9551-77588652FD40}" destId="{79C9D59D-DE95-AB40-A239-17F801FF5B80}" srcOrd="0" destOrd="0" parTransId="{C885B3A1-9C72-9E42-A6D1-7595D530ABC7}" sibTransId="{70F0F107-0601-AC40-B4C5-D322B9BA9A4E}"/>
    <dgm:cxn modelId="{0DDA4BD9-9440-2745-B2B4-3F3B9F535DB5}" type="presOf" srcId="{71F02B1C-9220-B544-857C-71980D9EFBBB}" destId="{4BD6E712-72F8-A24E-BD80-7F01120D342F}" srcOrd="0" destOrd="0" presId="urn:microsoft.com/office/officeart/2005/8/layout/lProcess2"/>
    <dgm:cxn modelId="{69B580DA-C488-0749-9F17-96FF8FF777F4}" type="presOf" srcId="{F04B093F-22D7-5747-801A-8852BA1ECF0D}" destId="{4AF06DBE-1D0A-404B-8554-89FE7029149C}" srcOrd="0" destOrd="0" presId="urn:microsoft.com/office/officeart/2005/8/layout/lProcess2"/>
    <dgm:cxn modelId="{60E559F2-C00A-6242-BDEB-A3DF1B5CD2FB}" type="presOf" srcId="{804C1ABA-14C8-D940-9551-77588652FD40}" destId="{0D01F819-24D9-9449-B312-60A63581DAAE}" srcOrd="1" destOrd="0" presId="urn:microsoft.com/office/officeart/2005/8/layout/lProcess2"/>
    <dgm:cxn modelId="{55861CF6-833C-F241-BC40-057E2BC9246F}" type="presOf" srcId="{85511FFC-2D99-4B49-A238-7D46A8BF46D9}" destId="{E50C17F9-4C49-A444-9EE3-B38CF4EC9222}" srcOrd="0" destOrd="0" presId="urn:microsoft.com/office/officeart/2005/8/layout/lProcess2"/>
    <dgm:cxn modelId="{6658695A-8868-7D4B-B437-1136A1483A2C}" type="presParOf" srcId="{4BD6E712-72F8-A24E-BD80-7F01120D342F}" destId="{8C962662-E3D7-4545-BCB7-2322A195C47B}" srcOrd="0" destOrd="0" presId="urn:microsoft.com/office/officeart/2005/8/layout/lProcess2"/>
    <dgm:cxn modelId="{314BBFE3-9BBE-F74A-9135-FC7E81534DA4}" type="presParOf" srcId="{8C962662-E3D7-4545-BCB7-2322A195C47B}" destId="{4AF06DBE-1D0A-404B-8554-89FE7029149C}" srcOrd="0" destOrd="0" presId="urn:microsoft.com/office/officeart/2005/8/layout/lProcess2"/>
    <dgm:cxn modelId="{BC6EADDD-9696-FC42-BF54-73761DF52A16}" type="presParOf" srcId="{8C962662-E3D7-4545-BCB7-2322A195C47B}" destId="{A575D1D9-174A-B946-B163-8B5AD42AF71F}" srcOrd="1" destOrd="0" presId="urn:microsoft.com/office/officeart/2005/8/layout/lProcess2"/>
    <dgm:cxn modelId="{D948F957-2D2F-6A47-A223-A26812B3023A}" type="presParOf" srcId="{8C962662-E3D7-4545-BCB7-2322A195C47B}" destId="{1BE628F9-4C3B-5D45-91A5-9A3CE6CCF82B}" srcOrd="2" destOrd="0" presId="urn:microsoft.com/office/officeart/2005/8/layout/lProcess2"/>
    <dgm:cxn modelId="{CEFF816A-E005-4F4D-A0CF-8EC69CA65AED}" type="presParOf" srcId="{1BE628F9-4C3B-5D45-91A5-9A3CE6CCF82B}" destId="{C5239D02-B64F-8F44-AD4D-1E1332080443}" srcOrd="0" destOrd="0" presId="urn:microsoft.com/office/officeart/2005/8/layout/lProcess2"/>
    <dgm:cxn modelId="{9E86D785-647E-5A4B-8252-BE45C8A43FAD}" type="presParOf" srcId="{C5239D02-B64F-8F44-AD4D-1E1332080443}" destId="{A68B392A-A6A2-624E-B3EC-85EF1DE171F5}" srcOrd="0" destOrd="0" presId="urn:microsoft.com/office/officeart/2005/8/layout/lProcess2"/>
    <dgm:cxn modelId="{5FEF1ACA-0DFF-FE4C-B746-C3E361B41867}" type="presParOf" srcId="{C5239D02-B64F-8F44-AD4D-1E1332080443}" destId="{3F6CF1D0-1DE9-A540-8C1F-AF7CAFA8BF64}" srcOrd="1" destOrd="0" presId="urn:microsoft.com/office/officeart/2005/8/layout/lProcess2"/>
    <dgm:cxn modelId="{7980566A-ADA7-C74D-B73F-4A3A799BCCD7}" type="presParOf" srcId="{C5239D02-B64F-8F44-AD4D-1E1332080443}" destId="{23F5D323-1CFD-B143-B7C2-FBB72C30A075}" srcOrd="2" destOrd="0" presId="urn:microsoft.com/office/officeart/2005/8/layout/lProcess2"/>
    <dgm:cxn modelId="{BBD86EC0-DE4C-B547-97E8-11E5CF4A2A74}" type="presParOf" srcId="{C5239D02-B64F-8F44-AD4D-1E1332080443}" destId="{3800DCEC-3CE6-FC4B-A74C-713A3E272CE7}" srcOrd="3" destOrd="0" presId="urn:microsoft.com/office/officeart/2005/8/layout/lProcess2"/>
    <dgm:cxn modelId="{66F19101-B56B-F746-B446-AE03C337C77F}" type="presParOf" srcId="{C5239D02-B64F-8F44-AD4D-1E1332080443}" destId="{53A7A6E9-C30E-0843-9AFC-1D67441320DA}" srcOrd="4" destOrd="0" presId="urn:microsoft.com/office/officeart/2005/8/layout/lProcess2"/>
    <dgm:cxn modelId="{28DB306F-2806-4844-ACF0-AF0FEAAA9DCE}" type="presParOf" srcId="{4BD6E712-72F8-A24E-BD80-7F01120D342F}" destId="{DCAB79A0-7B25-1146-8812-D12A5D4880D1}" srcOrd="1" destOrd="0" presId="urn:microsoft.com/office/officeart/2005/8/layout/lProcess2"/>
    <dgm:cxn modelId="{AB94F805-89E2-8144-8BB0-6DA66EE429F1}" type="presParOf" srcId="{4BD6E712-72F8-A24E-BD80-7F01120D342F}" destId="{86D179F3-3A0E-D644-B4FE-2D3855EA7AFC}" srcOrd="2" destOrd="0" presId="urn:microsoft.com/office/officeart/2005/8/layout/lProcess2"/>
    <dgm:cxn modelId="{0414A7D9-1C81-8C4E-B065-660F5196FC3C}" type="presParOf" srcId="{86D179F3-3A0E-D644-B4FE-2D3855EA7AFC}" destId="{0A00D330-FF36-3B41-83A7-82949FFF76E2}" srcOrd="0" destOrd="0" presId="urn:microsoft.com/office/officeart/2005/8/layout/lProcess2"/>
    <dgm:cxn modelId="{FA760FC9-DB70-304D-B1F5-F7D013F21AD4}" type="presParOf" srcId="{86D179F3-3A0E-D644-B4FE-2D3855EA7AFC}" destId="{2FA100DB-0ABC-2144-92FA-078D88EA5F40}" srcOrd="1" destOrd="0" presId="urn:microsoft.com/office/officeart/2005/8/layout/lProcess2"/>
    <dgm:cxn modelId="{F3C82DDF-D235-234E-9ADD-36A045189900}" type="presParOf" srcId="{86D179F3-3A0E-D644-B4FE-2D3855EA7AFC}" destId="{40668734-70D5-CA40-925D-16B812C784EB}" srcOrd="2" destOrd="0" presId="urn:microsoft.com/office/officeart/2005/8/layout/lProcess2"/>
    <dgm:cxn modelId="{8D3D2847-7CF1-C94E-92AF-230F9FDF50E2}" type="presParOf" srcId="{40668734-70D5-CA40-925D-16B812C784EB}" destId="{C4C43048-DA92-454B-848D-8C5B4990E703}" srcOrd="0" destOrd="0" presId="urn:microsoft.com/office/officeart/2005/8/layout/lProcess2"/>
    <dgm:cxn modelId="{C592C555-3511-FB41-8DB0-BD53E3A4F793}" type="presParOf" srcId="{C4C43048-DA92-454B-848D-8C5B4990E703}" destId="{491D8BF0-CBD0-7548-8C6D-73CD5A126B78}" srcOrd="0" destOrd="0" presId="urn:microsoft.com/office/officeart/2005/8/layout/lProcess2"/>
    <dgm:cxn modelId="{6F2F1F07-3DD4-534E-A971-F7EEFE551640}" type="presParOf" srcId="{C4C43048-DA92-454B-848D-8C5B4990E703}" destId="{33E83A4A-5BA5-364F-BE8D-0C906A0D7691}" srcOrd="1" destOrd="0" presId="urn:microsoft.com/office/officeart/2005/8/layout/lProcess2"/>
    <dgm:cxn modelId="{EA3C0AF2-2DB3-EE4E-A6B0-4C1FBF8C9C8F}" type="presParOf" srcId="{C4C43048-DA92-454B-848D-8C5B4990E703}" destId="{F0F53E6E-2007-C34F-AE56-DC959E6394AA}" srcOrd="2" destOrd="0" presId="urn:microsoft.com/office/officeart/2005/8/layout/lProcess2"/>
    <dgm:cxn modelId="{40830A63-CDEA-8B4D-B9AF-5C6AD8897083}" type="presParOf" srcId="{C4C43048-DA92-454B-848D-8C5B4990E703}" destId="{937C6CD4-79A2-AA41-80BA-59CD4064AFA2}" srcOrd="3" destOrd="0" presId="urn:microsoft.com/office/officeart/2005/8/layout/lProcess2"/>
    <dgm:cxn modelId="{77A837CA-CADF-BC46-972D-1393B9393092}" type="presParOf" srcId="{C4C43048-DA92-454B-848D-8C5B4990E703}" destId="{E50C17F9-4C49-A444-9EE3-B38CF4EC9222}" srcOrd="4" destOrd="0" presId="urn:microsoft.com/office/officeart/2005/8/layout/lProcess2"/>
    <dgm:cxn modelId="{E1BE6186-4393-CB40-8C47-6C20695ABC18}" type="presParOf" srcId="{4BD6E712-72F8-A24E-BD80-7F01120D342F}" destId="{15E95899-B690-4A40-8131-A0CEFDF3CDC9}" srcOrd="3" destOrd="0" presId="urn:microsoft.com/office/officeart/2005/8/layout/lProcess2"/>
    <dgm:cxn modelId="{3C1D2673-C4BB-BC46-AA92-3B8F3410B6A8}" type="presParOf" srcId="{4BD6E712-72F8-A24E-BD80-7F01120D342F}" destId="{03D61BDD-344B-374A-9B41-58056B87ED78}" srcOrd="4" destOrd="0" presId="urn:microsoft.com/office/officeart/2005/8/layout/lProcess2"/>
    <dgm:cxn modelId="{4EB42D2B-CEE8-694E-B6E6-9ADF5C509FAA}" type="presParOf" srcId="{03D61BDD-344B-374A-9B41-58056B87ED78}" destId="{C4FB0013-2F55-B04E-8D9A-4D92CCD48ECB}" srcOrd="0" destOrd="0" presId="urn:microsoft.com/office/officeart/2005/8/layout/lProcess2"/>
    <dgm:cxn modelId="{43BDF67A-5FD3-B948-BA7D-FB0C5F1B3FC2}" type="presParOf" srcId="{03D61BDD-344B-374A-9B41-58056B87ED78}" destId="{0D01F819-24D9-9449-B312-60A63581DAAE}" srcOrd="1" destOrd="0" presId="urn:microsoft.com/office/officeart/2005/8/layout/lProcess2"/>
    <dgm:cxn modelId="{ABE6C953-8389-0A4A-9B2F-C4CB310F915F}" type="presParOf" srcId="{03D61BDD-344B-374A-9B41-58056B87ED78}" destId="{81615B9E-2DC7-314F-8C8F-6C8D8AE755AA}" srcOrd="2" destOrd="0" presId="urn:microsoft.com/office/officeart/2005/8/layout/lProcess2"/>
    <dgm:cxn modelId="{33C8A15B-E160-614C-9826-B59E4143B3BB}" type="presParOf" srcId="{81615B9E-2DC7-314F-8C8F-6C8D8AE755AA}" destId="{A09C360D-A733-9D4A-A65A-6343E4F7A8F8}" srcOrd="0" destOrd="0" presId="urn:microsoft.com/office/officeart/2005/8/layout/lProcess2"/>
    <dgm:cxn modelId="{CDD3A632-BE36-544F-A612-46B0EBF53944}" type="presParOf" srcId="{A09C360D-A733-9D4A-A65A-6343E4F7A8F8}" destId="{DBBEC257-8FAA-6440-9A7F-5BC317700526}" srcOrd="0" destOrd="0" presId="urn:microsoft.com/office/officeart/2005/8/layout/lProcess2"/>
    <dgm:cxn modelId="{692770FD-D26D-8644-A79D-07FB5262F5E6}" type="presParOf" srcId="{A09C360D-A733-9D4A-A65A-6343E4F7A8F8}" destId="{0132CEEC-04A5-9547-8423-7257D58DCAD7}" srcOrd="1" destOrd="0" presId="urn:microsoft.com/office/officeart/2005/8/layout/lProcess2"/>
    <dgm:cxn modelId="{EDA86568-0A9C-4548-B535-F9E147B4EFB7}" type="presParOf" srcId="{A09C360D-A733-9D4A-A65A-6343E4F7A8F8}" destId="{B4722EC4-E15F-2248-8A8D-BB30DA4CA76F}" srcOrd="2" destOrd="0" presId="urn:microsoft.com/office/officeart/2005/8/layout/lProcess2"/>
    <dgm:cxn modelId="{5E7F394E-E962-674C-B40D-67395EA0186B}" type="presParOf" srcId="{A09C360D-A733-9D4A-A65A-6343E4F7A8F8}" destId="{A454ECDD-CB17-D642-94CB-494961094C4A}" srcOrd="3" destOrd="0" presId="urn:microsoft.com/office/officeart/2005/8/layout/lProcess2"/>
    <dgm:cxn modelId="{CC812F70-2746-4046-A96F-640AB089871A}" type="presParOf" srcId="{A09C360D-A733-9D4A-A65A-6343E4F7A8F8}" destId="{F8151340-4F44-CF42-B3A0-DF09348167A1}" srcOrd="4" destOrd="0" presId="urn:microsoft.com/office/officeart/2005/8/layout/l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D8A3-5443-0C42-BDDE-222950AA58D0}">
      <dsp:nvSpPr>
        <dsp:cNvPr id="0" name=""/>
        <dsp:cNvSpPr/>
      </dsp:nvSpPr>
      <dsp:spPr>
        <a:xfrm>
          <a:off x="0" y="1589464"/>
          <a:ext cx="1739741" cy="1802263"/>
        </a:xfrm>
        <a:prstGeom prst="roundRect">
          <a:avLst>
            <a:gd name="adj" fmla="val 10000"/>
          </a:avLst>
        </a:prstGeom>
        <a:solidFill>
          <a:srgbClr val="1F7555">
            <a:alpha val="47875"/>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Times New Roman" panose="02020603050405020304" pitchFamily="18" charset="0"/>
              <a:cs typeface="Times New Roman" panose="02020603050405020304" pitchFamily="18" charset="0"/>
            </a:rPr>
            <a:t>Step 1: Immersion</a:t>
          </a:r>
          <a:r>
            <a:rPr lang="en-US" sz="2000" kern="1200">
              <a:solidFill>
                <a:schemeClr val="tx1"/>
              </a:solidFill>
              <a:latin typeface="Times New Roman" panose="02020603050405020304" pitchFamily="18" charset="0"/>
              <a:cs typeface="Times New Roman" panose="02020603050405020304" pitchFamily="18" charset="0"/>
            </a:rPr>
            <a:t> becoming familiar with the data</a:t>
          </a:r>
        </a:p>
      </dsp:txBody>
      <dsp:txXfrm>
        <a:off x="50955" y="1640419"/>
        <a:ext cx="1637831" cy="1700353"/>
      </dsp:txXfrm>
    </dsp:sp>
    <dsp:sp modelId="{6C3D9259-E7F2-254D-8D5A-3004DF60B689}">
      <dsp:nvSpPr>
        <dsp:cNvPr id="0" name=""/>
        <dsp:cNvSpPr/>
      </dsp:nvSpPr>
      <dsp:spPr>
        <a:xfrm>
          <a:off x="1913715" y="2274868"/>
          <a:ext cx="368825" cy="431455"/>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1913715" y="2361159"/>
        <a:ext cx="258178" cy="258873"/>
      </dsp:txXfrm>
    </dsp:sp>
    <dsp:sp modelId="{444AC57B-8E66-8E49-8975-9D338A3D7D18}">
      <dsp:nvSpPr>
        <dsp:cNvPr id="0" name=""/>
        <dsp:cNvSpPr/>
      </dsp:nvSpPr>
      <dsp:spPr>
        <a:xfrm>
          <a:off x="2435637" y="1589464"/>
          <a:ext cx="1739741" cy="1802263"/>
        </a:xfrm>
        <a:prstGeom prst="roundRect">
          <a:avLst>
            <a:gd name="adj" fmla="val 10000"/>
          </a:avLst>
        </a:prstGeom>
        <a:solidFill>
          <a:srgbClr val="92D050">
            <a:alpha val="5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Times New Roman" panose="02020603050405020304" pitchFamily="18" charset="0"/>
              <a:cs typeface="Times New Roman" panose="02020603050405020304" pitchFamily="18" charset="0"/>
            </a:rPr>
            <a:t>Step 2: Investigation</a:t>
          </a:r>
          <a:r>
            <a:rPr lang="en-US" sz="2000" kern="1200">
              <a:solidFill>
                <a:schemeClr val="tx1"/>
              </a:solidFill>
              <a:latin typeface="Times New Roman" panose="02020603050405020304" pitchFamily="18" charset="0"/>
              <a:cs typeface="Times New Roman" panose="02020603050405020304" pitchFamily="18" charset="0"/>
            </a:rPr>
            <a:t> initial notations of any major and minor themes</a:t>
          </a:r>
        </a:p>
      </dsp:txBody>
      <dsp:txXfrm>
        <a:off x="2486592" y="1640419"/>
        <a:ext cx="1637831" cy="1700353"/>
      </dsp:txXfrm>
    </dsp:sp>
    <dsp:sp modelId="{75DB6B79-DA8E-3640-AAD9-7929324A180C}">
      <dsp:nvSpPr>
        <dsp:cNvPr id="0" name=""/>
        <dsp:cNvSpPr/>
      </dsp:nvSpPr>
      <dsp:spPr>
        <a:xfrm>
          <a:off x="4349353" y="2274868"/>
          <a:ext cx="368825" cy="431455"/>
        </a:xfrm>
        <a:prstGeom prst="rightArrow">
          <a:avLst>
            <a:gd name="adj1" fmla="val 60000"/>
            <a:gd name="adj2" fmla="val 50000"/>
          </a:avLst>
        </a:prstGeom>
        <a:solidFill>
          <a:schemeClr val="accent3">
            <a:shade val="90000"/>
            <a:hueOff val="112136"/>
            <a:satOff val="-2403"/>
            <a:lumOff val="123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4349353" y="2361159"/>
        <a:ext cx="258178" cy="258873"/>
      </dsp:txXfrm>
    </dsp:sp>
    <dsp:sp modelId="{22F591BF-D4FB-CE4F-99B6-A3D0F45BEFD4}">
      <dsp:nvSpPr>
        <dsp:cNvPr id="0" name=""/>
        <dsp:cNvSpPr/>
      </dsp:nvSpPr>
      <dsp:spPr>
        <a:xfrm>
          <a:off x="4871275" y="1589464"/>
          <a:ext cx="1739741" cy="1802263"/>
        </a:xfrm>
        <a:prstGeom prst="roundRect">
          <a:avLst>
            <a:gd name="adj" fmla="val 10000"/>
          </a:avLst>
        </a:prstGeom>
        <a:solidFill>
          <a:schemeClr val="accent3">
            <a:lumMod val="60000"/>
            <a:lumOff val="40000"/>
            <a:alpha val="6321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Times New Roman" panose="02020603050405020304" pitchFamily="18" charset="0"/>
              <a:cs typeface="Times New Roman" panose="02020603050405020304" pitchFamily="18" charset="0"/>
            </a:rPr>
            <a:t>Step 3: Development </a:t>
          </a:r>
          <a:r>
            <a:rPr lang="en-US" sz="2000" kern="1200">
              <a:solidFill>
                <a:schemeClr val="tx1"/>
              </a:solidFill>
              <a:latin typeface="Times New Roman" panose="02020603050405020304" pitchFamily="18" charset="0"/>
              <a:cs typeface="Times New Roman" panose="02020603050405020304" pitchFamily="18" charset="0"/>
            </a:rPr>
            <a:t>emergent themes are noted</a:t>
          </a:r>
        </a:p>
      </dsp:txBody>
      <dsp:txXfrm>
        <a:off x="4922230" y="1640419"/>
        <a:ext cx="1637831" cy="1700353"/>
      </dsp:txXfrm>
    </dsp:sp>
    <dsp:sp modelId="{9C7CDD22-B010-7744-99C7-6C2358E526CA}">
      <dsp:nvSpPr>
        <dsp:cNvPr id="0" name=""/>
        <dsp:cNvSpPr/>
      </dsp:nvSpPr>
      <dsp:spPr>
        <a:xfrm>
          <a:off x="6784991" y="2274868"/>
          <a:ext cx="368825" cy="431455"/>
        </a:xfrm>
        <a:prstGeom prst="rightArrow">
          <a:avLst>
            <a:gd name="adj1" fmla="val 60000"/>
            <a:gd name="adj2" fmla="val 50000"/>
          </a:avLst>
        </a:prstGeom>
        <a:solidFill>
          <a:schemeClr val="accent3">
            <a:shade val="90000"/>
            <a:hueOff val="224272"/>
            <a:satOff val="-4806"/>
            <a:lumOff val="246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784991" y="2361159"/>
        <a:ext cx="258178" cy="258873"/>
      </dsp:txXfrm>
    </dsp:sp>
    <dsp:sp modelId="{2E9F193C-C36B-B64C-B56E-0F1EDC71D699}">
      <dsp:nvSpPr>
        <dsp:cNvPr id="0" name=""/>
        <dsp:cNvSpPr/>
      </dsp:nvSpPr>
      <dsp:spPr>
        <a:xfrm>
          <a:off x="7306913" y="1589464"/>
          <a:ext cx="1739741" cy="1802263"/>
        </a:xfrm>
        <a:prstGeom prst="roundRect">
          <a:avLst>
            <a:gd name="adj" fmla="val 10000"/>
          </a:avLst>
        </a:prstGeom>
        <a:solidFill>
          <a:srgbClr val="1F755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Times New Roman" panose="02020603050405020304" pitchFamily="18" charset="0"/>
              <a:cs typeface="Times New Roman" panose="02020603050405020304" pitchFamily="18" charset="0"/>
            </a:rPr>
            <a:t>Step 4: Patterns</a:t>
          </a:r>
          <a:r>
            <a:rPr lang="en-US" sz="2000" kern="1200">
              <a:solidFill>
                <a:schemeClr val="tx1"/>
              </a:solidFill>
              <a:latin typeface="Times New Roman" panose="02020603050405020304" pitchFamily="18" charset="0"/>
              <a:cs typeface="Times New Roman" panose="02020603050405020304" pitchFamily="18" charset="0"/>
            </a:rPr>
            <a:t> Search for connections across themes</a:t>
          </a:r>
        </a:p>
      </dsp:txBody>
      <dsp:txXfrm>
        <a:off x="7357868" y="1640419"/>
        <a:ext cx="1637831" cy="1700353"/>
      </dsp:txXfrm>
    </dsp:sp>
    <dsp:sp modelId="{DA18C7BF-63A6-314F-8981-0E696EFE070F}">
      <dsp:nvSpPr>
        <dsp:cNvPr id="0" name=""/>
        <dsp:cNvSpPr/>
      </dsp:nvSpPr>
      <dsp:spPr>
        <a:xfrm>
          <a:off x="9220629" y="2274868"/>
          <a:ext cx="368825" cy="431455"/>
        </a:xfrm>
        <a:prstGeom prst="rightArrow">
          <a:avLst>
            <a:gd name="adj1" fmla="val 60000"/>
            <a:gd name="adj2" fmla="val 50000"/>
          </a:avLst>
        </a:prstGeom>
        <a:solidFill>
          <a:schemeClr val="accent3">
            <a:shade val="90000"/>
            <a:hueOff val="224272"/>
            <a:satOff val="-4806"/>
            <a:lumOff val="246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9220629" y="2361159"/>
        <a:ext cx="258178" cy="258873"/>
      </dsp:txXfrm>
    </dsp:sp>
    <dsp:sp modelId="{A087FA8F-3E92-C642-9F87-A1983F23001E}">
      <dsp:nvSpPr>
        <dsp:cNvPr id="0" name=""/>
        <dsp:cNvSpPr/>
      </dsp:nvSpPr>
      <dsp:spPr>
        <a:xfrm>
          <a:off x="9742551" y="1589464"/>
          <a:ext cx="1739741" cy="1802263"/>
        </a:xfrm>
        <a:prstGeom prst="roundRect">
          <a:avLst>
            <a:gd name="adj" fmla="val 10000"/>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Times New Roman" panose="02020603050405020304" pitchFamily="18" charset="0"/>
              <a:cs typeface="Times New Roman" panose="02020603050405020304" pitchFamily="18" charset="0"/>
            </a:rPr>
            <a:t>Step 5: Repeat</a:t>
          </a:r>
        </a:p>
        <a:p>
          <a:pPr marL="0" lvl="0" indent="0" algn="ctr" defTabSz="889000">
            <a:lnSpc>
              <a:spcPct val="90000"/>
            </a:lnSpc>
            <a:spcBef>
              <a:spcPct val="0"/>
            </a:spcBef>
            <a:spcAft>
              <a:spcPct val="35000"/>
            </a:spcAft>
            <a:buNone/>
          </a:pPr>
          <a:r>
            <a:rPr lang="en-US" sz="2000" kern="1200">
              <a:solidFill>
                <a:schemeClr val="tx1"/>
              </a:solidFill>
              <a:latin typeface="Times New Roman" panose="02020603050405020304" pitchFamily="18" charset="0"/>
              <a:cs typeface="Times New Roman" panose="02020603050405020304" pitchFamily="18" charset="0"/>
            </a:rPr>
            <a:t>Move to next case &amp; repeat process. </a:t>
          </a:r>
        </a:p>
      </dsp:txBody>
      <dsp:txXfrm>
        <a:off x="9793506" y="1640419"/>
        <a:ext cx="1637831" cy="1700353"/>
      </dsp:txXfrm>
    </dsp:sp>
    <dsp:sp modelId="{6CAA47C8-6C5A-8846-B3DF-EB6FEA487AE4}">
      <dsp:nvSpPr>
        <dsp:cNvPr id="0" name=""/>
        <dsp:cNvSpPr/>
      </dsp:nvSpPr>
      <dsp:spPr>
        <a:xfrm>
          <a:off x="11656267" y="2274868"/>
          <a:ext cx="368825" cy="431455"/>
        </a:xfrm>
        <a:prstGeom prst="rightArrow">
          <a:avLst>
            <a:gd name="adj1" fmla="val 60000"/>
            <a:gd name="adj2" fmla="val 50000"/>
          </a:avLst>
        </a:prstGeom>
        <a:solidFill>
          <a:schemeClr val="accent3">
            <a:shade val="90000"/>
            <a:hueOff val="112136"/>
            <a:satOff val="-2403"/>
            <a:lumOff val="123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11656267" y="2361159"/>
        <a:ext cx="258178" cy="258873"/>
      </dsp:txXfrm>
    </dsp:sp>
    <dsp:sp modelId="{1CA1EB5A-F5CD-0E47-990B-06B5981E7D2A}">
      <dsp:nvSpPr>
        <dsp:cNvPr id="0" name=""/>
        <dsp:cNvSpPr/>
      </dsp:nvSpPr>
      <dsp:spPr>
        <a:xfrm>
          <a:off x="12178189" y="1589464"/>
          <a:ext cx="1739741" cy="1802263"/>
        </a:xfrm>
        <a:prstGeom prst="roundRect">
          <a:avLst>
            <a:gd name="adj" fmla="val 10000"/>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Times New Roman" panose="02020603050405020304" pitchFamily="18" charset="0"/>
              <a:cs typeface="Times New Roman" panose="02020603050405020304" pitchFamily="18" charset="0"/>
            </a:rPr>
            <a:t>Step 6: Analyzation</a:t>
          </a:r>
          <a:r>
            <a:rPr lang="en-US" sz="2000" kern="1200">
              <a:solidFill>
                <a:schemeClr val="tx1"/>
              </a:solidFill>
              <a:latin typeface="Times New Roman" panose="02020603050405020304" pitchFamily="18" charset="0"/>
              <a:cs typeface="Times New Roman" panose="02020603050405020304" pitchFamily="18" charset="0"/>
            </a:rPr>
            <a:t> look for patterns across cases.</a:t>
          </a:r>
        </a:p>
      </dsp:txBody>
      <dsp:txXfrm>
        <a:off x="12229144" y="1640419"/>
        <a:ext cx="1637831" cy="1700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06DBE-1D0A-404B-8554-89FE7029149C}">
      <dsp:nvSpPr>
        <dsp:cNvPr id="0" name=""/>
        <dsp:cNvSpPr/>
      </dsp:nvSpPr>
      <dsp:spPr>
        <a:xfrm>
          <a:off x="3472" y="0"/>
          <a:ext cx="9029247" cy="9636679"/>
        </a:xfrm>
        <a:prstGeom prst="roundRect">
          <a:avLst>
            <a:gd name="adj" fmla="val 10000"/>
          </a:avLst>
        </a:prstGeom>
        <a:solidFill>
          <a:schemeClr val="accent3">
            <a:lumMod val="20000"/>
            <a:lumOff val="80000"/>
          </a:schemeClr>
        </a:solidFill>
        <a:ln>
          <a:solidFill>
            <a:srgbClr val="92D05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latin typeface="Times New Roman" panose="02020603050405020304" pitchFamily="18" charset="0"/>
              <a:cs typeface="Times New Roman" panose="02020603050405020304" pitchFamily="18" charset="0"/>
            </a:rPr>
            <a:t>Identity Formation </a:t>
          </a:r>
        </a:p>
        <a:p>
          <a:pPr marL="0" lvl="0" indent="0" algn="ctr" defTabSz="1600200">
            <a:lnSpc>
              <a:spcPct val="90000"/>
            </a:lnSpc>
            <a:spcBef>
              <a:spcPct val="0"/>
            </a:spcBef>
            <a:spcAft>
              <a:spcPct val="35000"/>
            </a:spcAft>
            <a:buNone/>
          </a:pPr>
          <a:r>
            <a:rPr lang="en-US" sz="2400" i="0" kern="1200">
              <a:latin typeface="Times New Roman" panose="02020603050405020304" pitchFamily="18" charset="0"/>
              <a:cs typeface="Times New Roman" panose="02020603050405020304" pitchFamily="18" charset="0"/>
            </a:rPr>
            <a:t>The impact an individual’s lived experience has on their thoughts, attitudes, behaviors, and self-value.</a:t>
          </a:r>
          <a:endParaRPr lang="en-US" sz="3600" i="0" kern="1200">
            <a:latin typeface="Times New Roman" panose="02020603050405020304" pitchFamily="18" charset="0"/>
            <a:cs typeface="Times New Roman" panose="02020603050405020304" pitchFamily="18" charset="0"/>
          </a:endParaRPr>
        </a:p>
      </dsp:txBody>
      <dsp:txXfrm>
        <a:off x="3472" y="0"/>
        <a:ext cx="9029247" cy="2891003"/>
      </dsp:txXfrm>
    </dsp:sp>
    <dsp:sp modelId="{A68B392A-A6A2-624E-B3EC-85EF1DE171F5}">
      <dsp:nvSpPr>
        <dsp:cNvPr id="0" name=""/>
        <dsp:cNvSpPr/>
      </dsp:nvSpPr>
      <dsp:spPr>
        <a:xfrm>
          <a:off x="637000" y="2892194"/>
          <a:ext cx="7762190" cy="2075997"/>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066800">
            <a:lnSpc>
              <a:spcPct val="90000"/>
            </a:lnSpc>
            <a:spcBef>
              <a:spcPct val="0"/>
            </a:spcBef>
            <a:spcAft>
              <a:spcPct val="35000"/>
            </a:spcAft>
            <a:buNone/>
          </a:pPr>
          <a:r>
            <a:rPr lang="en-US" sz="2400" b="1" i="1" kern="1200">
              <a:latin typeface="Times New Roman" panose="02020603050405020304" pitchFamily="18" charset="0"/>
              <a:cs typeface="Times New Roman" panose="02020603050405020304" pitchFamily="18" charset="0"/>
            </a:rPr>
            <a:t>Motivation</a:t>
          </a:r>
        </a:p>
        <a:p>
          <a:pPr marL="0" lvl="0" indent="0" algn="just" defTabSz="10668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“So, I will incorporate a lot of my experience into my books and stuff so I can hopefully lie reach out to children because I have stories to tell that possibly help other children, the system, or even dealing with like different abuses.”</a:t>
          </a:r>
          <a:endParaRPr lang="en-US" sz="1800" i="1" kern="1200">
            <a:latin typeface="Times New Roman" panose="02020603050405020304" pitchFamily="18" charset="0"/>
            <a:cs typeface="Times New Roman" panose="02020603050405020304" pitchFamily="18" charset="0"/>
          </a:endParaRPr>
        </a:p>
      </dsp:txBody>
      <dsp:txXfrm>
        <a:off x="697804" y="2952998"/>
        <a:ext cx="7640582" cy="1954389"/>
      </dsp:txXfrm>
    </dsp:sp>
    <dsp:sp modelId="{23F5D323-1CFD-B143-B7C2-FBB72C30A075}">
      <dsp:nvSpPr>
        <dsp:cNvPr id="0" name=""/>
        <dsp:cNvSpPr/>
      </dsp:nvSpPr>
      <dsp:spPr>
        <a:xfrm>
          <a:off x="637000" y="5247222"/>
          <a:ext cx="7762190" cy="1813700"/>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066800">
            <a:lnSpc>
              <a:spcPct val="90000"/>
            </a:lnSpc>
            <a:spcBef>
              <a:spcPct val="0"/>
            </a:spcBef>
            <a:spcAft>
              <a:spcPct val="35000"/>
            </a:spcAft>
            <a:buNone/>
          </a:pPr>
          <a:r>
            <a:rPr lang="en-US" sz="2400" b="1" i="1" kern="1200" dirty="0">
              <a:latin typeface="Times New Roman" panose="02020603050405020304" pitchFamily="18" charset="0"/>
              <a:cs typeface="Times New Roman" panose="02020603050405020304" pitchFamily="18" charset="0"/>
            </a:rPr>
            <a:t>Coping Mechanisms</a:t>
          </a:r>
        </a:p>
        <a:p>
          <a:pPr marL="0" lvl="0" indent="0" algn="just" defTabSz="10668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t>
          </a:r>
          <a:r>
            <a:rPr lang="en-US" sz="2000" b="0" i="0" u="none" kern="1200" dirty="0">
              <a:latin typeface="Times New Roman" panose="02020603050405020304" pitchFamily="18" charset="0"/>
              <a:cs typeface="Times New Roman" panose="02020603050405020304" pitchFamily="18" charset="0"/>
            </a:rPr>
            <a:t>This person’s not even trying their hardest for me, and sometimes I just give up. Sometimes I skip, I give up, and I don't try anymore. So, I'm just like, well, what’s really the point.”</a:t>
          </a:r>
          <a:endParaRPr lang="en-US" sz="2000" i="1" kern="1200" dirty="0">
            <a:latin typeface="Times New Roman" panose="02020603050405020304" pitchFamily="18" charset="0"/>
            <a:cs typeface="Times New Roman" panose="02020603050405020304" pitchFamily="18" charset="0"/>
          </a:endParaRPr>
        </a:p>
      </dsp:txBody>
      <dsp:txXfrm>
        <a:off x="690121" y="5300343"/>
        <a:ext cx="7655948" cy="1707458"/>
      </dsp:txXfrm>
    </dsp:sp>
    <dsp:sp modelId="{53A7A6E9-C30E-0843-9AFC-1D67441320DA}">
      <dsp:nvSpPr>
        <dsp:cNvPr id="0" name=""/>
        <dsp:cNvSpPr/>
      </dsp:nvSpPr>
      <dsp:spPr>
        <a:xfrm>
          <a:off x="637000" y="7339953"/>
          <a:ext cx="7762190" cy="1813700"/>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066800">
            <a:lnSpc>
              <a:spcPct val="90000"/>
            </a:lnSpc>
            <a:spcBef>
              <a:spcPct val="0"/>
            </a:spcBef>
            <a:spcAft>
              <a:spcPct val="35000"/>
            </a:spcAft>
            <a:buNone/>
          </a:pPr>
          <a:r>
            <a:rPr lang="en-US" sz="2400" b="1" i="1" kern="1200" dirty="0">
              <a:latin typeface="Times New Roman" panose="02020603050405020304" pitchFamily="18" charset="0"/>
              <a:cs typeface="Times New Roman" panose="02020603050405020304" pitchFamily="18" charset="0"/>
            </a:rPr>
            <a:t>Social Inadequacy</a:t>
          </a:r>
        </a:p>
        <a:p>
          <a:pPr marL="0" lvl="0" indent="0" algn="just" defTabSz="10668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 just can’t do normal kid things. And that’s okay. I don’t have control over if I get to go and visit a friend. I don’t have control over what I do on the weekends. All I have control over is how I react to those things.”</a:t>
          </a:r>
          <a:endParaRPr lang="en-US" sz="2000" i="1" kern="1200" dirty="0">
            <a:latin typeface="Times New Roman" panose="02020603050405020304" pitchFamily="18" charset="0"/>
            <a:cs typeface="Times New Roman" panose="02020603050405020304" pitchFamily="18" charset="0"/>
          </a:endParaRPr>
        </a:p>
      </dsp:txBody>
      <dsp:txXfrm>
        <a:off x="690121" y="7393074"/>
        <a:ext cx="7655948" cy="1707458"/>
      </dsp:txXfrm>
    </dsp:sp>
    <dsp:sp modelId="{0A00D330-FF36-3B41-83A7-82949FFF76E2}">
      <dsp:nvSpPr>
        <dsp:cNvPr id="0" name=""/>
        <dsp:cNvSpPr/>
      </dsp:nvSpPr>
      <dsp:spPr>
        <a:xfrm>
          <a:off x="9709913" y="0"/>
          <a:ext cx="9029247" cy="9636679"/>
        </a:xfrm>
        <a:prstGeom prst="roundRect">
          <a:avLst>
            <a:gd name="adj" fmla="val 10000"/>
          </a:avLst>
        </a:prstGeom>
        <a:solidFill>
          <a:schemeClr val="accent3">
            <a:lumMod val="20000"/>
            <a:lumOff val="80000"/>
          </a:schemeClr>
        </a:solidFill>
        <a:ln>
          <a:solidFill>
            <a:srgbClr val="92D05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Perceived Support &amp; Influence</a:t>
          </a:r>
        </a:p>
        <a:p>
          <a:pPr marL="0" lvl="0" indent="0" algn="ctr" defTabSz="1600200">
            <a:lnSpc>
              <a:spcPct val="90000"/>
            </a:lnSpc>
            <a:spcBef>
              <a:spcPct val="0"/>
            </a:spcBef>
            <a:spcAft>
              <a:spcPct val="35000"/>
            </a:spcAft>
            <a:buNone/>
          </a:pPr>
          <a:r>
            <a:rPr lang="en-US" sz="2400" i="0" kern="1200" dirty="0">
              <a:latin typeface="Times New Roman" panose="02020603050405020304" pitchFamily="18" charset="0"/>
              <a:cs typeface="Times New Roman" panose="02020603050405020304" pitchFamily="18" charset="0"/>
            </a:rPr>
            <a:t>The perception of encouragement, assistance, and/or resources and their impact on one’s abilities to self-govern their thoughts, attitudes, behaviors, or decisions.</a:t>
          </a:r>
          <a:endParaRPr lang="en-US" sz="2400" b="1" i="0" kern="1200" dirty="0">
            <a:latin typeface="Times New Roman" panose="02020603050405020304" pitchFamily="18" charset="0"/>
            <a:cs typeface="Times New Roman" panose="02020603050405020304" pitchFamily="18" charset="0"/>
          </a:endParaRPr>
        </a:p>
      </dsp:txBody>
      <dsp:txXfrm>
        <a:off x="9709913" y="0"/>
        <a:ext cx="9029247" cy="2891003"/>
      </dsp:txXfrm>
    </dsp:sp>
    <dsp:sp modelId="{491D8BF0-CBD0-7548-8C6D-73CD5A126B78}">
      <dsp:nvSpPr>
        <dsp:cNvPr id="0" name=""/>
        <dsp:cNvSpPr/>
      </dsp:nvSpPr>
      <dsp:spPr>
        <a:xfrm>
          <a:off x="10343441" y="2893963"/>
          <a:ext cx="7762190" cy="2531237"/>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066800">
            <a:lnSpc>
              <a:spcPct val="90000"/>
            </a:lnSpc>
            <a:spcBef>
              <a:spcPct val="0"/>
            </a:spcBef>
            <a:spcAft>
              <a:spcPct val="35000"/>
            </a:spcAft>
            <a:buFont typeface="+mj-lt"/>
            <a:buNone/>
          </a:pPr>
          <a:r>
            <a:rPr lang="en-US" sz="2400" b="1" i="1" kern="1200" dirty="0">
              <a:latin typeface="Times New Roman" panose="02020603050405020304" pitchFamily="18" charset="0"/>
              <a:cs typeface="Times New Roman" panose="02020603050405020304" pitchFamily="18" charset="0"/>
            </a:rPr>
            <a:t>Environmental Regulation</a:t>
          </a:r>
          <a:endParaRPr lang="en-US" sz="2000" kern="1200" dirty="0">
            <a:latin typeface="Times New Roman" panose="02020603050405020304" pitchFamily="18" charset="0"/>
            <a:cs typeface="Times New Roman" panose="02020603050405020304" pitchFamily="18" charset="0"/>
          </a:endParaRPr>
        </a:p>
        <a:p>
          <a:pPr marL="0" lvl="0" indent="0" algn="just" defTabSz="1066800">
            <a:lnSpc>
              <a:spcPct val="90000"/>
            </a:lnSpc>
            <a:spcBef>
              <a:spcPct val="0"/>
            </a:spcBef>
            <a:spcAft>
              <a:spcPct val="35000"/>
            </a:spcAft>
            <a:buFont typeface="+mj-lt"/>
            <a:buNone/>
          </a:pPr>
          <a:r>
            <a:rPr lang="en-US" sz="2000" kern="1200" dirty="0">
              <a:latin typeface="Times New Roman" panose="02020603050405020304" pitchFamily="18" charset="0"/>
              <a:cs typeface="Times New Roman" panose="02020603050405020304" pitchFamily="18" charset="0"/>
            </a:rPr>
            <a:t>“Every part of your day is controlled [in foster care]…I feel like I’m still a child and I talk to [staff members] like, ‘hey, like, what do I do?’ And I kind of revert back to me not wanting to make decisions because I know I can depend on them. So sometimes I have to remember that like you're an adult and you don't have to like, ask them for a play-by-play on everything.”</a:t>
          </a:r>
        </a:p>
      </dsp:txBody>
      <dsp:txXfrm>
        <a:off x="10417578" y="2968100"/>
        <a:ext cx="7613916" cy="2382963"/>
      </dsp:txXfrm>
    </dsp:sp>
    <dsp:sp modelId="{F0F53E6E-2007-C34F-AE56-DC959E6394AA}">
      <dsp:nvSpPr>
        <dsp:cNvPr id="0" name=""/>
        <dsp:cNvSpPr/>
      </dsp:nvSpPr>
      <dsp:spPr>
        <a:xfrm>
          <a:off x="10343441" y="5673646"/>
          <a:ext cx="7762190" cy="1614896"/>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066800">
            <a:lnSpc>
              <a:spcPct val="90000"/>
            </a:lnSpc>
            <a:spcBef>
              <a:spcPct val="0"/>
            </a:spcBef>
            <a:spcAft>
              <a:spcPct val="35000"/>
            </a:spcAft>
            <a:buFont typeface="+mj-lt"/>
            <a:buNone/>
          </a:pPr>
          <a:r>
            <a:rPr lang="en-US" sz="2400" b="1" i="1" kern="1200" dirty="0">
              <a:latin typeface="Times New Roman" panose="02020603050405020304" pitchFamily="18" charset="0"/>
              <a:cs typeface="Times New Roman" panose="02020603050405020304" pitchFamily="18" charset="0"/>
            </a:rPr>
            <a:t>Balance of Feedback</a:t>
          </a:r>
        </a:p>
        <a:p>
          <a:pPr marL="0" lvl="0" indent="0" algn="just" defTabSz="1066800">
            <a:lnSpc>
              <a:spcPct val="90000"/>
            </a:lnSpc>
            <a:spcBef>
              <a:spcPct val="0"/>
            </a:spcBef>
            <a:spcAft>
              <a:spcPct val="35000"/>
            </a:spcAft>
            <a:buFont typeface="+mj-lt"/>
            <a:buNone/>
          </a:pPr>
          <a:r>
            <a:rPr lang="en-US" sz="2000" kern="1200" dirty="0">
              <a:latin typeface="Times New Roman" panose="02020603050405020304" pitchFamily="18" charset="0"/>
              <a:cs typeface="Times New Roman" panose="02020603050405020304" pitchFamily="18" charset="0"/>
            </a:rPr>
            <a:t>“Like people [at school] are really nice. Like people were not so nice before, if I raise my hand to a teacher, I feel like she’s going to be like what you know I get the answer wrong but that’s okay. Everybody does.”</a:t>
          </a:r>
        </a:p>
      </dsp:txBody>
      <dsp:txXfrm>
        <a:off x="10390740" y="5720945"/>
        <a:ext cx="7667592" cy="1520298"/>
      </dsp:txXfrm>
    </dsp:sp>
    <dsp:sp modelId="{E50C17F9-4C49-A444-9EE3-B38CF4EC9222}">
      <dsp:nvSpPr>
        <dsp:cNvPr id="0" name=""/>
        <dsp:cNvSpPr/>
      </dsp:nvSpPr>
      <dsp:spPr>
        <a:xfrm>
          <a:off x="10343441" y="7536988"/>
          <a:ext cx="7762190" cy="1614896"/>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066800">
            <a:lnSpc>
              <a:spcPct val="90000"/>
            </a:lnSpc>
            <a:spcBef>
              <a:spcPct val="0"/>
            </a:spcBef>
            <a:spcAft>
              <a:spcPct val="35000"/>
            </a:spcAft>
            <a:buFont typeface="+mj-lt"/>
            <a:buNone/>
          </a:pPr>
          <a:r>
            <a:rPr lang="en-US" sz="2400" b="1" i="1" kern="1200" dirty="0">
              <a:latin typeface="Times New Roman" panose="02020603050405020304" pitchFamily="18" charset="0"/>
              <a:cs typeface="Times New Roman" panose="02020603050405020304" pitchFamily="18" charset="0"/>
            </a:rPr>
            <a:t>Impact of Support System</a:t>
          </a:r>
        </a:p>
        <a:p>
          <a:pPr marL="0" lvl="0" indent="0" algn="just" defTabSz="1066800">
            <a:lnSpc>
              <a:spcPct val="90000"/>
            </a:lnSpc>
            <a:spcBef>
              <a:spcPct val="0"/>
            </a:spcBef>
            <a:spcAft>
              <a:spcPct val="35000"/>
            </a:spcAft>
            <a:buFont typeface="+mj-lt"/>
            <a:buNone/>
          </a:pPr>
          <a:r>
            <a:rPr lang="en-US" sz="2000" b="0" kern="1200" dirty="0">
              <a:latin typeface="Times New Roman" panose="02020603050405020304" pitchFamily="18" charset="0"/>
              <a:cs typeface="Times New Roman" panose="02020603050405020304" pitchFamily="18" charset="0"/>
            </a:rPr>
            <a:t>“We have that bond, and we have that trust in each other because we’ve known each other for a long time, and because we've been through stuff together. And we know that we can really only trust each other.” </a:t>
          </a:r>
        </a:p>
      </dsp:txBody>
      <dsp:txXfrm>
        <a:off x="10390740" y="7584287"/>
        <a:ext cx="7667592" cy="1520298"/>
      </dsp:txXfrm>
    </dsp:sp>
    <dsp:sp modelId="{C4FB0013-2F55-B04E-8D9A-4D92CCD48ECB}">
      <dsp:nvSpPr>
        <dsp:cNvPr id="0" name=""/>
        <dsp:cNvSpPr/>
      </dsp:nvSpPr>
      <dsp:spPr>
        <a:xfrm>
          <a:off x="19416354" y="0"/>
          <a:ext cx="9029247" cy="9636679"/>
        </a:xfrm>
        <a:prstGeom prst="roundRect">
          <a:avLst>
            <a:gd name="adj" fmla="val 10000"/>
          </a:avLst>
        </a:prstGeom>
        <a:solidFill>
          <a:schemeClr val="accent3">
            <a:lumMod val="20000"/>
            <a:lumOff val="80000"/>
          </a:schemeClr>
        </a:solidFill>
        <a:ln>
          <a:solidFill>
            <a:srgbClr val="92D05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Sense of Family</a:t>
          </a:r>
        </a:p>
        <a:p>
          <a:pPr marL="0" lvl="0" indent="0" algn="ctr" defTabSz="16002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continuum of support from one’s various </a:t>
          </a:r>
          <a:r>
            <a:rPr lang="en-US" sz="2400" kern="1200" dirty="0">
              <a:latin typeface="Times New Roman" panose="02020603050405020304" pitchFamily="18" charset="0"/>
              <a:ea typeface="+mn-ea"/>
              <a:cs typeface="Times New Roman" panose="02020603050405020304" pitchFamily="18" charset="0"/>
            </a:rPr>
            <a:t>familial groups and its contribution to their well-being. </a:t>
          </a:r>
          <a:endParaRPr lang="en-US" sz="2400" b="1" kern="1200" dirty="0">
            <a:latin typeface="Times New Roman" panose="02020603050405020304" pitchFamily="18" charset="0"/>
            <a:cs typeface="Times New Roman" panose="02020603050405020304" pitchFamily="18" charset="0"/>
          </a:endParaRPr>
        </a:p>
      </dsp:txBody>
      <dsp:txXfrm>
        <a:off x="19416354" y="0"/>
        <a:ext cx="9029247" cy="2891003"/>
      </dsp:txXfrm>
    </dsp:sp>
    <dsp:sp modelId="{DBBEC257-8FAA-6440-9A7F-5BC317700526}">
      <dsp:nvSpPr>
        <dsp:cNvPr id="0" name=""/>
        <dsp:cNvSpPr/>
      </dsp:nvSpPr>
      <dsp:spPr>
        <a:xfrm>
          <a:off x="20049882" y="2893106"/>
          <a:ext cx="7762190" cy="1914310"/>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244600">
            <a:lnSpc>
              <a:spcPct val="90000"/>
            </a:lnSpc>
            <a:spcBef>
              <a:spcPct val="0"/>
            </a:spcBef>
            <a:spcAft>
              <a:spcPct val="35000"/>
            </a:spcAft>
            <a:buFont typeface="+mj-lt"/>
            <a:buNone/>
          </a:pPr>
          <a:r>
            <a:rPr lang="en-US" sz="2400" b="1" i="1" kern="1200" dirty="0">
              <a:latin typeface="Times New Roman" panose="02020603050405020304" pitchFamily="18" charset="0"/>
              <a:ea typeface="+mn-ea"/>
              <a:cs typeface="Times New Roman" panose="02020603050405020304" pitchFamily="18" charset="0"/>
            </a:rPr>
            <a:t>Increased</a:t>
          </a:r>
          <a:r>
            <a:rPr lang="en-US" sz="2000" kern="1200" dirty="0">
              <a:latin typeface="Times New Roman" panose="02020603050405020304" pitchFamily="18" charset="0"/>
              <a:ea typeface="+mn-ea"/>
              <a:cs typeface="Times New Roman" panose="02020603050405020304" pitchFamily="18" charset="0"/>
            </a:rPr>
            <a:t> </a:t>
          </a:r>
        </a:p>
        <a:p>
          <a:pPr marL="0" lvl="0" indent="0" algn="just" defTabSz="1244600">
            <a:lnSpc>
              <a:spcPct val="90000"/>
            </a:lnSpc>
            <a:spcBef>
              <a:spcPct val="0"/>
            </a:spcBef>
            <a:spcAft>
              <a:spcPct val="35000"/>
            </a:spcAft>
            <a:buFont typeface="+mj-lt"/>
            <a:buNone/>
          </a:pPr>
          <a:r>
            <a:rPr lang="en-US" sz="2000" kern="1200" dirty="0">
              <a:latin typeface="Times New Roman" panose="02020603050405020304" pitchFamily="18" charset="0"/>
              <a:ea typeface="+mn-ea"/>
              <a:cs typeface="Times New Roman" panose="02020603050405020304" pitchFamily="18" charset="0"/>
            </a:rPr>
            <a:t>“Well, I do love the connection between my brothers and me. Like, we bonded together. But, you know, it's been separated a little bit. There's still that connection.”</a:t>
          </a:r>
          <a:endParaRPr lang="en-US" sz="2800" kern="1200" dirty="0">
            <a:latin typeface="Times New Roman" panose="02020603050405020304" pitchFamily="18" charset="0"/>
            <a:ea typeface="+mn-ea"/>
            <a:cs typeface="Times New Roman" panose="02020603050405020304" pitchFamily="18" charset="0"/>
          </a:endParaRPr>
        </a:p>
      </dsp:txBody>
      <dsp:txXfrm>
        <a:off x="20105950" y="2949174"/>
        <a:ext cx="7650054" cy="1802174"/>
      </dsp:txXfrm>
    </dsp:sp>
    <dsp:sp modelId="{B4722EC4-E15F-2248-8A8D-BB30DA4CA76F}">
      <dsp:nvSpPr>
        <dsp:cNvPr id="0" name=""/>
        <dsp:cNvSpPr/>
      </dsp:nvSpPr>
      <dsp:spPr>
        <a:xfrm>
          <a:off x="20049882" y="5110915"/>
          <a:ext cx="7762190" cy="2011684"/>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244600">
            <a:lnSpc>
              <a:spcPct val="90000"/>
            </a:lnSpc>
            <a:spcBef>
              <a:spcPct val="0"/>
            </a:spcBef>
            <a:spcAft>
              <a:spcPct val="35000"/>
            </a:spcAft>
            <a:buFont typeface="+mj-lt"/>
            <a:buNone/>
          </a:pPr>
          <a:r>
            <a:rPr lang="en-US" sz="2400" b="1" i="1" kern="1200" dirty="0">
              <a:latin typeface="Times New Roman" panose="02020603050405020304" pitchFamily="18" charset="0"/>
              <a:ea typeface="+mn-ea"/>
              <a:cs typeface="Times New Roman" panose="02020603050405020304" pitchFamily="18" charset="0"/>
            </a:rPr>
            <a:t>Decreased</a:t>
          </a:r>
          <a:r>
            <a:rPr lang="en-US" sz="2000" kern="1200" dirty="0">
              <a:latin typeface="Times New Roman" panose="02020603050405020304" pitchFamily="18" charset="0"/>
              <a:ea typeface="+mn-ea"/>
              <a:cs typeface="Times New Roman" panose="02020603050405020304" pitchFamily="18" charset="0"/>
            </a:rPr>
            <a:t> </a:t>
          </a:r>
        </a:p>
        <a:p>
          <a:pPr marL="0" lvl="0" indent="0" algn="just" defTabSz="1244600">
            <a:lnSpc>
              <a:spcPct val="90000"/>
            </a:lnSpc>
            <a:spcBef>
              <a:spcPct val="0"/>
            </a:spcBef>
            <a:spcAft>
              <a:spcPct val="35000"/>
            </a:spcAft>
            <a:buFont typeface="+mj-lt"/>
            <a:buNone/>
          </a:pPr>
          <a:r>
            <a:rPr lang="en-US" sz="2000" kern="1200" dirty="0">
              <a:latin typeface="Times New Roman" panose="02020603050405020304" pitchFamily="18" charset="0"/>
              <a:ea typeface="+mn-ea"/>
              <a:cs typeface="Times New Roman" panose="02020603050405020304" pitchFamily="18" charset="0"/>
            </a:rPr>
            <a:t>“So, I felt like I was separated, not only in my school life, but in my family life. I feel like the only person I could depend on was my mother, and you know, honestly, I didn't. I felt so unloved by her, sometimes it just honestly hurt.”</a:t>
          </a:r>
        </a:p>
      </dsp:txBody>
      <dsp:txXfrm>
        <a:off x="20108802" y="5169835"/>
        <a:ext cx="7644350" cy="1893844"/>
      </dsp:txXfrm>
    </dsp:sp>
    <dsp:sp modelId="{F8151340-4F44-CF42-B3A0-DF09348167A1}">
      <dsp:nvSpPr>
        <dsp:cNvPr id="0" name=""/>
        <dsp:cNvSpPr/>
      </dsp:nvSpPr>
      <dsp:spPr>
        <a:xfrm>
          <a:off x="20049882" y="7426099"/>
          <a:ext cx="7762190" cy="1726643"/>
        </a:xfrm>
        <a:prstGeom prst="roundRect">
          <a:avLst>
            <a:gd name="adj" fmla="val 10000"/>
          </a:avLst>
        </a:prstGeom>
        <a:solidFill>
          <a:schemeClr val="lt1">
            <a:hueOff val="0"/>
            <a:satOff val="0"/>
            <a:lumOff val="0"/>
            <a:alphaOff val="0"/>
          </a:schemeClr>
        </a:solidFill>
        <a:ln w="38100" cap="flat" cmpd="sng" algn="ctr">
          <a:solidFill>
            <a:srgbClr val="1F7555">
              <a:alpha val="75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just" defTabSz="1244600">
            <a:lnSpc>
              <a:spcPct val="90000"/>
            </a:lnSpc>
            <a:spcBef>
              <a:spcPct val="0"/>
            </a:spcBef>
            <a:spcAft>
              <a:spcPct val="35000"/>
            </a:spcAft>
            <a:buFont typeface="+mj-lt"/>
            <a:buNone/>
          </a:pPr>
          <a:r>
            <a:rPr lang="en-US" sz="2400" b="1" i="1" kern="1200" dirty="0">
              <a:latin typeface="Times New Roman" panose="02020603050405020304" pitchFamily="18" charset="0"/>
              <a:ea typeface="+mn-ea"/>
              <a:cs typeface="Times New Roman" panose="02020603050405020304" pitchFamily="18" charset="0"/>
            </a:rPr>
            <a:t>Self-created</a:t>
          </a:r>
          <a:r>
            <a:rPr lang="en-US" sz="2000" kern="1200" dirty="0">
              <a:latin typeface="Times New Roman" panose="02020603050405020304" pitchFamily="18" charset="0"/>
              <a:ea typeface="+mn-ea"/>
              <a:cs typeface="Times New Roman" panose="02020603050405020304" pitchFamily="18" charset="0"/>
            </a:rPr>
            <a:t> </a:t>
          </a:r>
        </a:p>
        <a:p>
          <a:pPr marL="0" lvl="0" indent="0" algn="just" defTabSz="1244600">
            <a:lnSpc>
              <a:spcPct val="90000"/>
            </a:lnSpc>
            <a:spcBef>
              <a:spcPct val="0"/>
            </a:spcBef>
            <a:spcAft>
              <a:spcPct val="35000"/>
            </a:spcAft>
            <a:buFont typeface="+mj-lt"/>
            <a:buNone/>
          </a:pPr>
          <a:r>
            <a:rPr lang="en-US" sz="2000" b="0" kern="1200" dirty="0">
              <a:latin typeface="Times New Roman" panose="02020603050405020304" pitchFamily="18" charset="0"/>
              <a:ea typeface="+mn-ea"/>
              <a:cs typeface="Times New Roman" panose="02020603050405020304" pitchFamily="18" charset="0"/>
            </a:rPr>
            <a:t>“I mean yeah, they, like the house parents, they kind of treat you like they child so like this was like already my home.”</a:t>
          </a:r>
        </a:p>
      </dsp:txBody>
      <dsp:txXfrm>
        <a:off x="20100454" y="7476671"/>
        <a:ext cx="7661046" cy="16254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B6005BE-4393-06F6-ECB2-C1785127AD7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a:extLst>
              <a:ext uri="{FF2B5EF4-FFF2-40B4-BE49-F238E27FC236}">
                <a16:creationId xmlns:a16="http://schemas.microsoft.com/office/drawing/2014/main" id="{C5630F09-28E7-1F4D-68C0-7153A53B005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A15221B6-8117-42FC-BA6C-6638EFC97196}" type="datetimeFigureOut">
              <a:rPr lang="en-US"/>
              <a:pPr>
                <a:defRPr/>
              </a:pPr>
              <a:t>11/15/23</a:t>
            </a:fld>
            <a:endParaRPr lang="en-US"/>
          </a:p>
        </p:txBody>
      </p:sp>
      <p:sp>
        <p:nvSpPr>
          <p:cNvPr id="3076" name="Rectangle 4">
            <a:extLst>
              <a:ext uri="{FF2B5EF4-FFF2-40B4-BE49-F238E27FC236}">
                <a16:creationId xmlns:a16="http://schemas.microsoft.com/office/drawing/2014/main" id="{AB98AB6F-5908-E9B2-3699-7FAAA396B7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5A6668B9-B0A3-B8B3-B6F7-3EEDD825D68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CA8430D8-40EF-9A33-CF7E-CFE427BE944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3" name="Rectangle 7">
            <a:extLst>
              <a:ext uri="{FF2B5EF4-FFF2-40B4-BE49-F238E27FC236}">
                <a16:creationId xmlns:a16="http://schemas.microsoft.com/office/drawing/2014/main" id="{DB7C8740-3FC4-290D-996C-7D05A160B61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97904A3-19D0-4514-A8B3-273DECDDCE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44B7CF-34E1-F2D7-39E7-A3531EFD5732}"/>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769C575F-5C02-2661-F12A-03D0F38069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0" y="5852160"/>
            <a:ext cx="25237440" cy="6217920"/>
          </a:xfrm>
        </p:spPr>
        <p:txBody>
          <a:bodyPr>
            <a:normAutofit/>
          </a:bodyPr>
          <a:lstStyle>
            <a:lvl1pPr algn="l">
              <a:defRPr sz="14300" b="1">
                <a:solidFill>
                  <a:schemeClr val="accent3">
                    <a:lumMod val="40000"/>
                    <a:lumOff val="60000"/>
                  </a:schemeClr>
                </a:solidFill>
                <a:latin typeface="+mj-lt"/>
              </a:defRPr>
            </a:lvl1pPr>
          </a:lstStyle>
          <a:p>
            <a:r>
              <a:rPr lang="en-US"/>
              <a:t>Click to edit Master title style</a:t>
            </a:r>
          </a:p>
        </p:txBody>
      </p:sp>
      <p:sp>
        <p:nvSpPr>
          <p:cNvPr id="5" name="Subtitle 2"/>
          <p:cNvSpPr>
            <a:spLocks noGrp="1"/>
          </p:cNvSpPr>
          <p:nvPr>
            <p:ph type="subTitle" idx="1"/>
          </p:nvPr>
        </p:nvSpPr>
        <p:spPr>
          <a:xfrm>
            <a:off x="7315200" y="18653760"/>
            <a:ext cx="25237440" cy="8412480"/>
          </a:xfrm>
        </p:spPr>
        <p:txBody>
          <a:bodyPr/>
          <a:lstStyle>
            <a:lvl1pPr marL="0" indent="0" algn="l">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941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2500"/>
            </a:lvl1pPr>
            <a:lvl2pPr>
              <a:defRPr sz="10700"/>
            </a:lvl2pPr>
            <a:lvl3pPr>
              <a:defRPr sz="8900"/>
            </a:lvl3pPr>
            <a:lvl4pPr>
              <a:defRPr sz="8000"/>
            </a:lvl4pPr>
            <a:lvl5pPr>
              <a:defRPr sz="8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811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94560" y="7680963"/>
            <a:ext cx="19385280" cy="21724622"/>
          </a:xfrm>
        </p:spPr>
        <p:txBody>
          <a:bodyPr/>
          <a:lstStyle>
            <a:lvl1pPr>
              <a:defRPr sz="10700"/>
            </a:lvl1pPr>
            <a:lvl2pPr>
              <a:defRPr sz="8900"/>
            </a:lvl2pPr>
            <a:lvl3pPr>
              <a:defRPr sz="8000"/>
            </a:lvl3pPr>
            <a:lvl4pPr>
              <a:defRPr sz="7100"/>
            </a:lvl4pPr>
            <a:lvl5pPr>
              <a:defRPr sz="71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0700"/>
            </a:lvl1pPr>
            <a:lvl2pPr>
              <a:defRPr sz="8900"/>
            </a:lvl2pPr>
            <a:lvl3pPr>
              <a:defRPr sz="8000"/>
            </a:lvl3pPr>
            <a:lvl4pPr>
              <a:defRPr sz="7100"/>
            </a:lvl4pPr>
            <a:lvl5pPr>
              <a:defRPr sz="71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96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94561" y="7368542"/>
            <a:ext cx="19392902" cy="3070858"/>
          </a:xfrm>
        </p:spPr>
        <p:txBody>
          <a:bodyPr anchor="b"/>
          <a:lstStyle>
            <a:lvl1pPr marL="0" indent="0">
              <a:buNone/>
              <a:defRPr sz="89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a:t>Click to edit Master text styles</a:t>
            </a:r>
          </a:p>
        </p:txBody>
      </p:sp>
      <p:sp>
        <p:nvSpPr>
          <p:cNvPr id="4" name="Content Placeholder 3"/>
          <p:cNvSpPr>
            <a:spLocks noGrp="1"/>
          </p:cNvSpPr>
          <p:nvPr>
            <p:ph sz="half" idx="2"/>
          </p:nvPr>
        </p:nvSpPr>
        <p:spPr>
          <a:xfrm>
            <a:off x="2194561" y="10439400"/>
            <a:ext cx="19392902" cy="18966182"/>
          </a:xfrm>
        </p:spPr>
        <p:txBody>
          <a:bodyPr/>
          <a:lstStyle>
            <a:lvl1pPr>
              <a:defRPr sz="8900"/>
            </a:lvl1pPr>
            <a:lvl2pPr>
              <a:defRPr sz="8000"/>
            </a:lvl2pPr>
            <a:lvl3pPr>
              <a:defRPr sz="7100"/>
            </a:lvl3pPr>
            <a:lvl4pPr>
              <a:defRPr sz="6200"/>
            </a:lvl4pPr>
            <a:lvl5pPr>
              <a:defRPr sz="6200"/>
            </a:lvl5pPr>
            <a:lvl6pPr>
              <a:defRPr sz="7100"/>
            </a:lvl6pPr>
            <a:lvl7pPr>
              <a:defRPr sz="7100"/>
            </a:lvl7pPr>
            <a:lvl8pPr>
              <a:defRPr sz="7100"/>
            </a:lvl8pPr>
            <a:lvl9pPr>
              <a:defRPr sz="7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89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8900"/>
            </a:lvl1pPr>
            <a:lvl2pPr>
              <a:defRPr sz="8000"/>
            </a:lvl2pPr>
            <a:lvl3pPr>
              <a:defRPr sz="7100"/>
            </a:lvl3pPr>
            <a:lvl4pPr>
              <a:defRPr sz="6200"/>
            </a:lvl4pPr>
            <a:lvl5pPr>
              <a:defRPr sz="6200"/>
            </a:lvl5pPr>
            <a:lvl6pPr>
              <a:defRPr sz="7100"/>
            </a:lvl6pPr>
            <a:lvl7pPr>
              <a:defRPr sz="7100"/>
            </a:lvl7pPr>
            <a:lvl8pPr>
              <a:defRPr sz="7100"/>
            </a:lvl8pPr>
            <a:lvl9pPr>
              <a:defRPr sz="7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555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603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CA619B-FFD1-4641-2B00-02D5F8C1462E}"/>
              </a:ext>
            </a:extLst>
          </p:cNvPr>
          <p:cNvGrpSpPr/>
          <p:nvPr userDrawn="1"/>
        </p:nvGrpSpPr>
        <p:grpSpPr>
          <a:xfrm>
            <a:off x="-76200" y="-3534"/>
            <a:ext cx="43997880" cy="33017820"/>
            <a:chOff x="-21093" y="-3534"/>
            <a:chExt cx="43997880" cy="33017820"/>
          </a:xfrm>
        </p:grpSpPr>
        <p:sp>
          <p:nvSpPr>
            <p:cNvPr id="3" name="Rectangle 2">
              <a:extLst>
                <a:ext uri="{FF2B5EF4-FFF2-40B4-BE49-F238E27FC236}">
                  <a16:creationId xmlns:a16="http://schemas.microsoft.com/office/drawing/2014/main" id="{DC93CBAF-1AB3-71B6-F1FB-D8A5AE6ECAA9}"/>
                </a:ext>
              </a:extLst>
            </p:cNvPr>
            <p:cNvSpPr/>
            <p:nvPr userDrawn="1"/>
          </p:nvSpPr>
          <p:spPr>
            <a:xfrm>
              <a:off x="-21093" y="30042486"/>
              <a:ext cx="43891200" cy="2971800"/>
            </a:xfrm>
            <a:prstGeom prst="rect">
              <a:avLst/>
            </a:prstGeom>
            <a:solidFill>
              <a:srgbClr val="1F75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53B313D-6048-C811-B35A-0B28BDDD53D6}"/>
                </a:ext>
              </a:extLst>
            </p:cNvPr>
            <p:cNvGrpSpPr/>
            <p:nvPr userDrawn="1"/>
          </p:nvGrpSpPr>
          <p:grpSpPr>
            <a:xfrm>
              <a:off x="-21093" y="-3534"/>
              <a:ext cx="43997880" cy="5486400"/>
              <a:chOff x="-21093" y="-3534"/>
              <a:chExt cx="43997880" cy="5486400"/>
            </a:xfrm>
          </p:grpSpPr>
          <p:sp>
            <p:nvSpPr>
              <p:cNvPr id="7" name="Rectangle 6">
                <a:extLst>
                  <a:ext uri="{FF2B5EF4-FFF2-40B4-BE49-F238E27FC236}">
                    <a16:creationId xmlns:a16="http://schemas.microsoft.com/office/drawing/2014/main" id="{AC6EACC0-CAF4-5942-0F40-E6A6B8933228}"/>
                  </a:ext>
                </a:extLst>
              </p:cNvPr>
              <p:cNvSpPr/>
              <p:nvPr userDrawn="1"/>
            </p:nvSpPr>
            <p:spPr>
              <a:xfrm>
                <a:off x="85587" y="-3534"/>
                <a:ext cx="43891200" cy="5486400"/>
              </a:xfrm>
              <a:prstGeom prst="rect">
                <a:avLst/>
              </a:prstGeom>
              <a:solidFill>
                <a:srgbClr val="1F75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0DF7D-7CD9-71B5-A1FD-E877DBAEA0C0}"/>
                  </a:ext>
                </a:extLst>
              </p:cNvPr>
              <p:cNvSpPr/>
              <p:nvPr userDrawn="1"/>
            </p:nvSpPr>
            <p:spPr>
              <a:xfrm>
                <a:off x="-21093" y="-3534"/>
                <a:ext cx="5486400" cy="5486400"/>
              </a:xfrm>
              <a:prstGeom prst="rect">
                <a:avLst/>
              </a:prstGeom>
              <a:solidFill>
                <a:srgbClr val="17543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logo with a lighthouse and waves&#10;&#10;Description automatically generated">
              <a:extLst>
                <a:ext uri="{FF2B5EF4-FFF2-40B4-BE49-F238E27FC236}">
                  <a16:creationId xmlns:a16="http://schemas.microsoft.com/office/drawing/2014/main" id="{43767709-205E-5EBB-3D1E-E492EC51B809}"/>
                </a:ext>
              </a:extLst>
            </p:cNvPr>
            <p:cNvPicPr>
              <a:picLocks noChangeAspect="1"/>
            </p:cNvPicPr>
            <p:nvPr userDrawn="1"/>
          </p:nvPicPr>
          <p:blipFill>
            <a:blip r:embed="rId7"/>
            <a:stretch>
              <a:fillRect/>
            </a:stretch>
          </p:blipFill>
          <p:spPr>
            <a:xfrm>
              <a:off x="537935" y="619126"/>
              <a:ext cx="4333874" cy="4333874"/>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9FFCED7D-2D18-745B-3596-9C77276066D0}"/>
                </a:ext>
              </a:extLst>
            </p:cNvPr>
            <p:cNvPicPr>
              <a:picLocks noChangeAspect="1"/>
            </p:cNvPicPr>
            <p:nvPr userDrawn="1"/>
          </p:nvPicPr>
          <p:blipFill>
            <a:blip r:embed="rId8"/>
            <a:stretch>
              <a:fillRect/>
            </a:stretch>
          </p:blipFill>
          <p:spPr>
            <a:xfrm>
              <a:off x="1997726" y="30861000"/>
              <a:ext cx="8289274" cy="1549397"/>
            </a:xfrm>
            <a:prstGeom prst="rect">
              <a:avLst/>
            </a:prstGeom>
          </p:spPr>
        </p:pic>
      </p:grpSp>
      <p:sp>
        <p:nvSpPr>
          <p:cNvPr id="1027" name="Title Placeholder 1">
            <a:extLst>
              <a:ext uri="{FF2B5EF4-FFF2-40B4-BE49-F238E27FC236}">
                <a16:creationId xmlns:a16="http://schemas.microsoft.com/office/drawing/2014/main" id="{D5D06CB4-D949-38D7-4839-DF803DB5E206}"/>
              </a:ext>
            </a:extLst>
          </p:cNvPr>
          <p:cNvSpPr>
            <a:spLocks noGrp="1"/>
          </p:cNvSpPr>
          <p:nvPr>
            <p:ph type="title"/>
          </p:nvPr>
        </p:nvSpPr>
        <p:spPr bwMode="auto">
          <a:xfrm>
            <a:off x="6645275" y="669925"/>
            <a:ext cx="36148963"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F6F8A75-9C1D-5D04-60FB-055173502029}"/>
              </a:ext>
            </a:extLst>
          </p:cNvPr>
          <p:cNvSpPr>
            <a:spLocks noGrp="1"/>
          </p:cNvSpPr>
          <p:nvPr>
            <p:ph type="body" idx="1"/>
          </p:nvPr>
        </p:nvSpPr>
        <p:spPr bwMode="auto">
          <a:xfrm>
            <a:off x="4754563" y="7680325"/>
            <a:ext cx="35113912" cy="2048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3" r:id="rId3"/>
    <p:sldLayoutId id="2147483664" r:id="rId4"/>
    <p:sldLayoutId id="2147483665" r:id="rId5"/>
  </p:sldLayoutIdLst>
  <p:txStyles>
    <p:titleStyle>
      <a:lvl1pPr algn="l" defTabSz="2036763" rtl="0" eaLnBrk="0" fontAlgn="base" hangingPunct="0">
        <a:spcBef>
          <a:spcPct val="0"/>
        </a:spcBef>
        <a:spcAft>
          <a:spcPct val="0"/>
        </a:spcAft>
        <a:defRPr sz="12500" b="1" kern="1200">
          <a:solidFill>
            <a:schemeClr val="bg1"/>
          </a:solidFill>
          <a:latin typeface="+mj-lt"/>
          <a:ea typeface="Cambria" pitchFamily="18" charset="0"/>
          <a:cs typeface="Cambria" pitchFamily="18" charset="0"/>
        </a:defRPr>
      </a:lvl1pPr>
      <a:lvl2pPr algn="l" defTabSz="2036763" rtl="0" eaLnBrk="0" fontAlgn="base" hangingPunct="0">
        <a:spcBef>
          <a:spcPct val="0"/>
        </a:spcBef>
        <a:spcAft>
          <a:spcPct val="0"/>
        </a:spcAft>
        <a:defRPr sz="12500" b="1">
          <a:solidFill>
            <a:srgbClr val="D7E4BD"/>
          </a:solidFill>
          <a:latin typeface="Calibri" pitchFamily="-109" charset="0"/>
          <a:ea typeface="Cambria" panose="02040503050406030204" pitchFamily="18" charset="0"/>
          <a:cs typeface="Cambria" panose="02040503050406030204" pitchFamily="18" charset="0"/>
        </a:defRPr>
      </a:lvl2pPr>
      <a:lvl3pPr algn="l" defTabSz="2036763" rtl="0" eaLnBrk="0" fontAlgn="base" hangingPunct="0">
        <a:spcBef>
          <a:spcPct val="0"/>
        </a:spcBef>
        <a:spcAft>
          <a:spcPct val="0"/>
        </a:spcAft>
        <a:defRPr sz="12500" b="1">
          <a:solidFill>
            <a:srgbClr val="D7E4BD"/>
          </a:solidFill>
          <a:latin typeface="Calibri" pitchFamily="-109" charset="0"/>
          <a:ea typeface="Cambria" panose="02040503050406030204" pitchFamily="18" charset="0"/>
          <a:cs typeface="Cambria" panose="02040503050406030204" pitchFamily="18" charset="0"/>
        </a:defRPr>
      </a:lvl3pPr>
      <a:lvl4pPr algn="l" defTabSz="2036763" rtl="0" eaLnBrk="0" fontAlgn="base" hangingPunct="0">
        <a:spcBef>
          <a:spcPct val="0"/>
        </a:spcBef>
        <a:spcAft>
          <a:spcPct val="0"/>
        </a:spcAft>
        <a:defRPr sz="12500" b="1">
          <a:solidFill>
            <a:srgbClr val="D7E4BD"/>
          </a:solidFill>
          <a:latin typeface="Calibri" pitchFamily="-109" charset="0"/>
          <a:ea typeface="Cambria" panose="02040503050406030204" pitchFamily="18" charset="0"/>
          <a:cs typeface="Cambria" panose="02040503050406030204" pitchFamily="18" charset="0"/>
        </a:defRPr>
      </a:lvl4pPr>
      <a:lvl5pPr algn="l" defTabSz="2036763" rtl="0" eaLnBrk="0" fontAlgn="base" hangingPunct="0">
        <a:spcBef>
          <a:spcPct val="0"/>
        </a:spcBef>
        <a:spcAft>
          <a:spcPct val="0"/>
        </a:spcAft>
        <a:defRPr sz="12500" b="1">
          <a:solidFill>
            <a:srgbClr val="D7E4BD"/>
          </a:solidFill>
          <a:latin typeface="Calibri" pitchFamily="-109" charset="0"/>
          <a:ea typeface="Cambria" panose="02040503050406030204" pitchFamily="18" charset="0"/>
          <a:cs typeface="Cambria" panose="02040503050406030204" pitchFamily="18" charset="0"/>
        </a:defRPr>
      </a:lvl5pPr>
      <a:lvl6pPr marL="2037786" algn="ctr" defTabSz="2037786" rtl="0" fontAlgn="base">
        <a:spcBef>
          <a:spcPct val="0"/>
        </a:spcBef>
        <a:spcAft>
          <a:spcPct val="0"/>
        </a:spcAft>
        <a:defRPr sz="19600">
          <a:solidFill>
            <a:schemeClr val="tx1"/>
          </a:solidFill>
          <a:latin typeface="Calibri" pitchFamily="-109" charset="0"/>
          <a:ea typeface="ヒラギノ角ゴ Pro W3" pitchFamily="-109" charset="-128"/>
          <a:cs typeface="ヒラギノ角ゴ Pro W3" pitchFamily="-109" charset="-128"/>
        </a:defRPr>
      </a:lvl6pPr>
      <a:lvl7pPr marL="4075572" algn="ctr" defTabSz="2037786" rtl="0" fontAlgn="base">
        <a:spcBef>
          <a:spcPct val="0"/>
        </a:spcBef>
        <a:spcAft>
          <a:spcPct val="0"/>
        </a:spcAft>
        <a:defRPr sz="19600">
          <a:solidFill>
            <a:schemeClr val="tx1"/>
          </a:solidFill>
          <a:latin typeface="Calibri" pitchFamily="-109" charset="0"/>
          <a:ea typeface="ヒラギノ角ゴ Pro W3" pitchFamily="-109" charset="-128"/>
          <a:cs typeface="ヒラギノ角ゴ Pro W3" pitchFamily="-109" charset="-128"/>
        </a:defRPr>
      </a:lvl7pPr>
      <a:lvl8pPr marL="6113358" algn="ctr" defTabSz="2037786" rtl="0" fontAlgn="base">
        <a:spcBef>
          <a:spcPct val="0"/>
        </a:spcBef>
        <a:spcAft>
          <a:spcPct val="0"/>
        </a:spcAft>
        <a:defRPr sz="19600">
          <a:solidFill>
            <a:schemeClr val="tx1"/>
          </a:solidFill>
          <a:latin typeface="Calibri" pitchFamily="-109" charset="0"/>
          <a:ea typeface="ヒラギノ角ゴ Pro W3" pitchFamily="-109" charset="-128"/>
          <a:cs typeface="ヒラギノ角ゴ Pro W3" pitchFamily="-109" charset="-128"/>
        </a:defRPr>
      </a:lvl8pPr>
      <a:lvl9pPr marL="8151144" algn="ctr" defTabSz="2037786" rtl="0" fontAlgn="base">
        <a:spcBef>
          <a:spcPct val="0"/>
        </a:spcBef>
        <a:spcAft>
          <a:spcPct val="0"/>
        </a:spcAft>
        <a:defRPr sz="19600">
          <a:solidFill>
            <a:schemeClr val="tx1"/>
          </a:solidFill>
          <a:latin typeface="Calibri" pitchFamily="-109" charset="0"/>
          <a:ea typeface="ヒラギノ角ゴ Pro W3" pitchFamily="-109" charset="-128"/>
          <a:cs typeface="ヒラギノ角ゴ Pro W3" pitchFamily="-109" charset="-128"/>
        </a:defRPr>
      </a:lvl9pPr>
    </p:titleStyle>
    <p:bodyStyle>
      <a:lvl1pPr marL="1017588" indent="-1017588" algn="l" defTabSz="2036763" rtl="0" eaLnBrk="0" fontAlgn="base" hangingPunct="0">
        <a:spcBef>
          <a:spcPct val="20000"/>
        </a:spcBef>
        <a:spcAft>
          <a:spcPct val="0"/>
        </a:spcAft>
        <a:buFont typeface="Arial" panose="020B0604020202020204" pitchFamily="34" charset="0"/>
        <a:buChar char="•"/>
        <a:defRPr sz="12500" kern="1200">
          <a:solidFill>
            <a:schemeClr val="tx1"/>
          </a:solidFill>
          <a:latin typeface="+mj-lt"/>
          <a:ea typeface="Cambria" pitchFamily="18" charset="0"/>
          <a:cs typeface="Cambria" pitchFamily="18" charset="0"/>
        </a:defRPr>
      </a:lvl1pPr>
      <a:lvl2pPr marL="2036763" indent="-1017588" algn="l" defTabSz="2036763" rtl="0" eaLnBrk="0" fontAlgn="base" hangingPunct="0">
        <a:spcBef>
          <a:spcPct val="20000"/>
        </a:spcBef>
        <a:spcAft>
          <a:spcPct val="0"/>
        </a:spcAft>
        <a:buFont typeface="Arial" panose="020B0604020202020204" pitchFamily="34" charset="0"/>
        <a:buChar char="•"/>
        <a:defRPr sz="10700" kern="1200">
          <a:solidFill>
            <a:schemeClr val="tx1"/>
          </a:solidFill>
          <a:latin typeface="+mj-lt"/>
          <a:ea typeface="Cambria" pitchFamily="18" charset="0"/>
          <a:cs typeface="Cambria" panose="02040503050406030204" pitchFamily="18" charset="0"/>
        </a:defRPr>
      </a:lvl2pPr>
      <a:lvl3pPr marL="3055938" indent="-1017588" algn="l" defTabSz="2036763" rtl="0" eaLnBrk="0" fontAlgn="base" hangingPunct="0">
        <a:spcBef>
          <a:spcPct val="20000"/>
        </a:spcBef>
        <a:spcAft>
          <a:spcPct val="0"/>
        </a:spcAft>
        <a:buFont typeface="Arial" panose="020B0604020202020204" pitchFamily="34" charset="0"/>
        <a:buChar char="•"/>
        <a:defRPr sz="10700" kern="1200">
          <a:solidFill>
            <a:schemeClr val="tx1"/>
          </a:solidFill>
          <a:latin typeface="+mj-lt"/>
          <a:ea typeface="Geneva" charset="-128"/>
          <a:cs typeface="Geneva" charset="-128"/>
        </a:defRPr>
      </a:lvl3pPr>
      <a:lvl4pPr marL="4357688" indent="-1301750" algn="l" defTabSz="2036763" rtl="0" eaLnBrk="0" fontAlgn="base" hangingPunct="0">
        <a:spcBef>
          <a:spcPct val="20000"/>
        </a:spcBef>
        <a:spcAft>
          <a:spcPct val="0"/>
        </a:spcAft>
        <a:buFont typeface="Arial" panose="020B0604020202020204" pitchFamily="34" charset="0"/>
        <a:buChar char="•"/>
        <a:defRPr sz="10700" kern="1200">
          <a:solidFill>
            <a:schemeClr val="tx1"/>
          </a:solidFill>
          <a:latin typeface="+mj-lt"/>
          <a:ea typeface="Geneva" charset="-128"/>
          <a:cs typeface="Geneva"/>
        </a:defRPr>
      </a:lvl4pPr>
      <a:lvl5pPr marL="5376863" indent="-1017588" algn="l" defTabSz="2036763" rtl="0" eaLnBrk="0" fontAlgn="base" hangingPunct="0">
        <a:spcBef>
          <a:spcPct val="20000"/>
        </a:spcBef>
        <a:spcAft>
          <a:spcPct val="0"/>
        </a:spcAft>
        <a:buFont typeface="Arial" panose="020B0604020202020204" pitchFamily="34" charset="0"/>
        <a:buChar char="•"/>
        <a:defRPr sz="10700" kern="1200">
          <a:solidFill>
            <a:schemeClr val="tx1"/>
          </a:solidFill>
          <a:latin typeface="+mj-lt"/>
          <a:ea typeface="Geneva" charset="-128"/>
          <a:cs typeface="Geneva"/>
        </a:defRPr>
      </a:lvl5pPr>
      <a:lvl6pPr marL="11207824" indent="-1018893" algn="l" defTabSz="2037786" rtl="0" eaLnBrk="1" latinLnBrk="0" hangingPunct="1">
        <a:spcBef>
          <a:spcPct val="20000"/>
        </a:spcBef>
        <a:buFont typeface="Arial"/>
        <a:buChar char="•"/>
        <a:defRPr sz="8900" kern="1200">
          <a:solidFill>
            <a:schemeClr val="tx1"/>
          </a:solidFill>
          <a:latin typeface="+mn-lt"/>
          <a:ea typeface="+mn-ea"/>
          <a:cs typeface="+mn-cs"/>
        </a:defRPr>
      </a:lvl6pPr>
      <a:lvl7pPr marL="13245610" indent="-1018893" algn="l" defTabSz="2037786" rtl="0" eaLnBrk="1" latinLnBrk="0" hangingPunct="1">
        <a:spcBef>
          <a:spcPct val="20000"/>
        </a:spcBef>
        <a:buFont typeface="Arial"/>
        <a:buChar char="•"/>
        <a:defRPr sz="8900" kern="1200">
          <a:solidFill>
            <a:schemeClr val="tx1"/>
          </a:solidFill>
          <a:latin typeface="+mn-lt"/>
          <a:ea typeface="+mn-ea"/>
          <a:cs typeface="+mn-cs"/>
        </a:defRPr>
      </a:lvl7pPr>
      <a:lvl8pPr marL="15283396" indent="-1018893" algn="l" defTabSz="2037786" rtl="0" eaLnBrk="1" latinLnBrk="0" hangingPunct="1">
        <a:spcBef>
          <a:spcPct val="20000"/>
        </a:spcBef>
        <a:buFont typeface="Arial"/>
        <a:buChar char="•"/>
        <a:defRPr sz="8900" kern="1200">
          <a:solidFill>
            <a:schemeClr val="tx1"/>
          </a:solidFill>
          <a:latin typeface="+mn-lt"/>
          <a:ea typeface="+mn-ea"/>
          <a:cs typeface="+mn-cs"/>
        </a:defRPr>
      </a:lvl8pPr>
      <a:lvl9pPr marL="17321182" indent="-1018893" algn="l" defTabSz="2037786"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7786" rtl="0" eaLnBrk="1" latinLnBrk="0" hangingPunct="1">
        <a:defRPr sz="8000" kern="1200">
          <a:solidFill>
            <a:schemeClr val="tx1"/>
          </a:solidFill>
          <a:latin typeface="+mn-lt"/>
          <a:ea typeface="+mn-ea"/>
          <a:cs typeface="+mn-cs"/>
        </a:defRPr>
      </a:lvl1pPr>
      <a:lvl2pPr marL="2037786" algn="l" defTabSz="2037786" rtl="0" eaLnBrk="1" latinLnBrk="0" hangingPunct="1">
        <a:defRPr sz="8000" kern="1200">
          <a:solidFill>
            <a:schemeClr val="tx1"/>
          </a:solidFill>
          <a:latin typeface="+mn-lt"/>
          <a:ea typeface="+mn-ea"/>
          <a:cs typeface="+mn-cs"/>
        </a:defRPr>
      </a:lvl2pPr>
      <a:lvl3pPr marL="4075572" algn="l" defTabSz="2037786" rtl="0" eaLnBrk="1" latinLnBrk="0" hangingPunct="1">
        <a:defRPr sz="8000" kern="1200">
          <a:solidFill>
            <a:schemeClr val="tx1"/>
          </a:solidFill>
          <a:latin typeface="+mn-lt"/>
          <a:ea typeface="+mn-ea"/>
          <a:cs typeface="+mn-cs"/>
        </a:defRPr>
      </a:lvl3pPr>
      <a:lvl4pPr marL="6113358" algn="l" defTabSz="2037786" rtl="0" eaLnBrk="1" latinLnBrk="0" hangingPunct="1">
        <a:defRPr sz="8000" kern="1200">
          <a:solidFill>
            <a:schemeClr val="tx1"/>
          </a:solidFill>
          <a:latin typeface="+mn-lt"/>
          <a:ea typeface="+mn-ea"/>
          <a:cs typeface="+mn-cs"/>
        </a:defRPr>
      </a:lvl4pPr>
      <a:lvl5pPr marL="8151144" algn="l" defTabSz="2037786" rtl="0" eaLnBrk="1" latinLnBrk="0" hangingPunct="1">
        <a:defRPr sz="8000" kern="1200">
          <a:solidFill>
            <a:schemeClr val="tx1"/>
          </a:solidFill>
          <a:latin typeface="+mn-lt"/>
          <a:ea typeface="+mn-ea"/>
          <a:cs typeface="+mn-cs"/>
        </a:defRPr>
      </a:lvl5pPr>
      <a:lvl6pPr marL="10188931" algn="l" defTabSz="2037786" rtl="0" eaLnBrk="1" latinLnBrk="0" hangingPunct="1">
        <a:defRPr sz="8000" kern="1200">
          <a:solidFill>
            <a:schemeClr val="tx1"/>
          </a:solidFill>
          <a:latin typeface="+mn-lt"/>
          <a:ea typeface="+mn-ea"/>
          <a:cs typeface="+mn-cs"/>
        </a:defRPr>
      </a:lvl6pPr>
      <a:lvl7pPr marL="12226717" algn="l" defTabSz="2037786" rtl="0" eaLnBrk="1" latinLnBrk="0" hangingPunct="1">
        <a:defRPr sz="8000" kern="1200">
          <a:solidFill>
            <a:schemeClr val="tx1"/>
          </a:solidFill>
          <a:latin typeface="+mn-lt"/>
          <a:ea typeface="+mn-ea"/>
          <a:cs typeface="+mn-cs"/>
        </a:defRPr>
      </a:lvl7pPr>
      <a:lvl8pPr marL="14264503" algn="l" defTabSz="2037786" rtl="0" eaLnBrk="1" latinLnBrk="0" hangingPunct="1">
        <a:defRPr sz="8000" kern="1200">
          <a:solidFill>
            <a:schemeClr val="tx1"/>
          </a:solidFill>
          <a:latin typeface="+mn-lt"/>
          <a:ea typeface="+mn-ea"/>
          <a:cs typeface="+mn-cs"/>
        </a:defRPr>
      </a:lvl8pPr>
      <a:lvl9pPr marL="16302289" algn="l" defTabSz="2037786"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4.png"/><Relationship Id="rId10" Type="http://schemas.openxmlformats.org/officeDocument/2006/relationships/diagramData" Target="../diagrams/data2.xml"/><Relationship Id="rId4" Type="http://schemas.openxmlformats.org/officeDocument/2006/relationships/chart" Target="../charts/chart1.xml"/><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D71E278F-AD0F-20B7-0043-BEBA8E4F5760}"/>
              </a:ext>
            </a:extLst>
          </p:cNvPr>
          <p:cNvSpPr txBox="1"/>
          <p:nvPr/>
        </p:nvSpPr>
        <p:spPr>
          <a:xfrm>
            <a:off x="541991" y="21271753"/>
            <a:ext cx="13885863" cy="6370975"/>
          </a:xfrm>
          <a:prstGeom prst="rect">
            <a:avLst/>
          </a:prstGeom>
          <a:noFill/>
        </p:spPr>
        <p:txBody>
          <a:bodyPr wrap="square">
            <a:spAutoFit/>
          </a:bodyPr>
          <a:lstStyle/>
          <a:p>
            <a:r>
              <a:rPr lang="en-US" sz="2400" b="1" dirty="0">
                <a:effectLst/>
                <a:latin typeface="TimesNewRomanPSMT"/>
              </a:rPr>
              <a:t>Eligibility criteria: </a:t>
            </a:r>
            <a:r>
              <a:rPr lang="en-US" sz="2400" dirty="0">
                <a:effectLst/>
                <a:latin typeface="TimesNewRomanPSMT"/>
              </a:rPr>
              <a:t>Individuals must:</a:t>
            </a:r>
          </a:p>
          <a:p>
            <a:pPr marL="457200" indent="-457200">
              <a:buFont typeface="+mj-lt"/>
              <a:buAutoNum type="arabicPeriod"/>
            </a:pPr>
            <a:r>
              <a:rPr lang="en-US" sz="2400" dirty="0">
                <a:latin typeface="TimesNewRomanPSMT"/>
              </a:rPr>
              <a:t>Be</a:t>
            </a:r>
            <a:r>
              <a:rPr lang="en-US" sz="2400" dirty="0">
                <a:effectLst/>
                <a:latin typeface="TimesNewRomanPSMT"/>
              </a:rPr>
              <a:t> currently receiving care from GH.</a:t>
            </a:r>
          </a:p>
          <a:p>
            <a:pPr marL="457200" indent="-457200">
              <a:buFont typeface="+mj-lt"/>
              <a:buAutoNum type="arabicPeriod"/>
            </a:pPr>
            <a:r>
              <a:rPr lang="en-US" sz="2400" dirty="0">
                <a:latin typeface="TimesNewRomanPSMT"/>
              </a:rPr>
              <a:t>Have </a:t>
            </a:r>
            <a:r>
              <a:rPr lang="en-US" sz="2400" dirty="0">
                <a:effectLst/>
                <a:latin typeface="TimesNewRomanPSMT"/>
              </a:rPr>
              <a:t>received care from GH within the past 5 years (2018-2023). </a:t>
            </a:r>
          </a:p>
          <a:p>
            <a:pPr marL="457200" indent="-457200">
              <a:buFont typeface="+mj-lt"/>
              <a:buAutoNum type="arabicPeriod"/>
            </a:pPr>
            <a:r>
              <a:rPr lang="en-US" sz="2400" dirty="0">
                <a:latin typeface="TimesNewRomanPSMT"/>
              </a:rPr>
              <a:t>B</a:t>
            </a:r>
            <a:r>
              <a:rPr lang="en-US" sz="2400" dirty="0">
                <a:effectLst/>
                <a:latin typeface="TimesNewRomanPSMT"/>
              </a:rPr>
              <a:t>e ≥ 16 years of age</a:t>
            </a:r>
          </a:p>
          <a:p>
            <a:pPr marL="457200" indent="-457200">
              <a:buFont typeface="+mj-lt"/>
              <a:buAutoNum type="arabicPeriod"/>
            </a:pPr>
            <a:r>
              <a:rPr lang="en-US" sz="2400" dirty="0">
                <a:latin typeface="TimesNewRomanPSMT"/>
              </a:rPr>
              <a:t>Ha</a:t>
            </a:r>
            <a:r>
              <a:rPr lang="en-US" sz="2400" dirty="0">
                <a:effectLst/>
                <a:latin typeface="TimesNewRomanPSMT"/>
              </a:rPr>
              <a:t>ve access to Zoom (if unable to come to the GH campus) </a:t>
            </a:r>
          </a:p>
          <a:p>
            <a:pPr marL="457200" indent="-457200">
              <a:buFont typeface="+mj-lt"/>
              <a:buAutoNum type="arabicPeriod"/>
            </a:pPr>
            <a:r>
              <a:rPr lang="en-US" sz="2400" dirty="0">
                <a:latin typeface="TimesNewRomanPSMT"/>
              </a:rPr>
              <a:t>P</a:t>
            </a:r>
            <a:r>
              <a:rPr lang="en-US" sz="2400" dirty="0">
                <a:effectLst/>
                <a:latin typeface="TimesNewRomanPSMT"/>
              </a:rPr>
              <a:t>rovide written assent/consent. DHR assent provided for participants &lt; 19 y</a:t>
            </a:r>
            <a:r>
              <a:rPr lang="en-US" sz="2400" dirty="0">
                <a:latin typeface="TimesNewRomanPSMT"/>
              </a:rPr>
              <a:t>ears</a:t>
            </a:r>
            <a:r>
              <a:rPr lang="en-US" sz="2400" dirty="0">
                <a:effectLst/>
                <a:latin typeface="TimesNewRomanPSMT"/>
              </a:rPr>
              <a:t> </a:t>
            </a:r>
          </a:p>
          <a:p>
            <a:pPr marL="457200" indent="-457200">
              <a:buFont typeface="+mj-lt"/>
              <a:buAutoNum type="arabicPeriod"/>
            </a:pPr>
            <a:endParaRPr lang="en-US" sz="2400" dirty="0">
              <a:latin typeface="TimesNewRomanPSMT"/>
            </a:endParaRPr>
          </a:p>
          <a:p>
            <a:r>
              <a:rPr lang="en-US" sz="2400" b="1" dirty="0">
                <a:effectLst/>
                <a:latin typeface="TimesNewRomanPSMT"/>
              </a:rPr>
              <a:t>Sample Population</a:t>
            </a:r>
            <a:r>
              <a:rPr lang="en-US" sz="2400" dirty="0">
                <a:effectLst/>
                <a:latin typeface="TimesNewRomanPSMT"/>
              </a:rPr>
              <a:t>:</a:t>
            </a:r>
            <a:r>
              <a:rPr lang="en-US" sz="2400" b="1" dirty="0">
                <a:latin typeface="TimesNewRomanPSMT"/>
              </a:rPr>
              <a:t> </a:t>
            </a:r>
            <a:r>
              <a:rPr lang="en-US" sz="2400" dirty="0">
                <a:effectLst/>
                <a:latin typeface="TimesNewRomanPSMT"/>
              </a:rPr>
              <a:t>9 participants.</a:t>
            </a:r>
          </a:p>
          <a:p>
            <a:endParaRPr lang="en-US" sz="2400" dirty="0">
              <a:latin typeface="TimesNewRomanPSMT"/>
            </a:endParaRPr>
          </a:p>
          <a:p>
            <a:r>
              <a:rPr lang="en-US" sz="2400" b="1" dirty="0">
                <a:effectLst/>
                <a:latin typeface="TimesNewRomanPSMT"/>
              </a:rPr>
              <a:t>Methods</a:t>
            </a:r>
            <a:r>
              <a:rPr lang="en-US" sz="2400" dirty="0">
                <a:effectLst/>
                <a:latin typeface="TimesNewRomanPSMT"/>
              </a:rPr>
              <a:t>: </a:t>
            </a:r>
            <a:r>
              <a:rPr lang="en-US" sz="2400" dirty="0">
                <a:latin typeface="TimesNewRomanPSMT"/>
              </a:rPr>
              <a:t>O</a:t>
            </a:r>
            <a:r>
              <a:rPr lang="en-US" sz="2400" dirty="0">
                <a:effectLst/>
                <a:latin typeface="TimesNewRomanPSMT"/>
              </a:rPr>
              <a:t>ne-to-one, semi-structured interviews. </a:t>
            </a:r>
            <a:r>
              <a:rPr lang="en-US" sz="2400" dirty="0">
                <a:latin typeface="Times New Roman" panose="02020603050405020304" pitchFamily="18" charset="0"/>
                <a:cs typeface="Times New Roman" panose="02020603050405020304" pitchFamily="18" charset="0"/>
              </a:rPr>
              <a:t>Each interview was 1 hour in duration. During</a:t>
            </a:r>
            <a:r>
              <a:rPr lang="en-US" sz="2400" b="0" dirty="0">
                <a:effectLst/>
                <a:latin typeface="Times New Roman" panose="02020603050405020304" pitchFamily="18" charset="0"/>
                <a:cs typeface="Times New Roman" panose="02020603050405020304" pitchFamily="18" charset="0"/>
              </a:rPr>
              <a:t> the interview process, participants were encouraged to discuss their experiences in foster care in their</a:t>
            </a:r>
            <a:r>
              <a:rPr lang="en-US" sz="2400" dirty="0">
                <a:latin typeface="Times New Roman" panose="02020603050405020304" pitchFamily="18" charset="0"/>
                <a:cs typeface="Times New Roman" panose="02020603050405020304" pitchFamily="18" charset="0"/>
              </a:rPr>
              <a:t> entirety</a:t>
            </a:r>
            <a:r>
              <a:rPr lang="en-US" sz="2400" b="0" dirty="0">
                <a:effectLst/>
                <a:latin typeface="Times New Roman" panose="02020603050405020304" pitchFamily="18" charset="0"/>
                <a:cs typeface="Times New Roman" panose="02020603050405020304" pitchFamily="18" charset="0"/>
              </a:rPr>
              <a:t> rather than focusing solely on their placement at GH.</a:t>
            </a:r>
            <a:endParaRPr lang="en-US" sz="2400" dirty="0">
              <a:effectLst/>
              <a:latin typeface="TimesNewRomanPSMT"/>
            </a:endParaRPr>
          </a:p>
          <a:p>
            <a:endParaRPr lang="en-US" sz="2400" dirty="0">
              <a:latin typeface="TimesNewRomanPSMT"/>
            </a:endParaRPr>
          </a:p>
          <a:p>
            <a:r>
              <a:rPr lang="en-US" sz="2400" b="1" dirty="0">
                <a:effectLst/>
                <a:latin typeface="TimesNewRomanPSMT"/>
              </a:rPr>
              <a:t>Interpretive Phenomenological Analysis (IPA)</a:t>
            </a:r>
            <a:r>
              <a:rPr lang="en-US" sz="2400" dirty="0">
                <a:effectLst/>
                <a:latin typeface="TimesNewRomanPSMT"/>
              </a:rPr>
              <a:t>:</a:t>
            </a:r>
            <a:r>
              <a:rPr lang="en-US" sz="2400" b="1" dirty="0">
                <a:effectLst/>
                <a:latin typeface="TimesNewRomanPSMT"/>
              </a:rPr>
              <a:t> </a:t>
            </a:r>
            <a:r>
              <a:rPr lang="en-US" sz="2400" dirty="0">
                <a:effectLst/>
                <a:latin typeface="TimesNewRomanPSMT"/>
              </a:rPr>
              <a:t>All interviews were recorded and transcribed via a HIPAA-approved Zoom platform. Once transcriptions were corrected for accuracy and de-identified, the following steps were followed to develop themes. </a:t>
            </a:r>
            <a:r>
              <a:rPr lang="en-US" sz="2400" dirty="0">
                <a:latin typeface="TimesNewRomanPSMT"/>
              </a:rPr>
              <a:t>Dr. Sarah Tucker</a:t>
            </a:r>
            <a:r>
              <a:rPr lang="en-US" sz="2400" i="1" dirty="0">
                <a:latin typeface="TimesNewRomanPSMT"/>
              </a:rPr>
              <a:t> </a:t>
            </a:r>
            <a:r>
              <a:rPr lang="en-US" sz="2400" dirty="0">
                <a:latin typeface="TimesNewRomanPSMT"/>
              </a:rPr>
              <a:t>assisted in the IPA portion to decrease implications of bias.  </a:t>
            </a:r>
            <a:endParaRPr lang="en-US" sz="2400" dirty="0">
              <a:effectLst/>
              <a:latin typeface="TimesNewRomanPSMT"/>
            </a:endParaRPr>
          </a:p>
          <a:p>
            <a:pPr marL="457200" indent="-457200" algn="just">
              <a:buFont typeface="+mj-lt"/>
              <a:buAutoNum type="arabicPeriod"/>
            </a:pPr>
            <a:endParaRPr lang="en-US" sz="2400" dirty="0">
              <a:effectLst/>
              <a:latin typeface="TimesNewRomanPSMT"/>
            </a:endParaRPr>
          </a:p>
        </p:txBody>
      </p:sp>
      <p:sp>
        <p:nvSpPr>
          <p:cNvPr id="4098" name="Title 3">
            <a:extLst>
              <a:ext uri="{FF2B5EF4-FFF2-40B4-BE49-F238E27FC236}">
                <a16:creationId xmlns:a16="http://schemas.microsoft.com/office/drawing/2014/main" id="{437968F4-1802-63F0-F6EC-CB04BF1A8CFA}"/>
              </a:ext>
            </a:extLst>
          </p:cNvPr>
          <p:cNvSpPr>
            <a:spLocks noGrp="1"/>
          </p:cNvSpPr>
          <p:nvPr>
            <p:ph type="title"/>
          </p:nvPr>
        </p:nvSpPr>
        <p:spPr>
          <a:xfrm>
            <a:off x="5943601" y="15240"/>
            <a:ext cx="37355463" cy="3200400"/>
          </a:xfrm>
        </p:spPr>
        <p:txBody>
          <a:bodyPr/>
          <a:lstStyle/>
          <a:p>
            <a:pPr algn="ctr"/>
            <a:r>
              <a:rPr lang="en-US" altLang="en-US" sz="8000" dirty="0">
                <a:latin typeface="Times New Roman" panose="02020603050405020304" pitchFamily="18" charset="0"/>
              </a:rPr>
              <a:t>Assessing the Self-Determination of Foster Youth &amp; Alumni</a:t>
            </a:r>
            <a:br>
              <a:rPr lang="en-US" altLang="en-US" sz="8000" dirty="0">
                <a:latin typeface="Times New Roman" panose="02020603050405020304" pitchFamily="18" charset="0"/>
              </a:rPr>
            </a:br>
            <a:r>
              <a:rPr lang="en-US" altLang="en-US" sz="8000" dirty="0">
                <a:latin typeface="Times New Roman" panose="02020603050405020304" pitchFamily="18" charset="0"/>
              </a:rPr>
              <a:t> to Obtain Post-Secondary Education </a:t>
            </a:r>
            <a:br>
              <a:rPr lang="en-US" altLang="en-US" sz="8000" dirty="0">
                <a:latin typeface="Arial" panose="020B0604020202020204" pitchFamily="34" charset="0"/>
                <a:cs typeface="Arial" panose="020B0604020202020204" pitchFamily="34" charset="0"/>
              </a:rPr>
            </a:br>
            <a:endParaRPr lang="en-US" altLang="en-US" sz="8000" baseline="30000" dirty="0">
              <a:latin typeface="Arial" panose="020B0604020202020204" pitchFamily="34" charset="0"/>
              <a:cs typeface="Arial" panose="020B0604020202020204" pitchFamily="34" charset="0"/>
            </a:endParaRPr>
          </a:p>
        </p:txBody>
      </p:sp>
      <p:sp>
        <p:nvSpPr>
          <p:cNvPr id="3" name="Rectangle 17">
            <a:extLst>
              <a:ext uri="{FF2B5EF4-FFF2-40B4-BE49-F238E27FC236}">
                <a16:creationId xmlns:a16="http://schemas.microsoft.com/office/drawing/2014/main" id="{07064D4E-EF82-2822-4BE8-3A9001A721F3}"/>
              </a:ext>
            </a:extLst>
          </p:cNvPr>
          <p:cNvSpPr/>
          <p:nvPr/>
        </p:nvSpPr>
        <p:spPr>
          <a:xfrm>
            <a:off x="581025" y="6313488"/>
            <a:ext cx="13885863"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Introduction</a:t>
            </a:r>
          </a:p>
        </p:txBody>
      </p:sp>
      <p:sp>
        <p:nvSpPr>
          <p:cNvPr id="4106" name="TextBox 30">
            <a:extLst>
              <a:ext uri="{FF2B5EF4-FFF2-40B4-BE49-F238E27FC236}">
                <a16:creationId xmlns:a16="http://schemas.microsoft.com/office/drawing/2014/main" id="{9021958B-BCA1-7F3D-33DA-BA5F4315DCD9}"/>
              </a:ext>
            </a:extLst>
          </p:cNvPr>
          <p:cNvSpPr txBox="1">
            <a:spLocks noChangeArrowheads="1"/>
          </p:cNvSpPr>
          <p:nvPr/>
        </p:nvSpPr>
        <p:spPr bwMode="auto">
          <a:xfrm>
            <a:off x="29887863" y="9318625"/>
            <a:ext cx="134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2500">
                <a:solidFill>
                  <a:schemeClr val="tx1"/>
                </a:solidFill>
                <a:latin typeface="Calibri" panose="020F0502020204030204" pitchFamily="34" charset="0"/>
                <a:ea typeface="Cambria" panose="02040503050406030204" pitchFamily="18" charset="0"/>
                <a:cs typeface="Cambria" panose="02040503050406030204" pitchFamily="18" charset="0"/>
              </a:defRPr>
            </a:lvl1pPr>
            <a:lvl2pPr marL="742950" indent="-285750">
              <a:spcBef>
                <a:spcPct val="20000"/>
              </a:spcBef>
              <a:buFont typeface="Arial" panose="020B0604020202020204" pitchFamily="34" charset="0"/>
              <a:buChar char="•"/>
              <a:defRPr sz="10700">
                <a:solidFill>
                  <a:schemeClr val="tx1"/>
                </a:solidFill>
                <a:latin typeface="Calibri" panose="020F0502020204030204" pitchFamily="34" charset="0"/>
                <a:ea typeface="Cambria" panose="02040503050406030204" pitchFamily="18" charset="0"/>
                <a:cs typeface="Cambria" panose="02040503050406030204" pitchFamily="18" charset="0"/>
              </a:defRPr>
            </a:lvl2pPr>
            <a:lvl3pPr marL="1143000" indent="-228600">
              <a:spcBef>
                <a:spcPct val="20000"/>
              </a:spcBef>
              <a:buFont typeface="Arial" panose="020B0604020202020204" pitchFamily="34" charset="0"/>
              <a:buChar char="•"/>
              <a:defRPr sz="10700">
                <a:solidFill>
                  <a:schemeClr val="tx1"/>
                </a:solidFill>
                <a:latin typeface="Calibri" panose="020F0502020204030204" pitchFamily="34" charset="0"/>
                <a:ea typeface="Geneva"/>
                <a:cs typeface="Geneva"/>
              </a:defRPr>
            </a:lvl3pPr>
            <a:lvl4pPr marL="1600200" indent="-228600">
              <a:spcBef>
                <a:spcPct val="20000"/>
              </a:spcBef>
              <a:buFont typeface="Arial" panose="020B0604020202020204" pitchFamily="34" charset="0"/>
              <a:buChar char="•"/>
              <a:defRPr sz="10700">
                <a:solidFill>
                  <a:schemeClr val="tx1"/>
                </a:solidFill>
                <a:latin typeface="Calibri" panose="020F0502020204030204" pitchFamily="34" charset="0"/>
                <a:ea typeface="Geneva"/>
                <a:cs typeface="Geneva"/>
              </a:defRPr>
            </a:lvl4pPr>
            <a:lvl5pPr marL="2057400" indent="-228600">
              <a:spcBef>
                <a:spcPct val="20000"/>
              </a:spcBef>
              <a:buFont typeface="Arial" panose="020B0604020202020204" pitchFamily="34" charset="0"/>
              <a:buChar char="•"/>
              <a:defRPr sz="10700">
                <a:solidFill>
                  <a:schemeClr val="tx1"/>
                </a:solidFill>
                <a:latin typeface="Calibri" panose="020F0502020204030204" pitchFamily="34" charset="0"/>
                <a:ea typeface="Geneva"/>
                <a:cs typeface="Geneva"/>
              </a:defRPr>
            </a:lvl5pPr>
            <a:lvl6pPr marL="2514600" indent="-228600" defTabSz="2036763" eaLnBrk="0" fontAlgn="base" hangingPunct="0">
              <a:spcBef>
                <a:spcPct val="20000"/>
              </a:spcBef>
              <a:spcAft>
                <a:spcPct val="0"/>
              </a:spcAft>
              <a:buFont typeface="Arial" panose="020B0604020202020204" pitchFamily="34" charset="0"/>
              <a:buChar char="•"/>
              <a:defRPr sz="10700">
                <a:solidFill>
                  <a:schemeClr val="tx1"/>
                </a:solidFill>
                <a:latin typeface="Calibri" panose="020F0502020204030204" pitchFamily="34" charset="0"/>
                <a:ea typeface="Geneva"/>
                <a:cs typeface="Geneva"/>
              </a:defRPr>
            </a:lvl6pPr>
            <a:lvl7pPr marL="2971800" indent="-228600" defTabSz="2036763" eaLnBrk="0" fontAlgn="base" hangingPunct="0">
              <a:spcBef>
                <a:spcPct val="20000"/>
              </a:spcBef>
              <a:spcAft>
                <a:spcPct val="0"/>
              </a:spcAft>
              <a:buFont typeface="Arial" panose="020B0604020202020204" pitchFamily="34" charset="0"/>
              <a:buChar char="•"/>
              <a:defRPr sz="10700">
                <a:solidFill>
                  <a:schemeClr val="tx1"/>
                </a:solidFill>
                <a:latin typeface="Calibri" panose="020F0502020204030204" pitchFamily="34" charset="0"/>
                <a:ea typeface="Geneva"/>
                <a:cs typeface="Geneva"/>
              </a:defRPr>
            </a:lvl7pPr>
            <a:lvl8pPr marL="3429000" indent="-228600" defTabSz="2036763" eaLnBrk="0" fontAlgn="base" hangingPunct="0">
              <a:spcBef>
                <a:spcPct val="20000"/>
              </a:spcBef>
              <a:spcAft>
                <a:spcPct val="0"/>
              </a:spcAft>
              <a:buFont typeface="Arial" panose="020B0604020202020204" pitchFamily="34" charset="0"/>
              <a:buChar char="•"/>
              <a:defRPr sz="10700">
                <a:solidFill>
                  <a:schemeClr val="tx1"/>
                </a:solidFill>
                <a:latin typeface="Calibri" panose="020F0502020204030204" pitchFamily="34" charset="0"/>
                <a:ea typeface="Geneva"/>
                <a:cs typeface="Geneva"/>
              </a:defRPr>
            </a:lvl8pPr>
            <a:lvl9pPr marL="3886200" indent="-228600" defTabSz="2036763" eaLnBrk="0" fontAlgn="base" hangingPunct="0">
              <a:spcBef>
                <a:spcPct val="20000"/>
              </a:spcBef>
              <a:spcAft>
                <a:spcPct val="0"/>
              </a:spcAft>
              <a:buFont typeface="Arial" panose="020B0604020202020204" pitchFamily="34" charset="0"/>
              <a:buChar char="•"/>
              <a:defRPr sz="10700">
                <a:solidFill>
                  <a:schemeClr val="tx1"/>
                </a:solidFill>
                <a:latin typeface="Calibri" panose="020F0502020204030204" pitchFamily="34" charset="0"/>
                <a:ea typeface="Geneva"/>
                <a:cs typeface="Geneva"/>
              </a:defRPr>
            </a:lvl9pPr>
          </a:lstStyle>
          <a:p>
            <a:pPr eaLnBrk="1" hangingPunct="1">
              <a:spcBef>
                <a:spcPct val="0"/>
              </a:spcBef>
              <a:buFontTx/>
              <a:buNone/>
            </a:pPr>
            <a:endParaRPr lang="en-US" altLang="en-US" sz="1800">
              <a:latin typeface="Arial" panose="020B0604020202020204" pitchFamily="34" charset="0"/>
              <a:ea typeface="ヒラギノ角ゴ Pro W3"/>
              <a:cs typeface="ヒラギノ角ゴ Pro W3"/>
            </a:endParaRPr>
          </a:p>
        </p:txBody>
      </p:sp>
      <p:graphicFrame>
        <p:nvGraphicFramePr>
          <p:cNvPr id="2" name="Table 1">
            <a:extLst>
              <a:ext uri="{FF2B5EF4-FFF2-40B4-BE49-F238E27FC236}">
                <a16:creationId xmlns:a16="http://schemas.microsoft.com/office/drawing/2014/main" id="{8FFA309F-8F7D-1D4E-E1B8-DD17FA2C89CE}"/>
              </a:ext>
            </a:extLst>
          </p:cNvPr>
          <p:cNvGraphicFramePr>
            <a:graphicFrameLocks noGrp="1"/>
          </p:cNvGraphicFramePr>
          <p:nvPr>
            <p:extLst>
              <p:ext uri="{D42A27DB-BD31-4B8C-83A1-F6EECF244321}">
                <p14:modId xmlns:p14="http://schemas.microsoft.com/office/powerpoint/2010/main" val="2489396473"/>
              </p:ext>
            </p:extLst>
          </p:nvPr>
        </p:nvGraphicFramePr>
        <p:xfrm>
          <a:off x="5471160" y="2302793"/>
          <a:ext cx="38404800" cy="3108960"/>
        </p:xfrm>
        <a:graphic>
          <a:graphicData uri="http://schemas.openxmlformats.org/drawingml/2006/table">
            <a:tbl>
              <a:tblPr firstRow="1" bandRow="1">
                <a:tableStyleId>{5C22544A-7EE6-4342-B048-85BDC9FD1C3A}</a:tableStyleId>
              </a:tblPr>
              <a:tblGrid>
                <a:gridCol w="17657851">
                  <a:extLst>
                    <a:ext uri="{9D8B030D-6E8A-4147-A177-3AD203B41FA5}">
                      <a16:colId xmlns:a16="http://schemas.microsoft.com/office/drawing/2014/main" val="937383202"/>
                    </a:ext>
                  </a:extLst>
                </a:gridCol>
                <a:gridCol w="1964198">
                  <a:extLst>
                    <a:ext uri="{9D8B030D-6E8A-4147-A177-3AD203B41FA5}">
                      <a16:colId xmlns:a16="http://schemas.microsoft.com/office/drawing/2014/main" val="581730754"/>
                    </a:ext>
                  </a:extLst>
                </a:gridCol>
                <a:gridCol w="18782751">
                  <a:extLst>
                    <a:ext uri="{9D8B030D-6E8A-4147-A177-3AD203B41FA5}">
                      <a16:colId xmlns:a16="http://schemas.microsoft.com/office/drawing/2014/main" val="4213814953"/>
                    </a:ext>
                  </a:extLst>
                </a:gridCol>
              </a:tblGrid>
              <a:tr h="337086">
                <a:tc>
                  <a:txBody>
                    <a:bodyPr/>
                    <a:lstStyle/>
                    <a:p>
                      <a:pPr algn="r"/>
                      <a:r>
                        <a:rPr lang="en-US" altLang="en-US" sz="6600">
                          <a:solidFill>
                            <a:schemeClr val="bg1"/>
                          </a:solidFill>
                          <a:latin typeface="Times New Roman" panose="02020603050405020304" pitchFamily="18" charset="0"/>
                        </a:rPr>
                        <a:t>Hannah C. Turner, OTS </a:t>
                      </a:r>
                      <a:endParaRPr lang="en-US" sz="66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3">
                  <a:txBody>
                    <a:bodyPr/>
                    <a:lstStyle/>
                    <a:p>
                      <a:pPr marL="0" marR="0" lvl="0" indent="0" algn="ctr" defTabSz="2037786" rtl="0" eaLnBrk="1" fontAlgn="auto" latinLnBrk="0" hangingPunct="1">
                        <a:lnSpc>
                          <a:spcPct val="100000"/>
                        </a:lnSpc>
                        <a:spcBef>
                          <a:spcPts val="0"/>
                        </a:spcBef>
                        <a:spcAft>
                          <a:spcPts val="0"/>
                        </a:spcAft>
                        <a:buClrTx/>
                        <a:buSzTx/>
                        <a:buFontTx/>
                        <a:buNone/>
                        <a:tabLst/>
                        <a:defRPr/>
                      </a:pPr>
                      <a:endParaRPr lang="en-US" sz="6000" b="1" dirty="0">
                        <a:solidFill>
                          <a:schemeClr val="bg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37786" rtl="0" eaLnBrk="1" fontAlgn="auto" latinLnBrk="0" hangingPunct="1">
                        <a:lnSpc>
                          <a:spcPct val="100000"/>
                        </a:lnSpc>
                        <a:spcBef>
                          <a:spcPts val="0"/>
                        </a:spcBef>
                        <a:spcAft>
                          <a:spcPts val="0"/>
                        </a:spcAft>
                        <a:buClrTx/>
                        <a:buSzTx/>
                        <a:buFontTx/>
                        <a:buNone/>
                        <a:tabLst/>
                        <a:defRPr/>
                      </a:pPr>
                      <a:r>
                        <a:rPr lang="en-US" altLang="en-US" sz="6600" b="1">
                          <a:solidFill>
                            <a:schemeClr val="bg1"/>
                          </a:solidFill>
                          <a:latin typeface="Times New Roman" panose="02020603050405020304" pitchFamily="18" charset="0"/>
                          <a:cs typeface="Times New Roman" panose="02020603050405020304" pitchFamily="18" charset="0"/>
                        </a:rPr>
                        <a:t>Department of Occupational Therapy </a:t>
                      </a:r>
                      <a:endParaRPr lang="en-US" sz="6600" b="1">
                        <a:solidFill>
                          <a:schemeClr val="bg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2784479"/>
                  </a:ext>
                </a:extLst>
              </a:tr>
              <a:tr h="370840">
                <a:tc>
                  <a:txBody>
                    <a:bodyPr/>
                    <a:lstStyle/>
                    <a:p>
                      <a:pPr marL="0" marR="0" lvl="0" indent="0" algn="r" defTabSz="2037786" rtl="0" eaLnBrk="1" fontAlgn="auto" latinLnBrk="0" hangingPunct="1">
                        <a:lnSpc>
                          <a:spcPct val="100000"/>
                        </a:lnSpc>
                        <a:spcBef>
                          <a:spcPts val="0"/>
                        </a:spcBef>
                        <a:spcAft>
                          <a:spcPts val="0"/>
                        </a:spcAft>
                        <a:buClrTx/>
                        <a:buSzTx/>
                        <a:buFontTx/>
                        <a:buNone/>
                        <a:tabLst/>
                        <a:defRPr/>
                      </a:pPr>
                      <a:r>
                        <a:rPr lang="en-US" altLang="en-US" sz="6000" b="1">
                          <a:solidFill>
                            <a:schemeClr val="bg1"/>
                          </a:solidFill>
                          <a:latin typeface="Times New Roman" panose="02020603050405020304" pitchFamily="18" charset="0"/>
                        </a:rPr>
                        <a:t>Sarah C. Tucker, PhD, OTR/L</a:t>
                      </a:r>
                      <a:endParaRPr lang="en-US" sz="6000" b="1">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marL="0" marR="0" lvl="0" indent="0" algn="ctr" defTabSz="2037786" rtl="0" eaLnBrk="1" fontAlgn="auto" latinLnBrk="0" hangingPunct="1">
                        <a:lnSpc>
                          <a:spcPct val="100000"/>
                        </a:lnSpc>
                        <a:spcBef>
                          <a:spcPts val="0"/>
                        </a:spcBef>
                        <a:spcAft>
                          <a:spcPts val="0"/>
                        </a:spcAft>
                        <a:buClrTx/>
                        <a:buSzTx/>
                        <a:buFontTx/>
                        <a:buNone/>
                        <a:tabLst/>
                        <a:defRPr/>
                      </a:pPr>
                      <a:endParaRPr lang="en-US" sz="60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en-US" sz="6000" b="1">
                          <a:solidFill>
                            <a:schemeClr val="bg1"/>
                          </a:solidFill>
                          <a:latin typeface="Times New Roman" panose="02020603050405020304" pitchFamily="18" charset="0"/>
                          <a:cs typeface="Times New Roman" panose="02020603050405020304" pitchFamily="18" charset="0"/>
                        </a:rPr>
                        <a:t>University of Alabama at Birmingham</a:t>
                      </a:r>
                      <a:endParaRPr lang="en-US" sz="6000" b="1">
                        <a:solidFill>
                          <a:schemeClr val="bg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2169225"/>
                  </a:ext>
                </a:extLst>
              </a:tr>
              <a:tr h="0">
                <a:tc>
                  <a:txBody>
                    <a:bodyPr/>
                    <a:lstStyle/>
                    <a:p>
                      <a:pPr algn="r"/>
                      <a:r>
                        <a:rPr lang="en-US" sz="6000" b="1" dirty="0">
                          <a:solidFill>
                            <a:schemeClr val="bg1"/>
                          </a:solidFill>
                          <a:latin typeface="Times New Roman" panose="02020603050405020304" pitchFamily="18" charset="0"/>
                          <a:cs typeface="Times New Roman" panose="02020603050405020304" pitchFamily="18" charset="0"/>
                        </a:rPr>
                        <a:t>Victoria Johnson, EdD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US" sz="60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0" b="1" dirty="0">
                          <a:solidFill>
                            <a:schemeClr val="bg1"/>
                          </a:solidFill>
                          <a:latin typeface="Times New Roman" panose="02020603050405020304" pitchFamily="18" charset="0"/>
                          <a:cs typeface="Times New Roman" panose="02020603050405020304" pitchFamily="18" charset="0"/>
                        </a:rPr>
                        <a:t>Grace House Ministries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1167531"/>
                  </a:ext>
                </a:extLst>
              </a:tr>
            </a:tbl>
          </a:graphicData>
        </a:graphic>
      </p:graphicFrame>
      <p:cxnSp>
        <p:nvCxnSpPr>
          <p:cNvPr id="4" name="Straight Connector 3">
            <a:extLst>
              <a:ext uri="{FF2B5EF4-FFF2-40B4-BE49-F238E27FC236}">
                <a16:creationId xmlns:a16="http://schemas.microsoft.com/office/drawing/2014/main" id="{586D5E7D-04E0-AD2B-8496-45B967B5CA27}"/>
              </a:ext>
            </a:extLst>
          </p:cNvPr>
          <p:cNvCxnSpPr/>
          <p:nvPr/>
        </p:nvCxnSpPr>
        <p:spPr>
          <a:xfrm>
            <a:off x="24155400" y="2693587"/>
            <a:ext cx="0" cy="2327372"/>
          </a:xfrm>
          <a:prstGeom prst="line">
            <a:avLst/>
          </a:prstGeom>
          <a:ln w="152400">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535FF37-9313-2AEC-BE66-516A4DCE53D2}"/>
              </a:ext>
            </a:extLst>
          </p:cNvPr>
          <p:cNvSpPr txBox="1"/>
          <p:nvPr/>
        </p:nvSpPr>
        <p:spPr>
          <a:xfrm rot="10800000" flipV="1">
            <a:off x="613092" y="7479762"/>
            <a:ext cx="13885864" cy="4305602"/>
          </a:xfrm>
          <a:prstGeom prst="rect">
            <a:avLst/>
          </a:prstGeom>
          <a:noFill/>
        </p:spPr>
        <p:txBody>
          <a:bodyPr wrap="square" rtlCol="0">
            <a:spAutoFit/>
          </a:bodyPr>
          <a:lstStyle/>
          <a:p>
            <a:pPr marL="800100" marR="0" lvl="1" indent="-342900">
              <a:lnSpc>
                <a:spcPct val="115000"/>
              </a:lnSpc>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There are ≥ 400,000 children in the foster care system, and 23% are teens approaching the age of transition, known as </a:t>
            </a:r>
            <a:r>
              <a:rPr lang="en-US" sz="2400" i="1" dirty="0">
                <a:effectLst/>
                <a:latin typeface="Times New Roman" panose="02020603050405020304" pitchFamily="18" charset="0"/>
                <a:ea typeface="Calibri" panose="020F0502020204030204" pitchFamily="34" charset="0"/>
              </a:rPr>
              <a:t>emancipation</a:t>
            </a:r>
            <a:r>
              <a:rPr lang="en-US" sz="2400"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Times New Roman" panose="02020603050405020304" pitchFamily="18" charset="0"/>
              </a:rPr>
              <a:t>USDHHS</a:t>
            </a:r>
            <a:r>
              <a:rPr lang="en-US" sz="2400" dirty="0">
                <a:latin typeface="Times New Roman" panose="02020603050405020304" pitchFamily="18" charset="0"/>
                <a:ea typeface="Times New Roman" panose="02020603050405020304" pitchFamily="18" charset="0"/>
              </a:rPr>
              <a:t>, 2021)</a:t>
            </a:r>
            <a:r>
              <a:rPr lang="en-US" sz="2400" dirty="0">
                <a:effectLst/>
                <a:latin typeface="Times New Roman" panose="02020603050405020304" pitchFamily="18" charset="0"/>
                <a:ea typeface="Calibri" panose="020F0502020204030204" pitchFamily="34" charset="0"/>
              </a:rPr>
              <a:t>. </a:t>
            </a:r>
          </a:p>
          <a:p>
            <a:pPr marL="800100" marR="0" lvl="1" indent="-342900">
              <a:lnSpc>
                <a:spcPct val="115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Foster youth (FY) often transition out of care with minimal support and face societal barriers (Blakeslee et al., 2020; Miranda et al., 2020). </a:t>
            </a:r>
          </a:p>
          <a:p>
            <a:pPr marL="800100" marR="0" lvl="1" indent="-342900">
              <a:lnSpc>
                <a:spcPct val="115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O</a:t>
            </a:r>
            <a:r>
              <a:rPr lang="en-US" sz="2400" kern="100" dirty="0">
                <a:effectLst/>
                <a:latin typeface="Times New Roman" panose="02020603050405020304" pitchFamily="18" charset="0"/>
                <a:ea typeface="Times New Roman" panose="02020603050405020304" pitchFamily="18" charset="0"/>
              </a:rPr>
              <a:t>nly 2% of foster alumni (FA) obtain a post-secondary education (PSE), from a college or vocational program due to the lack of support, guidance, and stability given to FA (ABA, 2022). </a:t>
            </a:r>
          </a:p>
          <a:p>
            <a:pPr marL="800100" lvl="1" indent="-342900">
              <a:lnSpc>
                <a:spcPct val="115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It is vital to understand the lived experiences of individuals currently and </a:t>
            </a:r>
            <a:r>
              <a:rPr lang="en-US" sz="2400" kern="100" dirty="0">
                <a:latin typeface="Times New Roman" panose="02020603050405020304" pitchFamily="18" charset="0"/>
                <a:ea typeface="Times New Roman" panose="02020603050405020304" pitchFamily="18" charset="0"/>
              </a:rPr>
              <a:t>previously in the foster care system </a:t>
            </a:r>
            <a:r>
              <a:rPr lang="en-US" sz="2400" kern="100" dirty="0">
                <a:effectLst/>
                <a:latin typeface="Times New Roman" panose="02020603050405020304" pitchFamily="18" charset="0"/>
                <a:ea typeface="Times New Roman" panose="02020603050405020304" pitchFamily="18" charset="0"/>
              </a:rPr>
              <a:t>to gain an accurate representation of the Child Welfare System’s (CWS) effect on this population. </a:t>
            </a:r>
            <a:endParaRPr lang="en-US" sz="2400" kern="100" dirty="0">
              <a:latin typeface="Times New Roman" panose="02020603050405020304" pitchFamily="18" charset="0"/>
              <a:ea typeface="Times New Roman" panose="02020603050405020304" pitchFamily="18" charset="0"/>
            </a:endParaRPr>
          </a:p>
          <a:p>
            <a:pPr marL="800100" lvl="1" indent="-342900">
              <a:lnSpc>
                <a:spcPct val="115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Grace House Ministries (GH) is a Department of Human Resources (DHR) sponsored residential facility. GH </a:t>
            </a:r>
            <a:r>
              <a:rPr lang="en-US" sz="2400" kern="100" dirty="0">
                <a:latin typeface="Times New Roman" panose="02020603050405020304" pitchFamily="18" charset="0"/>
                <a:ea typeface="Times New Roman" panose="02020603050405020304" pitchFamily="18" charset="0"/>
              </a:rPr>
              <a:t>provides a home to</a:t>
            </a:r>
            <a:r>
              <a:rPr lang="en-US" sz="2400" kern="100" dirty="0">
                <a:effectLst/>
                <a:latin typeface="Times New Roman" panose="02020603050405020304" pitchFamily="18" charset="0"/>
                <a:ea typeface="Times New Roman" panose="02020603050405020304" pitchFamily="18" charset="0"/>
              </a:rPr>
              <a:t> girls in foster care as well as developmental and transitional support.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018473-E492-4555-049B-9B743868DADD}"/>
              </a:ext>
            </a:extLst>
          </p:cNvPr>
          <p:cNvSpPr txBox="1"/>
          <p:nvPr/>
        </p:nvSpPr>
        <p:spPr>
          <a:xfrm rot="10800000" flipV="1">
            <a:off x="29656086" y="27824216"/>
            <a:ext cx="13842377" cy="1569660"/>
          </a:xfrm>
          <a:prstGeom prst="rect">
            <a:avLst/>
          </a:prstGeom>
          <a:noFill/>
        </p:spPr>
        <p:txBody>
          <a:bodyPr wrap="square" rtlCol="0">
            <a:spAutoFit/>
          </a:bodyPr>
          <a:lstStyle/>
          <a:p>
            <a:r>
              <a:rPr lang="en-US" sz="2400" dirty="0">
                <a:effectLst/>
                <a:latin typeface="Times New Roman" panose="02020603050405020304" pitchFamily="18" charset="0"/>
                <a:ea typeface="Calibri" panose="020F0502020204030204" pitchFamily="34" charset="0"/>
              </a:rPr>
              <a:t>Thank you to my mentors, Dr. Sarah Tucker and Dr. Victoria Johnson, the UAB OT department, and to my friends and family for supporting me during this project</a:t>
            </a:r>
            <a:r>
              <a:rPr lang="en-US" sz="2400" dirty="0">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and throughout my academic career. </a:t>
            </a:r>
            <a:r>
              <a:rPr lang="en-US" sz="2400" dirty="0">
                <a:latin typeface="Times New Roman" panose="02020603050405020304" pitchFamily="18" charset="0"/>
                <a:ea typeface="Calibri" panose="020F0502020204030204" pitchFamily="34" charset="0"/>
              </a:rPr>
              <a:t>I would also like to express my gratitude to the girls at Grace House for their participation and for accepting me into their family over the 14 weeks of my project. </a:t>
            </a:r>
            <a:endParaRPr lang="en-US" sz="2400" dirty="0"/>
          </a:p>
        </p:txBody>
      </p:sp>
      <p:sp>
        <p:nvSpPr>
          <p:cNvPr id="10" name="TextBox 9">
            <a:extLst>
              <a:ext uri="{FF2B5EF4-FFF2-40B4-BE49-F238E27FC236}">
                <a16:creationId xmlns:a16="http://schemas.microsoft.com/office/drawing/2014/main" id="{BBF5D793-0894-CEFE-17E1-5504603003FD}"/>
              </a:ext>
            </a:extLst>
          </p:cNvPr>
          <p:cNvSpPr txBox="1"/>
          <p:nvPr/>
        </p:nvSpPr>
        <p:spPr>
          <a:xfrm rot="10800000" flipV="1">
            <a:off x="29651605" y="29191397"/>
            <a:ext cx="13857051" cy="646331"/>
          </a:xfrm>
          <a:prstGeom prst="rect">
            <a:avLst/>
          </a:prstGeom>
          <a:noFill/>
        </p:spPr>
        <p:txBody>
          <a:bodyPr wrap="square" rtlCol="0">
            <a:spAutoFit/>
          </a:bodyPr>
          <a:lstStyle/>
          <a:p>
            <a:pPr algn="r"/>
            <a:r>
              <a:rPr lang="en-US" sz="3600" b="1" dirty="0">
                <a:solidFill>
                  <a:srgbClr val="1F7555"/>
                </a:solidFill>
                <a:effectLst/>
                <a:latin typeface="Times New Roman" panose="02020603050405020304" pitchFamily="18" charset="0"/>
                <a:ea typeface="Calibri" panose="020F0502020204030204" pitchFamily="34" charset="0"/>
              </a:rPr>
              <a:t>Hannah C. Turner, OTS | </a:t>
            </a:r>
            <a:r>
              <a:rPr lang="en-US" sz="3600" b="1" dirty="0" err="1">
                <a:solidFill>
                  <a:srgbClr val="1F7555"/>
                </a:solidFill>
                <a:latin typeface="Times New Roman" panose="02020603050405020304" pitchFamily="18" charset="0"/>
              </a:rPr>
              <a:t>hcturner@uab.edu</a:t>
            </a:r>
            <a:r>
              <a:rPr lang="en-US" sz="3600" b="1" dirty="0">
                <a:solidFill>
                  <a:srgbClr val="1F7555"/>
                </a:solidFill>
                <a:latin typeface="Times New Roman" panose="02020603050405020304" pitchFamily="18" charset="0"/>
              </a:rPr>
              <a:t> </a:t>
            </a:r>
            <a:endParaRPr lang="en-US" sz="3600" b="1" dirty="0">
              <a:solidFill>
                <a:srgbClr val="1F7555"/>
              </a:solidFill>
            </a:endParaRPr>
          </a:p>
        </p:txBody>
      </p:sp>
      <p:sp>
        <p:nvSpPr>
          <p:cNvPr id="11" name="Rectangle 17">
            <a:extLst>
              <a:ext uri="{FF2B5EF4-FFF2-40B4-BE49-F238E27FC236}">
                <a16:creationId xmlns:a16="http://schemas.microsoft.com/office/drawing/2014/main" id="{E9177567-8412-FCC5-C3C6-42FBB536FCEF}"/>
              </a:ext>
            </a:extLst>
          </p:cNvPr>
          <p:cNvSpPr/>
          <p:nvPr/>
        </p:nvSpPr>
        <p:spPr>
          <a:xfrm>
            <a:off x="581025" y="12196100"/>
            <a:ext cx="13885863"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Self-Determination Theory</a:t>
            </a:r>
          </a:p>
        </p:txBody>
      </p:sp>
      <p:pic>
        <p:nvPicPr>
          <p:cNvPr id="22" name="Picture 21" descr="A diagram of hierarchy of needs&#10;&#10;Description automatically generated with medium confidence">
            <a:extLst>
              <a:ext uri="{FF2B5EF4-FFF2-40B4-BE49-F238E27FC236}">
                <a16:creationId xmlns:a16="http://schemas.microsoft.com/office/drawing/2014/main" id="{7F5BF061-495C-A7FA-CEAF-AF030F0FAC65}"/>
              </a:ext>
            </a:extLst>
          </p:cNvPr>
          <p:cNvPicPr>
            <a:picLocks noChangeAspect="1"/>
          </p:cNvPicPr>
          <p:nvPr/>
        </p:nvPicPr>
        <p:blipFill rotWithShape="1">
          <a:blip r:embed="rId3"/>
          <a:srcRect l="6606" t="1545" r="7240" b="2708"/>
          <a:stretch/>
        </p:blipFill>
        <p:spPr>
          <a:xfrm>
            <a:off x="433901" y="13456375"/>
            <a:ext cx="4740551" cy="4629569"/>
          </a:xfrm>
          <a:prstGeom prst="rect">
            <a:avLst/>
          </a:prstGeom>
        </p:spPr>
      </p:pic>
      <p:sp>
        <p:nvSpPr>
          <p:cNvPr id="24" name="TextBox 23">
            <a:extLst>
              <a:ext uri="{FF2B5EF4-FFF2-40B4-BE49-F238E27FC236}">
                <a16:creationId xmlns:a16="http://schemas.microsoft.com/office/drawing/2014/main" id="{B5179ED1-3F25-4721-7E8D-8263AAA6BA18}"/>
              </a:ext>
            </a:extLst>
          </p:cNvPr>
          <p:cNvSpPr txBox="1"/>
          <p:nvPr/>
        </p:nvSpPr>
        <p:spPr>
          <a:xfrm>
            <a:off x="5185091" y="13357400"/>
            <a:ext cx="924276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theory for understanding human motivation, well-being, and personality development </a:t>
            </a:r>
            <a:r>
              <a:rPr lang="en-US" sz="2400" dirty="0">
                <a:latin typeface="Times New Roman" panose="02020603050405020304" pitchFamily="18" charset="0"/>
                <a:cs typeface="Times New Roman" panose="02020603050405020304" pitchFamily="18" charset="0"/>
                <a:sym typeface="Wingdings" pitchFamily="2" charset="2"/>
              </a:rPr>
              <a:t>(Ryan &amp; Deci, 2022)</a:t>
            </a:r>
            <a:r>
              <a:rPr lang="en-US" sz="24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Organismic Theory </a:t>
            </a:r>
            <a:r>
              <a:rPr lang="en-US" sz="2400" dirty="0">
                <a:latin typeface="Times New Roman" panose="02020603050405020304" pitchFamily="18" charset="0"/>
                <a:cs typeface="Times New Roman" panose="02020603050405020304" pitchFamily="18" charset="0"/>
              </a:rPr>
              <a:t>– assumes humans have an innate tendency to grow and integrate within their supportive environments.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Basic Psychological Needs (BPNs)</a:t>
            </a:r>
            <a:r>
              <a:rPr lang="en-US" sz="2400" dirty="0">
                <a:latin typeface="Times New Roman" panose="02020603050405020304" pitchFamily="18" charset="0"/>
                <a:cs typeface="Times New Roman" panose="02020603050405020304" pitchFamily="18" charset="0"/>
              </a:rPr>
              <a:t> – three universal needs that need to be supported in one’s environment for optimal functioning. </a:t>
            </a:r>
          </a:p>
          <a:p>
            <a:pPr lvl="1"/>
            <a:r>
              <a:rPr lang="en-US" sz="2400" dirty="0">
                <a:latin typeface="Times New Roman" panose="02020603050405020304" pitchFamily="18" charset="0"/>
                <a:cs typeface="Times New Roman" panose="02020603050405020304" pitchFamily="18" charset="0"/>
              </a:rPr>
              <a:t>–– Supportive environments </a:t>
            </a:r>
            <a:r>
              <a:rPr lang="en-US" sz="2400" dirty="0">
                <a:latin typeface="Times New Roman" panose="02020603050405020304" pitchFamily="18" charset="0"/>
                <a:cs typeface="Times New Roman" panose="02020603050405020304" pitchFamily="18" charset="0"/>
                <a:sym typeface="Wingdings" pitchFamily="2" charset="2"/>
              </a:rPr>
              <a:t> create increased self-regulation,</a:t>
            </a:r>
          </a:p>
          <a:p>
            <a:pPr lvl="1"/>
            <a:r>
              <a:rPr lang="en-US" sz="2400" dirty="0">
                <a:latin typeface="Times New Roman" panose="02020603050405020304" pitchFamily="18" charset="0"/>
                <a:cs typeface="Times New Roman" panose="02020603050405020304" pitchFamily="18" charset="0"/>
                <a:sym typeface="Wingdings" pitchFamily="2" charset="2"/>
              </a:rPr>
              <a:t>social relationships, and well-being </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sym typeface="Wingdings" pitchFamily="2" charset="2"/>
              </a:rPr>
              <a:t>Motivation &amp; Perceived Locus of Causality (PLOC)</a:t>
            </a:r>
            <a:r>
              <a:rPr lang="en-US" sz="2400" dirty="0">
                <a:latin typeface="Times New Roman" panose="02020603050405020304" pitchFamily="18" charset="0"/>
                <a:cs typeface="Times New Roman" panose="02020603050405020304" pitchFamily="18" charset="0"/>
                <a:sym typeface="Wingdings" pitchFamily="2" charset="2"/>
              </a:rPr>
              <a:t>: </a:t>
            </a:r>
          </a:p>
          <a:p>
            <a:pPr lvl="1"/>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sym typeface="Wingdings" pitchFamily="2" charset="2"/>
              </a:rPr>
              <a:t>Autonomous: </a:t>
            </a:r>
            <a:r>
              <a:rPr lang="en-US" sz="2400" dirty="0">
                <a:latin typeface="Times New Roman" panose="02020603050405020304" pitchFamily="18" charset="0"/>
                <a:cs typeface="Times New Roman" panose="02020603050405020304" pitchFamily="18" charset="0"/>
                <a:sym typeface="Wingdings" pitchFamily="2" charset="2"/>
              </a:rPr>
              <a:t>Internal PLOC </a:t>
            </a:r>
            <a:r>
              <a:rPr lang="en-US" sz="2400" i="1" dirty="0">
                <a:latin typeface="Times New Roman" panose="02020603050405020304" pitchFamily="18" charset="0"/>
                <a:cs typeface="Times New Roman" panose="02020603050405020304" pitchFamily="18" charset="0"/>
                <a:sym typeface="Wingdings" pitchFamily="2" charset="2"/>
              </a:rPr>
              <a:t> </a:t>
            </a:r>
            <a:r>
              <a:rPr lang="en-US" sz="2400" dirty="0">
                <a:latin typeface="Times New Roman" panose="02020603050405020304" pitchFamily="18" charset="0"/>
                <a:cs typeface="Times New Roman" panose="02020603050405020304" pitchFamily="18" charset="0"/>
                <a:sym typeface="Wingdings" pitchFamily="2" charset="2"/>
              </a:rPr>
              <a:t>volitionally-regulated behaviors</a:t>
            </a:r>
          </a:p>
          <a:p>
            <a:pPr lvl="1"/>
            <a:r>
              <a:rPr lang="en-US" sz="2400" dirty="0">
                <a:latin typeface="Times New Roman" panose="02020603050405020304" pitchFamily="18" charset="0"/>
                <a:cs typeface="Times New Roman" panose="02020603050405020304" pitchFamily="18" charset="0"/>
                <a:sym typeface="Wingdings" pitchFamily="2" charset="2"/>
              </a:rPr>
              <a:t>–– </a:t>
            </a:r>
            <a:r>
              <a:rPr lang="en-US" sz="2400" i="1" dirty="0">
                <a:latin typeface="Times New Roman" panose="02020603050405020304" pitchFamily="18" charset="0"/>
                <a:cs typeface="Times New Roman" panose="02020603050405020304" pitchFamily="18" charset="0"/>
                <a:sym typeface="Wingdings" pitchFamily="2" charset="2"/>
              </a:rPr>
              <a:t>Controlled: </a:t>
            </a:r>
            <a:r>
              <a:rPr lang="en-US" sz="2400" dirty="0">
                <a:latin typeface="Times New Roman" panose="02020603050405020304" pitchFamily="18" charset="0"/>
                <a:cs typeface="Times New Roman" panose="02020603050405020304" pitchFamily="18" charset="0"/>
                <a:sym typeface="Wingdings" pitchFamily="2" charset="2"/>
              </a:rPr>
              <a:t>External PLOC </a:t>
            </a:r>
            <a:r>
              <a:rPr lang="en-US" sz="2400" i="1" dirty="0">
                <a:latin typeface="Times New Roman" panose="02020603050405020304" pitchFamily="18" charset="0"/>
                <a:cs typeface="Times New Roman" panose="02020603050405020304" pitchFamily="18" charset="0"/>
                <a:sym typeface="Wingdings" pitchFamily="2" charset="2"/>
              </a:rPr>
              <a:t> </a:t>
            </a:r>
            <a:r>
              <a:rPr lang="en-US" sz="2400" dirty="0">
                <a:latin typeface="Times New Roman" panose="02020603050405020304" pitchFamily="18" charset="0"/>
                <a:cs typeface="Times New Roman" panose="02020603050405020304" pitchFamily="18" charset="0"/>
                <a:sym typeface="Wingdings" pitchFamily="2" charset="2"/>
              </a:rPr>
              <a:t> externally-regulated behaviors</a:t>
            </a:r>
          </a:p>
        </p:txBody>
      </p:sp>
      <p:sp>
        <p:nvSpPr>
          <p:cNvPr id="34" name="TextBox 33">
            <a:extLst>
              <a:ext uri="{FF2B5EF4-FFF2-40B4-BE49-F238E27FC236}">
                <a16:creationId xmlns:a16="http://schemas.microsoft.com/office/drawing/2014/main" id="{B076F24D-C00E-4FE4-96DA-C5CA433CC1AE}"/>
              </a:ext>
            </a:extLst>
          </p:cNvPr>
          <p:cNvSpPr txBox="1"/>
          <p:nvPr/>
        </p:nvSpPr>
        <p:spPr>
          <a:xfrm>
            <a:off x="541992" y="19840575"/>
            <a:ext cx="13885863"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Research Question</a:t>
            </a:r>
            <a:r>
              <a:rPr lang="en-US" sz="2400" dirty="0">
                <a:latin typeface="Times New Roman" panose="02020603050405020304" pitchFamily="18" charset="0"/>
                <a:cs typeface="Times New Roman" panose="02020603050405020304" pitchFamily="18" charset="0"/>
              </a:rPr>
              <a:t>: Only 2%–6% of foster youth obtain a degree at the post-secondary level. Do the lived experiences of foster youth and foster alumni impact their development of the basic psychological needs outlined by self-determination theory that are needed to obtain this level of education?</a:t>
            </a:r>
          </a:p>
          <a:p>
            <a:pPr algn="just"/>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76D29AF-DEAE-1509-05DB-62F7DE0352CC}"/>
              </a:ext>
            </a:extLst>
          </p:cNvPr>
          <p:cNvSpPr txBox="1"/>
          <p:nvPr/>
        </p:nvSpPr>
        <p:spPr>
          <a:xfrm>
            <a:off x="15128009" y="19859318"/>
            <a:ext cx="13885862" cy="8552919"/>
          </a:xfrm>
          <a:prstGeom prst="rect">
            <a:avLst/>
          </a:prstGeom>
          <a:noFill/>
        </p:spPr>
        <p:txBody>
          <a:bodyPr wrap="square" rtlCol="0">
            <a:spAutoFit/>
          </a:bodyPr>
          <a:lstStyle/>
          <a:p>
            <a:pPr marL="0" marR="0">
              <a:lnSpc>
                <a:spcPct val="115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Research indicates that the identified themes of identity formation, perceived support and influence, and sense of family significantly influence emerging adults’ academic motivation and success (Kim, 2014; </a:t>
            </a:r>
            <a:r>
              <a:rPr lang="en-US" sz="2400" kern="100" dirty="0" err="1">
                <a:effectLst/>
                <a:latin typeface="Times New Roman" panose="02020603050405020304" pitchFamily="18" charset="0"/>
                <a:ea typeface="Times New Roman" panose="02020603050405020304" pitchFamily="18" charset="0"/>
              </a:rPr>
              <a:t>Skhirtladze</a:t>
            </a:r>
            <a:r>
              <a:rPr lang="en-US" sz="2400" kern="100" dirty="0">
                <a:effectLst/>
                <a:latin typeface="Times New Roman" panose="02020603050405020304" pitchFamily="18" charset="0"/>
                <a:ea typeface="Times New Roman" panose="02020603050405020304" pitchFamily="18" charset="0"/>
              </a:rPr>
              <a:t> et al., 2019). The results of the study align with current literature, which concludes that frustration of the BPNs can not only lead to poorer academic outcomes (</a:t>
            </a:r>
            <a:r>
              <a:rPr lang="en-US" sz="2400" kern="100" dirty="0" err="1">
                <a:effectLst/>
                <a:latin typeface="Times New Roman" panose="02020603050405020304" pitchFamily="18" charset="0"/>
                <a:ea typeface="Times New Roman" panose="02020603050405020304" pitchFamily="18" charset="0"/>
              </a:rPr>
              <a:t>Alamer</a:t>
            </a:r>
            <a:r>
              <a:rPr lang="en-US" sz="2400" kern="100" dirty="0">
                <a:effectLst/>
                <a:latin typeface="Times New Roman" panose="02020603050405020304" pitchFamily="18" charset="0"/>
                <a:ea typeface="Times New Roman" panose="02020603050405020304" pitchFamily="18" charset="0"/>
              </a:rPr>
              <a:t> et al., 2023), but can create manifestations of maladaptive coping, i.e., aggression, dishonesty, obsessive thinking, and internalizing and externalizing behaviors (Davis &amp; Humphrey, 2012; Ryan &amp; Deci, 2018; </a:t>
            </a:r>
            <a:r>
              <a:rPr lang="en-US" sz="2400" kern="100" dirty="0" err="1">
                <a:effectLst/>
                <a:latin typeface="Times New Roman" panose="02020603050405020304" pitchFamily="18" charset="0"/>
                <a:ea typeface="Times New Roman" panose="02020603050405020304" pitchFamily="18" charset="0"/>
              </a:rPr>
              <a:t>Vansteenkiste</a:t>
            </a:r>
            <a:r>
              <a:rPr lang="en-US" sz="2400" kern="100" dirty="0">
                <a:effectLst/>
                <a:latin typeface="Times New Roman" panose="02020603050405020304" pitchFamily="18" charset="0"/>
                <a:ea typeface="Times New Roman" panose="02020603050405020304" pitchFamily="18" charset="0"/>
              </a:rPr>
              <a:t> et al., 2020). Harmonious support of BPNs produces the greatest functioning and well-being. Positive relationships are noted to be the most impactful when referring to the satisfaction of autonomy, competence, and relatedness among the sample population. Pecora (2012) reports findings that support these results, concluding that positive, reciprocal adult connections among FY positively correlate with self-concept, adjustment, and educational outcomes. It is also noted that, when FY and FA exhibit volitional academic behavior, educational interest, motivation, and retention follows (Powers et al., 2018).</a:t>
            </a:r>
          </a:p>
          <a:p>
            <a:pPr marL="0" marR="0">
              <a:lnSpc>
                <a:spcPct val="115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Self-determination is a vital component of post-secondary success. Over 60% of high school graduates in 2021 attended a variation of post-secondary education immediately after high school (Digest of Education Statistic, 2022); 2%–4% of FY obtain an education at the post-secondary level (National Foster Youth Institute, 2022). Since FY experience increased adversity in comparison to their peers when seeking post-secondary education, it is important to create environments supportive of their BPNs to promote the resilience necessary for their success after foster care and in post-secondary pursuits (</a:t>
            </a:r>
            <a:r>
              <a:rPr lang="en-US" sz="2400" kern="100" dirty="0" err="1">
                <a:effectLst/>
                <a:latin typeface="Times New Roman" panose="02020603050405020304" pitchFamily="18" charset="0"/>
                <a:ea typeface="Times New Roman" panose="02020603050405020304" pitchFamily="18" charset="0"/>
              </a:rPr>
              <a:t>Abualkibash</a:t>
            </a:r>
            <a:r>
              <a:rPr lang="en-US" sz="2400" kern="100" dirty="0">
                <a:effectLst/>
                <a:latin typeface="Times New Roman" panose="02020603050405020304" pitchFamily="18" charset="0"/>
                <a:ea typeface="Times New Roman" panose="02020603050405020304" pitchFamily="18" charset="0"/>
              </a:rPr>
              <a:t> &amp; Lera, 2017; Liu &amp; Huang, 2021). </a:t>
            </a:r>
          </a:p>
          <a:p>
            <a:pPr marL="0" marR="0">
              <a:lnSpc>
                <a:spcPct val="115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endParaRPr>
          </a:p>
        </p:txBody>
      </p:sp>
      <p:sp>
        <p:nvSpPr>
          <p:cNvPr id="13" name="Rectangle 17">
            <a:extLst>
              <a:ext uri="{FF2B5EF4-FFF2-40B4-BE49-F238E27FC236}">
                <a16:creationId xmlns:a16="http://schemas.microsoft.com/office/drawing/2014/main" id="{4B9DE5E1-9D69-8BAD-361A-2F6A5B3C48A8}"/>
              </a:ext>
            </a:extLst>
          </p:cNvPr>
          <p:cNvSpPr/>
          <p:nvPr/>
        </p:nvSpPr>
        <p:spPr>
          <a:xfrm>
            <a:off x="29565600" y="26855388"/>
            <a:ext cx="13885863"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Acknowledgements &amp; Contact Info</a:t>
            </a:r>
          </a:p>
        </p:txBody>
      </p:sp>
      <p:sp>
        <p:nvSpPr>
          <p:cNvPr id="14" name="Rectangle 17">
            <a:extLst>
              <a:ext uri="{FF2B5EF4-FFF2-40B4-BE49-F238E27FC236}">
                <a16:creationId xmlns:a16="http://schemas.microsoft.com/office/drawing/2014/main" id="{3B99B0A6-0DE5-4A59-892B-B1BFDE6B51DC}"/>
              </a:ext>
            </a:extLst>
          </p:cNvPr>
          <p:cNvSpPr/>
          <p:nvPr/>
        </p:nvSpPr>
        <p:spPr>
          <a:xfrm>
            <a:off x="29612601" y="23628900"/>
            <a:ext cx="13885863"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References</a:t>
            </a:r>
          </a:p>
        </p:txBody>
      </p:sp>
      <p:sp>
        <p:nvSpPr>
          <p:cNvPr id="15" name="Rectangle 17">
            <a:extLst>
              <a:ext uri="{FF2B5EF4-FFF2-40B4-BE49-F238E27FC236}">
                <a16:creationId xmlns:a16="http://schemas.microsoft.com/office/drawing/2014/main" id="{7FBEDDE8-6958-46EE-B455-CE366091F0A2}"/>
              </a:ext>
            </a:extLst>
          </p:cNvPr>
          <p:cNvSpPr/>
          <p:nvPr/>
        </p:nvSpPr>
        <p:spPr>
          <a:xfrm>
            <a:off x="29656087" y="18477463"/>
            <a:ext cx="13885863"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Future Directions</a:t>
            </a:r>
          </a:p>
        </p:txBody>
      </p:sp>
      <p:sp>
        <p:nvSpPr>
          <p:cNvPr id="18" name="Rectangle 17">
            <a:extLst>
              <a:ext uri="{FF2B5EF4-FFF2-40B4-BE49-F238E27FC236}">
                <a16:creationId xmlns:a16="http://schemas.microsoft.com/office/drawing/2014/main" id="{70B31042-1A29-71F3-B1AE-C9543E73AE8E}"/>
              </a:ext>
            </a:extLst>
          </p:cNvPr>
          <p:cNvSpPr/>
          <p:nvPr/>
        </p:nvSpPr>
        <p:spPr>
          <a:xfrm>
            <a:off x="15129270" y="18492802"/>
            <a:ext cx="13885863"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Discussion</a:t>
            </a:r>
          </a:p>
        </p:txBody>
      </p:sp>
      <p:sp>
        <p:nvSpPr>
          <p:cNvPr id="21" name="Rectangle 17">
            <a:extLst>
              <a:ext uri="{FF2B5EF4-FFF2-40B4-BE49-F238E27FC236}">
                <a16:creationId xmlns:a16="http://schemas.microsoft.com/office/drawing/2014/main" id="{CDA988E0-69E4-C8DA-98C8-1328BB9C3E0C}"/>
              </a:ext>
            </a:extLst>
          </p:cNvPr>
          <p:cNvSpPr/>
          <p:nvPr/>
        </p:nvSpPr>
        <p:spPr>
          <a:xfrm>
            <a:off x="15008225" y="6313488"/>
            <a:ext cx="28449075"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Results</a:t>
            </a:r>
          </a:p>
        </p:txBody>
      </p:sp>
      <p:graphicFrame>
        <p:nvGraphicFramePr>
          <p:cNvPr id="33" name="Chart 32">
            <a:extLst>
              <a:ext uri="{FF2B5EF4-FFF2-40B4-BE49-F238E27FC236}">
                <a16:creationId xmlns:a16="http://schemas.microsoft.com/office/drawing/2014/main" id="{A298BB58-7980-0FFB-7E8B-8906D71384B3}"/>
              </a:ext>
            </a:extLst>
          </p:cNvPr>
          <p:cNvGraphicFramePr>
            <a:graphicFrameLocks/>
          </p:cNvGraphicFramePr>
          <p:nvPr>
            <p:extLst>
              <p:ext uri="{D42A27DB-BD31-4B8C-83A1-F6EECF244321}">
                <p14:modId xmlns:p14="http://schemas.microsoft.com/office/powerpoint/2010/main" val="415563046"/>
              </p:ext>
            </p:extLst>
          </p:nvPr>
        </p:nvGraphicFramePr>
        <p:xfrm>
          <a:off x="10164864" y="20238735"/>
          <a:ext cx="4497421" cy="40511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50E788AF-01D4-9B20-CAA7-3E0700C91FB6}"/>
              </a:ext>
            </a:extLst>
          </p:cNvPr>
          <p:cNvGraphicFramePr/>
          <p:nvPr>
            <p:extLst>
              <p:ext uri="{D42A27DB-BD31-4B8C-83A1-F6EECF244321}">
                <p14:modId xmlns:p14="http://schemas.microsoft.com/office/powerpoint/2010/main" val="2149388752"/>
              </p:ext>
            </p:extLst>
          </p:nvPr>
        </p:nvGraphicFramePr>
        <p:xfrm>
          <a:off x="581025" y="25805113"/>
          <a:ext cx="13917931" cy="49811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Rectangle 17">
            <a:extLst>
              <a:ext uri="{FF2B5EF4-FFF2-40B4-BE49-F238E27FC236}">
                <a16:creationId xmlns:a16="http://schemas.microsoft.com/office/drawing/2014/main" id="{10009C31-4E40-0EA2-A283-38BA08F738E3}"/>
              </a:ext>
            </a:extLst>
          </p:cNvPr>
          <p:cNvSpPr/>
          <p:nvPr/>
        </p:nvSpPr>
        <p:spPr>
          <a:xfrm>
            <a:off x="602452" y="18492802"/>
            <a:ext cx="13885863" cy="92446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6000" b="1">
                <a:solidFill>
                  <a:srgbClr val="1F7555"/>
                </a:solidFill>
                <a:latin typeface="Arial" panose="020B0604020202020204" pitchFamily="34" charset="0"/>
                <a:ea typeface="ヒラギノ角ゴ Pro W3"/>
                <a:cs typeface="Arial" panose="020B0604020202020204" pitchFamily="34" charset="0"/>
              </a:rPr>
              <a:t>Phenomenological Methods</a:t>
            </a:r>
          </a:p>
        </p:txBody>
      </p:sp>
      <p:graphicFrame>
        <p:nvGraphicFramePr>
          <p:cNvPr id="43" name="Diagram 42">
            <a:extLst>
              <a:ext uri="{FF2B5EF4-FFF2-40B4-BE49-F238E27FC236}">
                <a16:creationId xmlns:a16="http://schemas.microsoft.com/office/drawing/2014/main" id="{1AD036F8-A8E7-82CC-DC6A-8CE31F805DF5}"/>
              </a:ext>
            </a:extLst>
          </p:cNvPr>
          <p:cNvGraphicFramePr/>
          <p:nvPr>
            <p:extLst>
              <p:ext uri="{D42A27DB-BD31-4B8C-83A1-F6EECF244321}">
                <p14:modId xmlns:p14="http://schemas.microsoft.com/office/powerpoint/2010/main" val="2000239972"/>
              </p:ext>
            </p:extLst>
          </p:nvPr>
        </p:nvGraphicFramePr>
        <p:xfrm>
          <a:off x="15008225" y="7660280"/>
          <a:ext cx="28449074" cy="96366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0" name="TextBox 29">
            <a:extLst>
              <a:ext uri="{FF2B5EF4-FFF2-40B4-BE49-F238E27FC236}">
                <a16:creationId xmlns:a16="http://schemas.microsoft.com/office/drawing/2014/main" id="{3298C5B8-2E9A-20DD-C00C-1DE37BF52BB0}"/>
              </a:ext>
            </a:extLst>
          </p:cNvPr>
          <p:cNvSpPr txBox="1"/>
          <p:nvPr/>
        </p:nvSpPr>
        <p:spPr>
          <a:xfrm>
            <a:off x="37625287" y="26318045"/>
            <a:ext cx="3251351" cy="461665"/>
          </a:xfrm>
          <a:prstGeom prst="rect">
            <a:avLst/>
          </a:prstGeom>
          <a:noFill/>
          <a:ln w="25400">
            <a:noFill/>
          </a:ln>
        </p:spPr>
        <p:txBody>
          <a:bodyPr wrap="square" rtlCol="0">
            <a:spAutoFit/>
          </a:bodyPr>
          <a:lstStyle/>
          <a:p>
            <a:pPr algn="ctr"/>
            <a:r>
              <a:rPr lang="en-US" sz="2400">
                <a:latin typeface="Times New Roman" panose="02020603050405020304" pitchFamily="18" charset="0"/>
                <a:cs typeface="Times New Roman" panose="02020603050405020304" pitchFamily="18" charset="0"/>
              </a:rPr>
              <a:t>Scan for References</a:t>
            </a:r>
            <a:endParaRPr lang="en-US" sz="20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5075E300-1B49-9854-C940-A1F0B137F43B}"/>
              </a:ext>
            </a:extLst>
          </p:cNvPr>
          <p:cNvSpPr txBox="1"/>
          <p:nvPr/>
        </p:nvSpPr>
        <p:spPr>
          <a:xfrm>
            <a:off x="31764816" y="26318045"/>
            <a:ext cx="4329988" cy="461665"/>
          </a:xfrm>
          <a:prstGeom prst="rect">
            <a:avLst/>
          </a:prstGeom>
          <a:noFill/>
          <a:ln w="25400">
            <a:noFill/>
          </a:ln>
        </p:spPr>
        <p:txBody>
          <a:bodyPr wrap="square" rtlCol="0">
            <a:spAutoFit/>
          </a:bodyPr>
          <a:lstStyle/>
          <a:p>
            <a:pPr algn="ctr"/>
            <a:r>
              <a:rPr lang="en-US" sz="2400">
                <a:latin typeface="Times New Roman" panose="02020603050405020304" pitchFamily="18" charset="0"/>
                <a:cs typeface="Times New Roman" panose="02020603050405020304" pitchFamily="18" charset="0"/>
              </a:rPr>
              <a:t>Scan for Additional Quotes</a:t>
            </a:r>
            <a:endParaRPr lang="en-US" sz="2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6E04734-BCE0-D767-0AC0-C41684AFFA47}"/>
              </a:ext>
            </a:extLst>
          </p:cNvPr>
          <p:cNvSpPr txBox="1"/>
          <p:nvPr/>
        </p:nvSpPr>
        <p:spPr>
          <a:xfrm>
            <a:off x="29651605" y="19510269"/>
            <a:ext cx="13879233" cy="3880871"/>
          </a:xfrm>
          <a:prstGeom prst="rect">
            <a:avLst/>
          </a:prstGeom>
          <a:noFill/>
        </p:spPr>
        <p:txBody>
          <a:bodyPr wrap="square">
            <a:spAutoFit/>
          </a:bodyPr>
          <a:lstStyle/>
          <a:p>
            <a:pPr marL="0" marR="0">
              <a:lnSpc>
                <a:spcPct val="115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Literature from the perspective of current FY is very limited. It is important to understand their perspective to accurately build supports tailored to their needs, especially for needs associated with aging out of the foster care system. The study results prove that there is a need for increased occupational therapy services within this population. The concept of self-determination is within the scope of practice of occupational therapy, as outlined by the </a:t>
            </a:r>
            <a:r>
              <a:rPr lang="en-US" sz="2400" i="1" kern="100" dirty="0">
                <a:effectLst/>
                <a:latin typeface="Times New Roman" panose="02020603050405020304" pitchFamily="18" charset="0"/>
                <a:ea typeface="Times New Roman" panose="02020603050405020304" pitchFamily="18" charset="0"/>
              </a:rPr>
              <a:t>Occupational Therapy Practice Framework</a:t>
            </a:r>
            <a:r>
              <a:rPr lang="en-US" sz="2400" kern="100" dirty="0">
                <a:effectLst/>
                <a:latin typeface="Times New Roman" panose="02020603050405020304" pitchFamily="18" charset="0"/>
                <a:ea typeface="Times New Roman" panose="02020603050405020304" pitchFamily="18" charset="0"/>
              </a:rPr>
              <a:t> (American Occupational Therapy Association, 2020). Therapeutic interventions specific to the self-determination of FY are a need recognized by practitioners within the field of occupational therapy (Angell et al., 2019; </a:t>
            </a:r>
            <a:r>
              <a:rPr lang="en-US" sz="2400" kern="100" dirty="0" err="1">
                <a:effectLst/>
                <a:latin typeface="Times New Roman" panose="02020603050405020304" pitchFamily="18" charset="0"/>
                <a:ea typeface="Times New Roman" panose="02020603050405020304" pitchFamily="18" charset="0"/>
              </a:rPr>
              <a:t>Ziviani</a:t>
            </a:r>
            <a:r>
              <a:rPr lang="en-US" sz="2400" kern="100" dirty="0">
                <a:effectLst/>
                <a:latin typeface="Times New Roman" panose="02020603050405020304" pitchFamily="18" charset="0"/>
                <a:ea typeface="Times New Roman" panose="02020603050405020304" pitchFamily="18" charset="0"/>
              </a:rPr>
              <a:t>, 2015). Future research should </a:t>
            </a:r>
            <a:r>
              <a:rPr lang="en-US" sz="2400" kern="100" dirty="0">
                <a:latin typeface="Times New Roman" panose="02020603050405020304" pitchFamily="18" charset="0"/>
                <a:ea typeface="Times New Roman" panose="02020603050405020304" pitchFamily="18" charset="0"/>
              </a:rPr>
              <a:t>examine</a:t>
            </a:r>
            <a:r>
              <a:rPr lang="en-US" sz="2400" kern="100" dirty="0">
                <a:effectLst/>
                <a:latin typeface="Times New Roman" panose="02020603050405020304" pitchFamily="18" charset="0"/>
                <a:ea typeface="Times New Roman" panose="02020603050405020304" pitchFamily="18" charset="0"/>
              </a:rPr>
              <a:t> the benefits of trauma-informed care among FY (</a:t>
            </a:r>
            <a:r>
              <a:rPr lang="en-US" sz="2400" kern="100" dirty="0" err="1">
                <a:effectLst/>
                <a:latin typeface="Times New Roman" panose="02020603050405020304" pitchFamily="18" charset="0"/>
                <a:ea typeface="Times New Roman" panose="02020603050405020304" pitchFamily="18" charset="0"/>
              </a:rPr>
              <a:t>Crabill</a:t>
            </a:r>
            <a:r>
              <a:rPr lang="en-US" sz="2400" kern="100" dirty="0">
                <a:effectLst/>
                <a:latin typeface="Times New Roman" panose="02020603050405020304" pitchFamily="18" charset="0"/>
                <a:ea typeface="Times New Roman" panose="02020603050405020304" pitchFamily="18" charset="0"/>
              </a:rPr>
              <a:t> &amp; Hanson, 2018) and its impact on post-secondary pursuits. </a:t>
            </a:r>
          </a:p>
        </p:txBody>
      </p:sp>
      <p:sp>
        <p:nvSpPr>
          <p:cNvPr id="8" name="TextBox 7">
            <a:extLst>
              <a:ext uri="{FF2B5EF4-FFF2-40B4-BE49-F238E27FC236}">
                <a16:creationId xmlns:a16="http://schemas.microsoft.com/office/drawing/2014/main" id="{A46B0F82-F75D-BA9A-5144-01366943DA64}"/>
              </a:ext>
            </a:extLst>
          </p:cNvPr>
          <p:cNvSpPr txBox="1"/>
          <p:nvPr/>
        </p:nvSpPr>
        <p:spPr>
          <a:xfrm>
            <a:off x="12606203" y="29283730"/>
            <a:ext cx="1860685" cy="461665"/>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Alase</a:t>
            </a:r>
            <a:r>
              <a:rPr lang="en-US" sz="2400" dirty="0">
                <a:effectLst/>
                <a:latin typeface="Times New Roman" panose="02020603050405020304" pitchFamily="18" charset="0"/>
                <a:ea typeface="Times New Roman" panose="02020603050405020304" pitchFamily="18" charset="0"/>
              </a:rPr>
              <a:t>, 2017)</a:t>
            </a:r>
            <a:r>
              <a:rPr lang="en-US" sz="2400" dirty="0">
                <a:effectLst/>
              </a:rPr>
              <a:t> </a:t>
            </a:r>
            <a:endParaRPr lang="en-US" sz="2400" dirty="0"/>
          </a:p>
        </p:txBody>
      </p:sp>
      <p:sp>
        <p:nvSpPr>
          <p:cNvPr id="20" name="TextBox 19">
            <a:extLst>
              <a:ext uri="{FF2B5EF4-FFF2-40B4-BE49-F238E27FC236}">
                <a16:creationId xmlns:a16="http://schemas.microsoft.com/office/drawing/2014/main" id="{801B1CE8-E908-CF0C-EC46-795B27591504}"/>
              </a:ext>
            </a:extLst>
          </p:cNvPr>
          <p:cNvSpPr txBox="1"/>
          <p:nvPr/>
        </p:nvSpPr>
        <p:spPr>
          <a:xfrm>
            <a:off x="15078045" y="17462472"/>
            <a:ext cx="2830943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Note: The interview transcripts were thoroughly reviewed, descriptively coded, and grouped by common themes. Frequent responses in this study generated the important themes listed above. Participant names and unique identifiers have been removed for privacy purposes.  </a:t>
            </a:r>
          </a:p>
        </p:txBody>
      </p:sp>
      <p:pic>
        <p:nvPicPr>
          <p:cNvPr id="16" name="Picture 15">
            <a:extLst>
              <a:ext uri="{FF2B5EF4-FFF2-40B4-BE49-F238E27FC236}">
                <a16:creationId xmlns:a16="http://schemas.microsoft.com/office/drawing/2014/main" id="{37779412-824D-C3DC-07F2-AAD173CF52AB}"/>
              </a:ext>
            </a:extLst>
          </p:cNvPr>
          <p:cNvPicPr>
            <a:picLocks noChangeAspect="1"/>
          </p:cNvPicPr>
          <p:nvPr/>
        </p:nvPicPr>
        <p:blipFill>
          <a:blip r:embed="rId15"/>
          <a:stretch>
            <a:fillRect/>
          </a:stretch>
        </p:blipFill>
        <p:spPr>
          <a:xfrm>
            <a:off x="33074857" y="24661706"/>
            <a:ext cx="1709906" cy="1709906"/>
          </a:xfrm>
          <a:prstGeom prst="rect">
            <a:avLst/>
          </a:prstGeom>
        </p:spPr>
      </p:pic>
      <p:pic>
        <p:nvPicPr>
          <p:cNvPr id="17" name="Picture 16" descr="A qr code on a white background&#10;&#10;Description automatically generated">
            <a:extLst>
              <a:ext uri="{FF2B5EF4-FFF2-40B4-BE49-F238E27FC236}">
                <a16:creationId xmlns:a16="http://schemas.microsoft.com/office/drawing/2014/main" id="{0A01462D-F230-8AEF-9F6E-99E652529813}"/>
              </a:ext>
            </a:extLst>
          </p:cNvPr>
          <p:cNvPicPr>
            <a:picLocks noChangeAspect="1"/>
          </p:cNvPicPr>
          <p:nvPr/>
        </p:nvPicPr>
        <p:blipFill>
          <a:blip r:embed="rId16"/>
          <a:stretch>
            <a:fillRect/>
          </a:stretch>
        </p:blipFill>
        <p:spPr>
          <a:xfrm>
            <a:off x="38428002" y="24721160"/>
            <a:ext cx="1645920" cy="1645920"/>
          </a:xfrm>
          <a:prstGeom prst="rect">
            <a:avLst/>
          </a:prstGeom>
        </p:spPr>
      </p:pic>
    </p:spTree>
  </p:cSld>
  <p:clrMapOvr>
    <a:masterClrMapping/>
  </p:clrMapOvr>
</p:sld>
</file>

<file path=ppt/theme/theme1.xml><?xml version="1.0" encoding="utf-8"?>
<a:theme xmlns:a="http://schemas.openxmlformats.org/drawingml/2006/main" name="Water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1748</Words>
  <Application>Microsoft Macintosh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TimesNewRomanPSMT</vt:lpstr>
      <vt:lpstr>Watermark</vt:lpstr>
      <vt:lpstr>Assessing the Self-Determination of Foster Youth &amp; Alumni  to Obtain Post-Secondary Education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The University of Alabama at Birmingham</dc:subject>
  <dc:creator>UAB Public Relations &amp; Marketing</dc:creator>
  <cp:lastModifiedBy>Turner, Hannah C</cp:lastModifiedBy>
  <cp:revision>6</cp:revision>
  <dcterms:created xsi:type="dcterms:W3CDTF">2012-03-16T13:05:22Z</dcterms:created>
  <dcterms:modified xsi:type="dcterms:W3CDTF">2023-11-15T16:41:48Z</dcterms:modified>
</cp:coreProperties>
</file>