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66"/>
  </p:normalViewPr>
  <p:slideViewPr>
    <p:cSldViewPr snapToObjects="1" showGuides="1">
      <p:cViewPr>
        <p:scale>
          <a:sx n="73" d="100"/>
          <a:sy n="73" d="100"/>
        </p:scale>
        <p:origin x="-7167" y="-8271"/>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12/6/2023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outlook.office.com/Users/ESD/Downloads/%20%20%20https:/doi.org/10.1108/13522751211257060" TargetMode="External"/><Relationship Id="rId3" Type="http://schemas.openxmlformats.org/officeDocument/2006/relationships/image" Target="../media/image3.png"/><Relationship Id="rId7" Type="http://schemas.openxmlformats.org/officeDocument/2006/relationships/hyperlink" Target="https://doi.org/10.1016/j.jretconser.2018.06.013" TargetMode="External"/><Relationship Id="rId12" Type="http://schemas.openxmlformats.org/officeDocument/2006/relationships/hyperlink" Target="https://doi.org/10.1080/07317115.2018.145390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1016/j.ypmed.2021.106621" TargetMode="External"/><Relationship Id="rId11" Type="http://schemas.openxmlformats.org/officeDocument/2006/relationships/hyperlink" Target="https://doi.org/10.3389/feduc.2021.755457" TargetMode="External"/><Relationship Id="rId5" Type="http://schemas.openxmlformats.org/officeDocument/2006/relationships/image" Target="../media/image5.png"/><Relationship Id="rId10" Type="http://schemas.openxmlformats.org/officeDocument/2006/relationships/hyperlink" Target="https://doi.org/10.1177/2041669521998393%5C" TargetMode="External"/><Relationship Id="rId4" Type="http://schemas.openxmlformats.org/officeDocument/2006/relationships/image" Target="../media/image4.png"/><Relationship Id="rId9" Type="http://schemas.openxmlformats.org/officeDocument/2006/relationships/hyperlink" Target="https://doi.org/10.1177/2041669521998393"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334000" y="93432"/>
            <a:ext cx="37355463" cy="5181600"/>
          </a:xfrm>
        </p:spPr>
        <p:txBody>
          <a:bodyPr/>
          <a:lstStyle/>
          <a:p>
            <a:pPr algn="ctr"/>
            <a:r>
              <a:rPr lang="en-US" altLang="en-US" sz="9000" dirty="0">
                <a:latin typeface="Arial" panose="020B0604020202020204" pitchFamily="34" charset="0"/>
                <a:cs typeface="Arial" panose="020B0604020202020204" pitchFamily="34" charset="0"/>
              </a:rPr>
              <a:t>Is There A Need for Live Captioning in Healthcare, Transportation, and Retail Settings?</a:t>
            </a:r>
            <a:br>
              <a:rPr lang="en-US" altLang="en-US" sz="11500" dirty="0">
                <a:latin typeface="Arial" panose="020B0604020202020204" pitchFamily="34" charset="0"/>
                <a:cs typeface="Arial" panose="020B0604020202020204" pitchFamily="34" charset="0"/>
              </a:rPr>
            </a:br>
            <a:r>
              <a:rPr lang="en-US" altLang="en-US" sz="6400" dirty="0">
                <a:latin typeface="Arial" panose="020B0604020202020204" pitchFamily="34" charset="0"/>
                <a:cs typeface="Arial" panose="020B0604020202020204" pitchFamily="34" charset="0"/>
              </a:rPr>
              <a:t>McKenzie Williams, OTS; Gavin Jenkins, PhD, OTR/L, ATP</a:t>
            </a:r>
            <a:br>
              <a:rPr lang="en-US" altLang="en-US" sz="6400" dirty="0">
                <a:latin typeface="Arial" panose="020B0604020202020204" pitchFamily="34" charset="0"/>
                <a:cs typeface="Arial" panose="020B0604020202020204" pitchFamily="34" charset="0"/>
              </a:rPr>
            </a:br>
            <a:r>
              <a:rPr lang="en-US" altLang="en-US" sz="6400" dirty="0">
                <a:latin typeface="Arial" panose="020B0604020202020204" pitchFamily="34" charset="0"/>
                <a:cs typeface="Arial" panose="020B0604020202020204" pitchFamily="34" charset="0"/>
              </a:rPr>
              <a:t>Department of Occupational Therapy  |  University of Alabama at Birmingham</a:t>
            </a:r>
            <a:br>
              <a:rPr lang="en-US" altLang="en-US" sz="6400" dirty="0">
                <a:latin typeface="Arial" panose="020B0604020202020204" pitchFamily="34" charset="0"/>
                <a:cs typeface="Arial" panose="020B0604020202020204" pitchFamily="34" charset="0"/>
              </a:rPr>
            </a:br>
            <a:r>
              <a:rPr lang="en-US" altLang="en-US" sz="6400" dirty="0">
                <a:latin typeface="Arial" panose="020B0604020202020204" pitchFamily="34" charset="0"/>
                <a:cs typeface="Arial" panose="020B0604020202020204" pitchFamily="34" charset="0"/>
              </a:rPr>
              <a:t>Kevin Braswell, CEO  |  Smart Solutions</a:t>
            </a:r>
            <a:endParaRPr lang="en-US" altLang="en-US" sz="64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244720" y="10999740"/>
            <a:ext cx="13885863" cy="11887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14847948" y="5717151"/>
            <a:ext cx="13889736" cy="11887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606633" y="16965746"/>
            <a:ext cx="13885863" cy="11887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214685" y="18765890"/>
            <a:ext cx="13885863" cy="11887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40693" y="25291441"/>
            <a:ext cx="13885863" cy="1188720"/>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231737" y="5695723"/>
            <a:ext cx="13885863" cy="11887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601319" y="13814248"/>
            <a:ext cx="13885863" cy="11887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30299526" y="8983161"/>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29630469" y="5733193"/>
            <a:ext cx="13889736" cy="118872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4" name="TextBox 3">
            <a:extLst>
              <a:ext uri="{FF2B5EF4-FFF2-40B4-BE49-F238E27FC236}">
                <a16:creationId xmlns:a16="http://schemas.microsoft.com/office/drawing/2014/main" id="{3C4DA50C-11DB-65C4-5EA1-A788F55A7AB8}"/>
              </a:ext>
            </a:extLst>
          </p:cNvPr>
          <p:cNvSpPr txBox="1"/>
          <p:nvPr/>
        </p:nvSpPr>
        <p:spPr>
          <a:xfrm>
            <a:off x="231737" y="7042089"/>
            <a:ext cx="13898846" cy="3785652"/>
          </a:xfrm>
          <a:prstGeom prst="rect">
            <a:avLst/>
          </a:prstGeom>
          <a:noFill/>
        </p:spPr>
        <p:txBody>
          <a:bodyPr wrap="square">
            <a:spAutoFit/>
          </a:bodyPr>
          <a:lstStyle/>
          <a:p>
            <a:pPr marL="342900" indent="-342900">
              <a:buFont typeface="Arial" panose="020B0604020202020204" pitchFamily="34" charset="0"/>
              <a:buChar char="•"/>
            </a:pPr>
            <a:r>
              <a:rPr lang="en-US" sz="2400" b="0" i="0" u="none" strike="noStrike" dirty="0">
                <a:solidFill>
                  <a:srgbClr val="000000"/>
                </a:solidFill>
                <a:effectLst/>
                <a:latin typeface="+mn-lt"/>
              </a:rPr>
              <a:t>Social participation is a factor that is essential to clients’ health and identity and to their ability to find meaning and value in life (American Occupational Therapy Association, 2020). However, communication difficulties limit the deaf and hard of hearing  (DHH)  population's capacity to participate in preferred occupations completely and </a:t>
            </a:r>
            <a:r>
              <a:rPr lang="en-US" sz="2400" b="0" i="0" u="none" strike="noStrike" dirty="0">
                <a:solidFill>
                  <a:srgbClr val="000000"/>
                </a:solidFill>
                <a:effectLst/>
                <a:latin typeface="+mn-lt"/>
                <a:cs typeface="Arial" panose="020B0604020202020204" pitchFamily="34" charset="0"/>
              </a:rPr>
              <a:t>successfully</a:t>
            </a:r>
            <a:r>
              <a:rPr lang="en-US" sz="2400" b="0" i="0" u="none" strike="noStrike" dirty="0">
                <a:solidFill>
                  <a:srgbClr val="000000"/>
                </a:solidFill>
                <a:effectLst/>
                <a:latin typeface="+mn-lt"/>
              </a:rPr>
              <a:t>. These barriers include a lack of communication accommodations (Curt et al., 2021), visibility of lips (</a:t>
            </a:r>
            <a:r>
              <a:rPr lang="en-US" sz="2400" b="0" i="0" u="none" strike="noStrike" dirty="0" err="1">
                <a:solidFill>
                  <a:srgbClr val="000000"/>
                </a:solidFill>
                <a:effectLst/>
                <a:latin typeface="+mn-lt"/>
              </a:rPr>
              <a:t>Giovanellie</a:t>
            </a:r>
            <a:r>
              <a:rPr lang="en-US" sz="2400" b="0" i="0" u="none" strike="noStrike" dirty="0">
                <a:solidFill>
                  <a:srgbClr val="000000"/>
                </a:solidFill>
                <a:effectLst/>
                <a:latin typeface="+mn-lt"/>
              </a:rPr>
              <a:t> et al., 2021), and high noise levels (</a:t>
            </a:r>
            <a:r>
              <a:rPr lang="en-US" sz="2400" b="0" i="0" u="none" strike="noStrike" dirty="0" err="1">
                <a:solidFill>
                  <a:srgbClr val="000000"/>
                </a:solidFill>
                <a:effectLst/>
                <a:latin typeface="+mn-lt"/>
              </a:rPr>
              <a:t>Furst</a:t>
            </a:r>
            <a:r>
              <a:rPr lang="en-US" sz="2400" b="0" i="0" u="none" strike="noStrike" dirty="0">
                <a:solidFill>
                  <a:srgbClr val="000000"/>
                </a:solidFill>
                <a:effectLst/>
                <a:latin typeface="+mn-lt"/>
              </a:rPr>
              <a:t> &amp; </a:t>
            </a:r>
            <a:r>
              <a:rPr lang="en-US" sz="2400" b="0" i="0" u="none" strike="noStrike" dirty="0" err="1">
                <a:solidFill>
                  <a:srgbClr val="000000"/>
                </a:solidFill>
                <a:effectLst/>
                <a:latin typeface="+mn-lt"/>
              </a:rPr>
              <a:t>Vogelauer</a:t>
            </a:r>
            <a:r>
              <a:rPr lang="en-US" sz="2400" b="0" i="0" u="none" strike="noStrike" dirty="0">
                <a:solidFill>
                  <a:srgbClr val="000000"/>
                </a:solidFill>
                <a:effectLst/>
                <a:latin typeface="+mn-lt"/>
              </a:rPr>
              <a:t>, 2012). This leads to miscommunication in health care (Stevens et al., 2019), retail (Edwards et al., 2018), and transportation services (Lucas et al., 2018). </a:t>
            </a:r>
          </a:p>
          <a:p>
            <a:endParaRPr lang="en-US" sz="2400" dirty="0">
              <a:solidFill>
                <a:srgbClr val="000000"/>
              </a:solidFill>
              <a:latin typeface="+mn-lt"/>
            </a:endParaRPr>
          </a:p>
          <a:p>
            <a:pPr marL="342900" indent="-342900">
              <a:buFont typeface="Arial" panose="020B0604020202020204" pitchFamily="34" charset="0"/>
              <a:buChar char="•"/>
            </a:pPr>
            <a:r>
              <a:rPr lang="en-US" sz="2400" b="0" i="0" u="sng" strike="noStrike" dirty="0">
                <a:solidFill>
                  <a:srgbClr val="000000"/>
                </a:solidFill>
                <a:effectLst/>
                <a:latin typeface="+mn-lt"/>
              </a:rPr>
              <a:t>Aim</a:t>
            </a:r>
            <a:r>
              <a:rPr lang="en-US" sz="2400" b="0" i="0" u="none" strike="noStrike" dirty="0">
                <a:solidFill>
                  <a:srgbClr val="000000"/>
                </a:solidFill>
                <a:effectLst/>
                <a:latin typeface="+mn-lt"/>
              </a:rPr>
              <a:t>:  to gain a thorough understanding of the challenges that the DHH population experience and their opinion on </a:t>
            </a:r>
            <a:r>
              <a:rPr lang="en-US" sz="2400" dirty="0">
                <a:solidFill>
                  <a:srgbClr val="000000"/>
                </a:solidFill>
                <a:latin typeface="+mn-lt"/>
              </a:rPr>
              <a:t>whether </a:t>
            </a:r>
            <a:r>
              <a:rPr lang="en-US" sz="2400" b="0" i="0" u="none" strike="noStrike" dirty="0">
                <a:solidFill>
                  <a:srgbClr val="000000"/>
                </a:solidFill>
                <a:effectLst/>
                <a:latin typeface="+mn-lt"/>
              </a:rPr>
              <a:t>live captioning should be implemented in public and private sectors. </a:t>
            </a:r>
            <a:endParaRPr lang="en-US" sz="2400" dirty="0">
              <a:latin typeface="+mn-lt"/>
            </a:endParaRPr>
          </a:p>
        </p:txBody>
      </p:sp>
      <p:sp>
        <p:nvSpPr>
          <p:cNvPr id="6" name="TextBox 5">
            <a:extLst>
              <a:ext uri="{FF2B5EF4-FFF2-40B4-BE49-F238E27FC236}">
                <a16:creationId xmlns:a16="http://schemas.microsoft.com/office/drawing/2014/main" id="{D2105F88-C172-A54B-B12C-D0DD21418828}"/>
              </a:ext>
            </a:extLst>
          </p:cNvPr>
          <p:cNvSpPr txBox="1"/>
          <p:nvPr/>
        </p:nvSpPr>
        <p:spPr>
          <a:xfrm>
            <a:off x="220197" y="12305160"/>
            <a:ext cx="13747535" cy="6370975"/>
          </a:xfrm>
          <a:prstGeom prst="rect">
            <a:avLst/>
          </a:prstGeom>
          <a:noFill/>
        </p:spPr>
        <p:txBody>
          <a:bodyPr wrap="square">
            <a:spAutoFit/>
          </a:bodyPr>
          <a:lstStyle/>
          <a:p>
            <a:pPr marL="342900" indent="-342900" rtl="0">
              <a:spcBef>
                <a:spcPts val="0"/>
              </a:spcBef>
              <a:spcAft>
                <a:spcPts val="0"/>
              </a:spcAft>
              <a:buFont typeface="Arial" panose="020B0604020202020204" pitchFamily="34" charset="0"/>
              <a:buChar char="•"/>
            </a:pPr>
            <a:r>
              <a:rPr lang="en-US" sz="2400" b="0" i="0" u="sng" dirty="0">
                <a:solidFill>
                  <a:srgbClr val="000000"/>
                </a:solidFill>
                <a:effectLst/>
                <a:latin typeface="+mn-lt"/>
                <a:cs typeface="Times New Roman" panose="02020603050405020304" pitchFamily="18" charset="0"/>
              </a:rPr>
              <a:t>Design:</a:t>
            </a:r>
            <a:r>
              <a:rPr lang="en-US" sz="2400" b="0" i="0" u="none" strike="noStrike" dirty="0">
                <a:solidFill>
                  <a:srgbClr val="000000"/>
                </a:solidFill>
                <a:effectLst/>
                <a:latin typeface="+mn-lt"/>
                <a:cs typeface="Times New Roman" panose="02020603050405020304" pitchFamily="18" charset="0"/>
              </a:rPr>
              <a:t> a quantitative survey was developed </a:t>
            </a:r>
            <a:r>
              <a:rPr lang="en-US" sz="2400" dirty="0">
                <a:solidFill>
                  <a:srgbClr val="000000"/>
                </a:solidFill>
                <a:latin typeface="+mn-lt"/>
                <a:cs typeface="Times New Roman" panose="02020603050405020304" pitchFamily="18" charset="0"/>
              </a:rPr>
              <a:t>in</a:t>
            </a:r>
            <a:r>
              <a:rPr lang="en-US" sz="2400" b="0" i="0" u="none" strike="noStrike" dirty="0">
                <a:solidFill>
                  <a:srgbClr val="000000"/>
                </a:solidFill>
                <a:effectLst/>
                <a:latin typeface="+mn-lt"/>
                <a:cs typeface="Times New Roman" panose="02020603050405020304" pitchFamily="18" charset="0"/>
              </a:rPr>
              <a:t> Qualtrics to obtain data regarding demographic information, type of hearing disability, emotional aspects of having a hearing impairment, barriers that individuals face in various settings, personal experience with subtitles, and </a:t>
            </a:r>
            <a:r>
              <a:rPr lang="en-US" sz="2400" dirty="0">
                <a:solidFill>
                  <a:srgbClr val="000000"/>
                </a:solidFill>
                <a:latin typeface="+mn-lt"/>
                <a:cs typeface="Times New Roman" panose="02020603050405020304" pitchFamily="18" charset="0"/>
              </a:rPr>
              <a:t>DHH individuals’</a:t>
            </a:r>
            <a:r>
              <a:rPr lang="en-US" sz="2400" b="0" i="0" u="none" strike="noStrike" dirty="0">
                <a:solidFill>
                  <a:srgbClr val="000000"/>
                </a:solidFill>
                <a:effectLst/>
                <a:latin typeface="+mn-lt"/>
                <a:cs typeface="Times New Roman" panose="02020603050405020304" pitchFamily="18" charset="0"/>
              </a:rPr>
              <a:t> opinion on the need </a:t>
            </a:r>
            <a:r>
              <a:rPr lang="en-US" sz="2400" dirty="0">
                <a:solidFill>
                  <a:srgbClr val="000000"/>
                </a:solidFill>
                <a:latin typeface="+mn-lt"/>
                <a:cs typeface="Times New Roman" panose="02020603050405020304" pitchFamily="18" charset="0"/>
              </a:rPr>
              <a:t>for</a:t>
            </a:r>
            <a:r>
              <a:rPr lang="en-US" sz="2400" b="0" i="0" u="none" strike="noStrike" dirty="0">
                <a:solidFill>
                  <a:srgbClr val="000000"/>
                </a:solidFill>
                <a:effectLst/>
                <a:latin typeface="+mn-lt"/>
                <a:cs typeface="Times New Roman" panose="02020603050405020304" pitchFamily="18" charset="0"/>
              </a:rPr>
              <a:t> implementing live captioning in different environments. The survey also gave participants the option of providing narrative feedback on other settings in which captioning options are needed. All data were evaluated to assess the frequency of common responses</a:t>
            </a:r>
            <a:r>
              <a:rPr lang="en-US" sz="2400" dirty="0">
                <a:solidFill>
                  <a:srgbClr val="000000"/>
                </a:solidFill>
                <a:latin typeface="+mn-lt"/>
                <a:cs typeface="Times New Roman" panose="02020603050405020304" pitchFamily="18" charset="0"/>
              </a:rPr>
              <a:t> </a:t>
            </a:r>
            <a:r>
              <a:rPr lang="en-US" sz="2400" b="0" i="0" u="none" strike="noStrike" dirty="0">
                <a:solidFill>
                  <a:srgbClr val="000000"/>
                </a:solidFill>
                <a:effectLst/>
                <a:latin typeface="+mn-lt"/>
                <a:cs typeface="Times New Roman" panose="02020603050405020304" pitchFamily="18" charset="0"/>
              </a:rPr>
              <a:t>and draw conclusions about challenges faced by DHH individuals and the implementation of live captioning. </a:t>
            </a:r>
          </a:p>
          <a:p>
            <a:pPr marL="342900" indent="-342900" rtl="0">
              <a:spcBef>
                <a:spcPts val="0"/>
              </a:spcBef>
              <a:spcAft>
                <a:spcPts val="0"/>
              </a:spcAft>
              <a:buFont typeface="Arial" panose="020B0604020202020204" pitchFamily="34" charset="0"/>
              <a:buChar char="•"/>
            </a:pPr>
            <a:endParaRPr lang="en-US" sz="2400" b="0" dirty="0">
              <a:effectLst/>
              <a:latin typeface="+mn-lt"/>
              <a:cs typeface="Times New Roman" panose="02020603050405020304" pitchFamily="18" charset="0"/>
            </a:endParaRPr>
          </a:p>
          <a:p>
            <a:pPr marL="342900" indent="-342900" rtl="0">
              <a:spcBef>
                <a:spcPts val="0"/>
              </a:spcBef>
              <a:spcAft>
                <a:spcPts val="0"/>
              </a:spcAft>
              <a:buFont typeface="Arial" panose="020B0604020202020204" pitchFamily="34" charset="0"/>
              <a:buChar char="•"/>
            </a:pPr>
            <a:r>
              <a:rPr lang="en-US" sz="2400" b="0" i="0" u="sng" dirty="0">
                <a:solidFill>
                  <a:srgbClr val="000000"/>
                </a:solidFill>
                <a:effectLst/>
                <a:latin typeface="+mn-lt"/>
                <a:cs typeface="Times New Roman" panose="02020603050405020304" pitchFamily="18" charset="0"/>
              </a:rPr>
              <a:t>Population: </a:t>
            </a:r>
            <a:r>
              <a:rPr lang="en-US" sz="2400" b="0" i="0" u="none" strike="noStrike" dirty="0">
                <a:solidFill>
                  <a:srgbClr val="000000"/>
                </a:solidFill>
                <a:effectLst/>
                <a:latin typeface="+mn-lt"/>
                <a:cs typeface="Times New Roman" panose="02020603050405020304" pitchFamily="18" charset="0"/>
              </a:rPr>
              <a:t>46 participants with a hearing disability </a:t>
            </a:r>
            <a:r>
              <a:rPr lang="en-US" sz="2400" dirty="0">
                <a:solidFill>
                  <a:srgbClr val="000000"/>
                </a:solidFill>
                <a:latin typeface="+mn-lt"/>
                <a:cs typeface="Times New Roman" panose="02020603050405020304" pitchFamily="18" charset="0"/>
              </a:rPr>
              <a:t>aged</a:t>
            </a:r>
            <a:r>
              <a:rPr lang="en-US" sz="2400" b="0" i="0" u="none" strike="noStrike" dirty="0">
                <a:solidFill>
                  <a:srgbClr val="000000"/>
                </a:solidFill>
                <a:effectLst/>
                <a:latin typeface="+mn-lt"/>
                <a:cs typeface="Times New Roman" panose="02020603050405020304" pitchFamily="18" charset="0"/>
              </a:rPr>
              <a:t> 18–87 years. </a:t>
            </a:r>
            <a:endParaRPr lang="en-US" sz="2400" b="0" dirty="0">
              <a:effectLst/>
              <a:latin typeface="+mn-lt"/>
              <a:cs typeface="Times New Roman" panose="02020603050405020304" pitchFamily="18" charset="0"/>
            </a:endParaRPr>
          </a:p>
          <a:p>
            <a:pPr marL="457200" rtl="0" fontAlgn="base">
              <a:spcBef>
                <a:spcPts val="0"/>
              </a:spcBef>
              <a:spcAft>
                <a:spcPts val="0"/>
              </a:spcAft>
              <a:buFont typeface="Arial" panose="020B0604020202020204" pitchFamily="34" charset="0"/>
              <a:buChar char="•"/>
            </a:pPr>
            <a:r>
              <a:rPr lang="en-US" sz="2400" b="0" i="0" u="none" strike="noStrike" dirty="0">
                <a:solidFill>
                  <a:srgbClr val="000000"/>
                </a:solidFill>
                <a:effectLst/>
                <a:latin typeface="+mn-lt"/>
                <a:cs typeface="Times New Roman" panose="02020603050405020304" pitchFamily="18" charset="0"/>
              </a:rPr>
              <a:t> 57% (n = 34) described themselves as hard of hearing (HOH) and wore hearing aids.</a:t>
            </a:r>
          </a:p>
          <a:p>
            <a:pPr marL="457200" rtl="0" fontAlgn="base">
              <a:spcBef>
                <a:spcPts val="0"/>
              </a:spcBef>
              <a:spcAft>
                <a:spcPts val="0"/>
              </a:spcAft>
              <a:buFont typeface="Arial" panose="020B0604020202020204" pitchFamily="34" charset="0"/>
              <a:buChar char="•"/>
            </a:pPr>
            <a:r>
              <a:rPr lang="en-US" sz="2400" b="0" i="0" u="none" strike="noStrike" dirty="0">
                <a:solidFill>
                  <a:srgbClr val="000000"/>
                </a:solidFill>
                <a:effectLst/>
                <a:latin typeface="+mn-lt"/>
                <a:cs typeface="Times New Roman" panose="02020603050405020304" pitchFamily="18" charset="0"/>
              </a:rPr>
              <a:t>8% (n = 5) identified as HOH and had cochlear implants.</a:t>
            </a:r>
          </a:p>
          <a:p>
            <a:pPr marL="457200" rtl="0" fontAlgn="base">
              <a:spcBef>
                <a:spcPts val="0"/>
              </a:spcBef>
              <a:spcAft>
                <a:spcPts val="0"/>
              </a:spcAft>
              <a:buFont typeface="Arial" panose="020B0604020202020204" pitchFamily="34" charset="0"/>
              <a:buChar char="•"/>
            </a:pPr>
            <a:r>
              <a:rPr lang="en-US" sz="2400" b="0" i="0" u="none" strike="noStrike" dirty="0">
                <a:solidFill>
                  <a:srgbClr val="000000"/>
                </a:solidFill>
                <a:effectLst/>
                <a:latin typeface="+mn-lt"/>
                <a:cs typeface="Times New Roman" panose="02020603050405020304" pitchFamily="18" charset="0"/>
              </a:rPr>
              <a:t>12% (n = 7) identified as deaf and used American Sign Language (ASL) as their primary form of communication.</a:t>
            </a:r>
          </a:p>
          <a:p>
            <a:pPr marL="457200" rtl="0" fontAlgn="base">
              <a:spcBef>
                <a:spcPts val="0"/>
              </a:spcBef>
              <a:spcAft>
                <a:spcPts val="0"/>
              </a:spcAft>
            </a:pPr>
            <a:endParaRPr lang="en-US" sz="2400" b="0" i="0" u="none" strike="noStrike" dirty="0">
              <a:solidFill>
                <a:srgbClr val="000000"/>
              </a:solidFill>
              <a:effectLst/>
              <a:latin typeface="+mn-lt"/>
              <a:cs typeface="Times New Roman" panose="02020603050405020304" pitchFamily="18" charset="0"/>
            </a:endParaRPr>
          </a:p>
          <a:p>
            <a:pPr marL="342900" indent="-342900" rtl="0">
              <a:spcBef>
                <a:spcPts val="0"/>
              </a:spcBef>
              <a:spcAft>
                <a:spcPts val="0"/>
              </a:spcAft>
              <a:buFont typeface="Arial" panose="020B0604020202020204" pitchFamily="34" charset="0"/>
              <a:buChar char="•"/>
            </a:pPr>
            <a:r>
              <a:rPr lang="en-US" sz="2400" b="0" i="0" u="sng" dirty="0">
                <a:solidFill>
                  <a:srgbClr val="000000"/>
                </a:solidFill>
                <a:effectLst/>
                <a:latin typeface="+mn-lt"/>
                <a:cs typeface="Times New Roman" panose="02020603050405020304" pitchFamily="18" charset="0"/>
              </a:rPr>
              <a:t>Recruitment Process:</a:t>
            </a:r>
            <a:r>
              <a:rPr lang="en-US" sz="2400" b="0" i="0" u="none" strike="noStrike" dirty="0">
                <a:solidFill>
                  <a:srgbClr val="000000"/>
                </a:solidFill>
                <a:effectLst/>
                <a:latin typeface="+mn-lt"/>
                <a:cs typeface="Times New Roman" panose="02020603050405020304" pitchFamily="18" charset="0"/>
              </a:rPr>
              <a:t> A flier was created with information </a:t>
            </a:r>
            <a:r>
              <a:rPr lang="en-US" sz="2400" dirty="0">
                <a:solidFill>
                  <a:srgbClr val="000000"/>
                </a:solidFill>
                <a:latin typeface="+mn-lt"/>
                <a:cs typeface="Times New Roman" panose="02020603050405020304" pitchFamily="18" charset="0"/>
              </a:rPr>
              <a:t>about</a:t>
            </a:r>
            <a:r>
              <a:rPr lang="en-US" sz="2400" b="0" i="0" u="none" strike="noStrike" dirty="0">
                <a:solidFill>
                  <a:srgbClr val="000000"/>
                </a:solidFill>
                <a:effectLst/>
                <a:latin typeface="+mn-lt"/>
                <a:cs typeface="Times New Roman" panose="02020603050405020304" pitchFamily="18" charset="0"/>
              </a:rPr>
              <a:t> the study and access for participation. It was distributed to audiologists, support groups, colleges, and government agencies that provide services to the DHH community. </a:t>
            </a:r>
            <a:endParaRPr lang="en-US" sz="2400" b="0" dirty="0">
              <a:effectLst/>
              <a:latin typeface="+mn-lt"/>
              <a:cs typeface="Times New Roman" panose="02020603050405020304" pitchFamily="18" charset="0"/>
            </a:endParaRPr>
          </a:p>
        </p:txBody>
      </p:sp>
      <p:sp>
        <p:nvSpPr>
          <p:cNvPr id="8" name="TextBox 7">
            <a:extLst>
              <a:ext uri="{FF2B5EF4-FFF2-40B4-BE49-F238E27FC236}">
                <a16:creationId xmlns:a16="http://schemas.microsoft.com/office/drawing/2014/main" id="{1BBB526D-720A-541D-BD12-7F0120B9232B}"/>
              </a:ext>
            </a:extLst>
          </p:cNvPr>
          <p:cNvSpPr txBox="1"/>
          <p:nvPr/>
        </p:nvSpPr>
        <p:spPr>
          <a:xfrm>
            <a:off x="232669" y="20098450"/>
            <a:ext cx="13735063" cy="830997"/>
          </a:xfrm>
          <a:prstGeom prst="rect">
            <a:avLst/>
          </a:prstGeom>
          <a:noFill/>
        </p:spPr>
        <p:txBody>
          <a:bodyPr wrap="square">
            <a:spAutoFit/>
          </a:bodyPr>
          <a:lstStyle/>
          <a:p>
            <a:r>
              <a:rPr lang="en-US" sz="2400" b="0" i="0" u="none" strike="noStrike" dirty="0">
                <a:solidFill>
                  <a:srgbClr val="000000"/>
                </a:solidFill>
                <a:effectLst/>
                <a:latin typeface="+mn-lt"/>
                <a:cs typeface="Times New Roman" panose="02020603050405020304" pitchFamily="18" charset="0"/>
              </a:rPr>
              <a:t>This is a report of the findings collected regarding emotions, barriers, and </a:t>
            </a:r>
            <a:r>
              <a:rPr lang="en-US" sz="2400" dirty="0">
                <a:solidFill>
                  <a:srgbClr val="000000"/>
                </a:solidFill>
                <a:latin typeface="+mn-lt"/>
                <a:cs typeface="Times New Roman" panose="02020603050405020304" pitchFamily="18" charset="0"/>
              </a:rPr>
              <a:t> participants’ opinion on implementation of live captioning </a:t>
            </a:r>
            <a:r>
              <a:rPr lang="en-US" sz="2400" b="0" i="0" u="none" strike="noStrike" dirty="0">
                <a:solidFill>
                  <a:srgbClr val="000000"/>
                </a:solidFill>
                <a:effectLst/>
                <a:latin typeface="+mn-lt"/>
                <a:cs typeface="Times New Roman" panose="02020603050405020304" pitchFamily="18" charset="0"/>
              </a:rPr>
              <a:t>in health care, retail, and transportation settings</a:t>
            </a:r>
            <a:r>
              <a:rPr lang="en-US" sz="2400" dirty="0">
                <a:solidFill>
                  <a:srgbClr val="000000"/>
                </a:solidFill>
                <a:latin typeface="+mn-lt"/>
                <a:cs typeface="Times New Roman" panose="02020603050405020304" pitchFamily="18" charset="0"/>
              </a:rPr>
              <a:t> (Table 1).</a:t>
            </a:r>
            <a:endParaRPr lang="en-US" sz="2400" dirty="0">
              <a:latin typeface="+mn-lt"/>
              <a:cs typeface="Times New Roman" panose="02020603050405020304" pitchFamily="18" charset="0"/>
            </a:endParaRPr>
          </a:p>
        </p:txBody>
      </p:sp>
      <p:pic>
        <p:nvPicPr>
          <p:cNvPr id="9" name="Picture 8">
            <a:extLst>
              <a:ext uri="{FF2B5EF4-FFF2-40B4-BE49-F238E27FC236}">
                <a16:creationId xmlns:a16="http://schemas.microsoft.com/office/drawing/2014/main" id="{B37A40FC-F48E-E1FA-26ED-0EE7E16D4999}"/>
              </a:ext>
            </a:extLst>
          </p:cNvPr>
          <p:cNvPicPr>
            <a:picLocks noChangeAspect="1"/>
          </p:cNvPicPr>
          <p:nvPr/>
        </p:nvPicPr>
        <p:blipFill>
          <a:blip r:embed="rId3"/>
          <a:stretch>
            <a:fillRect/>
          </a:stretch>
        </p:blipFill>
        <p:spPr>
          <a:xfrm>
            <a:off x="199272" y="21532179"/>
            <a:ext cx="12893135" cy="7211411"/>
          </a:xfrm>
          <a:prstGeom prst="rect">
            <a:avLst/>
          </a:prstGeom>
        </p:spPr>
      </p:pic>
      <p:pic>
        <p:nvPicPr>
          <p:cNvPr id="10" name="Content Placeholder 7" descr="A green rectangular bars with white background">
            <a:extLst>
              <a:ext uri="{FF2B5EF4-FFF2-40B4-BE49-F238E27FC236}">
                <a16:creationId xmlns:a16="http://schemas.microsoft.com/office/drawing/2014/main" id="{8B612F98-C7E6-75BA-FDA0-41C8A2FAD9E6}"/>
              </a:ext>
            </a:extLst>
          </p:cNvPr>
          <p:cNvPicPr>
            <a:picLocks noChangeAspect="1"/>
          </p:cNvPicPr>
          <p:nvPr/>
        </p:nvPicPr>
        <p:blipFill>
          <a:blip r:embed="rId4"/>
          <a:stretch>
            <a:fillRect/>
          </a:stretch>
        </p:blipFill>
        <p:spPr bwMode="auto">
          <a:xfrm>
            <a:off x="15273670" y="7549455"/>
            <a:ext cx="13244544" cy="4620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E6926B24-576C-CF09-F87B-CDD1827A1D5C}"/>
              </a:ext>
            </a:extLst>
          </p:cNvPr>
          <p:cNvPicPr>
            <a:picLocks noChangeAspect="1"/>
          </p:cNvPicPr>
          <p:nvPr/>
        </p:nvPicPr>
        <p:blipFill>
          <a:blip r:embed="rId5"/>
          <a:stretch>
            <a:fillRect/>
          </a:stretch>
        </p:blipFill>
        <p:spPr>
          <a:xfrm>
            <a:off x="15497172" y="12861552"/>
            <a:ext cx="13240512" cy="5292914"/>
          </a:xfrm>
          <a:prstGeom prst="rect">
            <a:avLst/>
          </a:prstGeom>
        </p:spPr>
      </p:pic>
      <p:graphicFrame>
        <p:nvGraphicFramePr>
          <p:cNvPr id="13" name="Content Placeholder 3">
            <a:extLst>
              <a:ext uri="{FF2B5EF4-FFF2-40B4-BE49-F238E27FC236}">
                <a16:creationId xmlns:a16="http://schemas.microsoft.com/office/drawing/2014/main" id="{4F99C89C-6435-8795-5E49-8421422AB40D}"/>
              </a:ext>
            </a:extLst>
          </p:cNvPr>
          <p:cNvGraphicFramePr>
            <a:graphicFrameLocks/>
          </p:cNvGraphicFramePr>
          <p:nvPr>
            <p:extLst>
              <p:ext uri="{D42A27DB-BD31-4B8C-83A1-F6EECF244321}">
                <p14:modId xmlns:p14="http://schemas.microsoft.com/office/powerpoint/2010/main" val="2491704547"/>
              </p:ext>
            </p:extLst>
          </p:nvPr>
        </p:nvGraphicFramePr>
        <p:xfrm>
          <a:off x="14893886" y="18848630"/>
          <a:ext cx="13345312" cy="10268496"/>
        </p:xfrm>
        <a:graphic>
          <a:graphicData uri="http://schemas.openxmlformats.org/drawingml/2006/table">
            <a:tbl>
              <a:tblPr firstRow="1" firstCol="1" bandRow="1">
                <a:tableStyleId>{F5AB1C69-6EDB-4FF4-983F-18BD219EF322}</a:tableStyleId>
              </a:tblPr>
              <a:tblGrid>
                <a:gridCol w="4655859">
                  <a:extLst>
                    <a:ext uri="{9D8B030D-6E8A-4147-A177-3AD203B41FA5}">
                      <a16:colId xmlns:a16="http://schemas.microsoft.com/office/drawing/2014/main" val="2113357888"/>
                    </a:ext>
                  </a:extLst>
                </a:gridCol>
                <a:gridCol w="2395855">
                  <a:extLst>
                    <a:ext uri="{9D8B030D-6E8A-4147-A177-3AD203B41FA5}">
                      <a16:colId xmlns:a16="http://schemas.microsoft.com/office/drawing/2014/main" val="1863701757"/>
                    </a:ext>
                  </a:extLst>
                </a:gridCol>
                <a:gridCol w="1231688">
                  <a:extLst>
                    <a:ext uri="{9D8B030D-6E8A-4147-A177-3AD203B41FA5}">
                      <a16:colId xmlns:a16="http://schemas.microsoft.com/office/drawing/2014/main" val="1748720007"/>
                    </a:ext>
                  </a:extLst>
                </a:gridCol>
                <a:gridCol w="1596344">
                  <a:extLst>
                    <a:ext uri="{9D8B030D-6E8A-4147-A177-3AD203B41FA5}">
                      <a16:colId xmlns:a16="http://schemas.microsoft.com/office/drawing/2014/main" val="153189668"/>
                    </a:ext>
                  </a:extLst>
                </a:gridCol>
                <a:gridCol w="1294091">
                  <a:extLst>
                    <a:ext uri="{9D8B030D-6E8A-4147-A177-3AD203B41FA5}">
                      <a16:colId xmlns:a16="http://schemas.microsoft.com/office/drawing/2014/main" val="1875452899"/>
                    </a:ext>
                  </a:extLst>
                </a:gridCol>
                <a:gridCol w="1294091">
                  <a:extLst>
                    <a:ext uri="{9D8B030D-6E8A-4147-A177-3AD203B41FA5}">
                      <a16:colId xmlns:a16="http://schemas.microsoft.com/office/drawing/2014/main" val="2931499696"/>
                    </a:ext>
                  </a:extLst>
                </a:gridCol>
                <a:gridCol w="877384">
                  <a:extLst>
                    <a:ext uri="{9D8B030D-6E8A-4147-A177-3AD203B41FA5}">
                      <a16:colId xmlns:a16="http://schemas.microsoft.com/office/drawing/2014/main" val="392246845"/>
                    </a:ext>
                  </a:extLst>
                </a:gridCol>
              </a:tblGrid>
              <a:tr h="941532">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Question</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Strongly Agree </a:t>
                      </a:r>
                    </a:p>
                    <a:p>
                      <a:pPr marL="0" marR="0" algn="r">
                        <a:lnSpc>
                          <a:spcPct val="107000"/>
                        </a:lnSpc>
                        <a:spcBef>
                          <a:spcPts val="0"/>
                        </a:spcBef>
                        <a:spcAft>
                          <a:spcPts val="0"/>
                        </a:spcAft>
                      </a:pPr>
                      <a:r>
                        <a:rPr lang="en-US" sz="2000" dirty="0">
                          <a:effectLst/>
                          <a:latin typeface="+mn-lt"/>
                          <a:cs typeface="Times New Roman" panose="02020603050405020304" pitchFamily="18" charset="0"/>
                        </a:rPr>
                        <a:t>(%, n)</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Agree</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Neither agree nor disagree</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Disagree</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Strongly Disagree</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Total</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0516429"/>
                  </a:ext>
                </a:extLst>
              </a:tr>
              <a:tr h="941532">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I believe that live captioning should be implemented in fast food drive thru services.</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67.39%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31)</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26.09% (n = 12)</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4.35%</a:t>
                      </a:r>
                      <a:br>
                        <a:rPr lang="en-US" sz="2000" dirty="0">
                          <a:effectLst/>
                          <a:latin typeface="+mn-lt"/>
                          <a:cs typeface="Times New Roman" panose="02020603050405020304" pitchFamily="18" charset="0"/>
                        </a:rPr>
                      </a:br>
                      <a:r>
                        <a:rPr lang="en-US" sz="2000" dirty="0">
                          <a:effectLst/>
                          <a:latin typeface="+mn-lt"/>
                          <a:cs typeface="Times New Roman" panose="02020603050405020304" pitchFamily="18" charset="0"/>
                        </a:rPr>
                        <a:t>(n = 2)</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2.17%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1) </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46</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52191106"/>
                  </a:ext>
                </a:extLst>
              </a:tr>
              <a:tr h="622974">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I believe that live captioning should be implemented in health care settings.</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76.09%</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35)</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17.39%</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8)</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4.35%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2)</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2.17%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1) </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a:effectLst/>
                          <a:latin typeface="+mn-lt"/>
                          <a:cs typeface="Times New Roman" panose="02020603050405020304" pitchFamily="18" charset="0"/>
                        </a:rPr>
                        <a:t>46</a:t>
                      </a:r>
                      <a:endParaRPr lang="en-US" sz="200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35283441"/>
                  </a:ext>
                </a:extLst>
              </a:tr>
              <a:tr h="941532">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I believe that live captioning should be implemented in airports.</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78.26%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36)</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15.22%</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7)</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4.35%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2) </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2.17% </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1) </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 (n = 0) </a:t>
                      </a:r>
                    </a:p>
                    <a:p>
                      <a:pPr marL="0" marR="0" algn="ctr">
                        <a:lnSpc>
                          <a:spcPct val="107000"/>
                        </a:lnSpc>
                        <a:spcBef>
                          <a:spcPts val="0"/>
                        </a:spcBef>
                        <a:spcAft>
                          <a:spcPts val="0"/>
                        </a:spcAft>
                      </a:pP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46</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4305754"/>
                  </a:ext>
                </a:extLst>
              </a:tr>
              <a:tr h="941532">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I believe that live captioning should be available and easy to access in all movie theaters.</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67.39%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 (n = 31)</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23.91%</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11)</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8.70%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4)</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a:effectLst/>
                          <a:latin typeface="+mn-lt"/>
                          <a:cs typeface="Times New Roman" panose="02020603050405020304" pitchFamily="18" charset="0"/>
                        </a:rPr>
                        <a:t>46</a:t>
                      </a:r>
                      <a:endParaRPr lang="en-US" sz="200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14275696"/>
                  </a:ext>
                </a:extLst>
              </a:tr>
              <a:tr h="1578648">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I believe that implementing live captioning in health care, transportation, and retail settings would improve inclusiveness for the deaf and hard of hearing population.</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76.09%</a:t>
                      </a:r>
                    </a:p>
                    <a:p>
                      <a:pPr marL="0" marR="0" algn="ctr">
                        <a:lnSpc>
                          <a:spcPct val="107000"/>
                        </a:lnSpc>
                        <a:spcBef>
                          <a:spcPts val="0"/>
                        </a:spcBef>
                        <a:spcAft>
                          <a:spcPts val="0"/>
                        </a:spcAft>
                      </a:pPr>
                      <a:r>
                        <a:rPr lang="en-US" sz="2000" dirty="0">
                          <a:effectLst/>
                          <a:latin typeface="+mn-lt"/>
                          <a:cs typeface="Times New Roman" panose="02020603050405020304" pitchFamily="18" charset="0"/>
                        </a:rPr>
                        <a:t> (n = 35)</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17.39% (n = 8)</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6.52%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 n = 3) </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46</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71911946"/>
                  </a:ext>
                </a:extLst>
              </a:tr>
              <a:tr h="1260090">
                <a:tc>
                  <a:txBody>
                    <a:bodyPr/>
                    <a:lstStyle/>
                    <a:p>
                      <a:pPr marL="0" marR="0" algn="r">
                        <a:lnSpc>
                          <a:spcPct val="107000"/>
                        </a:lnSpc>
                        <a:spcBef>
                          <a:spcPts val="0"/>
                        </a:spcBef>
                        <a:spcAft>
                          <a:spcPts val="0"/>
                        </a:spcAft>
                      </a:pPr>
                      <a:r>
                        <a:rPr lang="en-US" sz="2000">
                          <a:effectLst/>
                          <a:latin typeface="+mn-lt"/>
                          <a:cs typeface="Times New Roman" panose="02020603050405020304" pitchFamily="18" charset="0"/>
                        </a:rPr>
                        <a:t>I believe that implementing live captioning in health care, transportation, and retail settings will improve my Independence.</a:t>
                      </a:r>
                      <a:endParaRPr lang="en-US" sz="200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71.74%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 n = 33)</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15.22%</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7)</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13.04%</a:t>
                      </a:r>
                    </a:p>
                    <a:p>
                      <a:pPr marL="0" marR="0" algn="ctr">
                        <a:lnSpc>
                          <a:spcPct val="107000"/>
                        </a:lnSpc>
                        <a:spcBef>
                          <a:spcPts val="0"/>
                        </a:spcBef>
                        <a:spcAft>
                          <a:spcPts val="0"/>
                        </a:spcAft>
                      </a:pPr>
                      <a:r>
                        <a:rPr lang="en-US" sz="2000" dirty="0">
                          <a:effectLst/>
                          <a:latin typeface="+mn-lt"/>
                          <a:cs typeface="Times New Roman" panose="02020603050405020304" pitchFamily="18" charset="0"/>
                        </a:rPr>
                        <a:t> (n = 6) </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a:effectLst/>
                          <a:latin typeface="+mn-lt"/>
                          <a:cs typeface="Times New Roman" panose="02020603050405020304" pitchFamily="18" charset="0"/>
                        </a:rPr>
                        <a:t>46</a:t>
                      </a:r>
                      <a:endParaRPr lang="en-US" sz="200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1831004"/>
                  </a:ext>
                </a:extLst>
              </a:tr>
              <a:tr h="1578648">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I believe that implementing live captioning in health care, transportation, and retail settings will improve my self-esteem and confidence</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56.52%</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26)</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28.26%</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13)</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15.22%</a:t>
                      </a:r>
                    </a:p>
                    <a:p>
                      <a:pPr marL="0" marR="0" algn="ctr">
                        <a:lnSpc>
                          <a:spcPct val="107000"/>
                        </a:lnSpc>
                        <a:spcBef>
                          <a:spcPts val="0"/>
                        </a:spcBef>
                        <a:spcAft>
                          <a:spcPts val="0"/>
                        </a:spcAft>
                      </a:pPr>
                      <a:r>
                        <a:rPr lang="en-US" sz="2000" dirty="0">
                          <a:effectLst/>
                          <a:latin typeface="+mn-lt"/>
                          <a:cs typeface="Times New Roman" panose="02020603050405020304" pitchFamily="18" charset="0"/>
                        </a:rPr>
                        <a:t> (n = 7)</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 </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46</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2436198"/>
                  </a:ext>
                </a:extLst>
              </a:tr>
              <a:tr h="1260090">
                <a:tc>
                  <a:txBody>
                    <a:bodyPr/>
                    <a:lstStyle/>
                    <a:p>
                      <a:pPr marL="0" marR="0" algn="r">
                        <a:lnSpc>
                          <a:spcPct val="107000"/>
                        </a:lnSpc>
                        <a:spcBef>
                          <a:spcPts val="0"/>
                        </a:spcBef>
                        <a:spcAft>
                          <a:spcPts val="0"/>
                        </a:spcAft>
                      </a:pPr>
                      <a:r>
                        <a:rPr lang="en-US" sz="2000" dirty="0">
                          <a:effectLst/>
                          <a:latin typeface="+mn-lt"/>
                          <a:cs typeface="Times New Roman" panose="02020603050405020304" pitchFamily="18" charset="0"/>
                        </a:rPr>
                        <a:t>If I had an option between businesses providing live captioning or using an app on my cellular device, I would choose the live captioning program.</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54.35%</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25)</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34.78%</a:t>
                      </a:r>
                    </a:p>
                    <a:p>
                      <a:pPr marL="0" marR="0" algn="ctr">
                        <a:lnSpc>
                          <a:spcPct val="107000"/>
                        </a:lnSpc>
                        <a:spcBef>
                          <a:spcPts val="0"/>
                        </a:spcBef>
                        <a:spcAft>
                          <a:spcPts val="0"/>
                        </a:spcAft>
                      </a:pPr>
                      <a:r>
                        <a:rPr lang="en-US" sz="2000" dirty="0">
                          <a:effectLst/>
                          <a:latin typeface="+mn-lt"/>
                          <a:cs typeface="Times New Roman" panose="02020603050405020304" pitchFamily="18" charset="0"/>
                        </a:rPr>
                        <a:t>(n = 16)</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10.87% </a:t>
                      </a:r>
                    </a:p>
                    <a:p>
                      <a:pPr marL="0" marR="0" algn="ctr">
                        <a:lnSpc>
                          <a:spcPct val="107000"/>
                        </a:lnSpc>
                        <a:spcBef>
                          <a:spcPts val="0"/>
                        </a:spcBef>
                        <a:spcAft>
                          <a:spcPts val="0"/>
                        </a:spcAft>
                      </a:pPr>
                      <a:r>
                        <a:rPr lang="en-US" sz="2000" dirty="0">
                          <a:effectLst/>
                          <a:latin typeface="+mn-lt"/>
                          <a:cs typeface="Times New Roman" panose="02020603050405020304" pitchFamily="18" charset="0"/>
                        </a:rPr>
                        <a:t>( n = 5)</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 </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0.00%</a:t>
                      </a:r>
                    </a:p>
                    <a:p>
                      <a:pPr marL="0" marR="0" algn="ctr">
                        <a:lnSpc>
                          <a:spcPct val="107000"/>
                        </a:lnSpc>
                        <a:spcBef>
                          <a:spcPts val="0"/>
                        </a:spcBef>
                        <a:spcAft>
                          <a:spcPts val="0"/>
                        </a:spcAft>
                      </a:pPr>
                      <a:r>
                        <a:rPr lang="en-US" sz="2000" dirty="0">
                          <a:effectLst/>
                          <a:latin typeface="+mn-lt"/>
                          <a:ea typeface="Calibri" panose="020F0502020204030204" pitchFamily="34" charset="0"/>
                          <a:cs typeface="Times New Roman" panose="02020603050405020304" pitchFamily="18" charset="0"/>
                        </a:rPr>
                        <a:t>(n = 0)</a:t>
                      </a: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effectLst/>
                          <a:latin typeface="+mn-lt"/>
                          <a:cs typeface="Times New Roman" panose="02020603050405020304" pitchFamily="18" charset="0"/>
                        </a:rPr>
                        <a:t>46</a:t>
                      </a:r>
                      <a:endParaRPr lang="en-US" sz="2000" dirty="0">
                        <a:effectLst/>
                        <a:latin typeface="+mn-lt"/>
                        <a:ea typeface="Calibri" panose="020F0502020204030204" pitchFamily="34" charset="0"/>
                        <a:cs typeface="Times New Roman" panose="02020603050405020304" pitchFamily="18" charset="0"/>
                      </a:endParaRPr>
                    </a:p>
                  </a:txBody>
                  <a:tcPr marL="147865" marR="147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0728578"/>
                  </a:ext>
                </a:extLst>
              </a:tr>
            </a:tbl>
          </a:graphicData>
        </a:graphic>
      </p:graphicFrame>
      <p:sp>
        <p:nvSpPr>
          <p:cNvPr id="5" name="TextBox 4">
            <a:extLst>
              <a:ext uri="{FF2B5EF4-FFF2-40B4-BE49-F238E27FC236}">
                <a16:creationId xmlns:a16="http://schemas.microsoft.com/office/drawing/2014/main" id="{E5080D81-9F18-1428-303D-57B9C2722127}"/>
              </a:ext>
            </a:extLst>
          </p:cNvPr>
          <p:cNvSpPr txBox="1"/>
          <p:nvPr/>
        </p:nvSpPr>
        <p:spPr>
          <a:xfrm>
            <a:off x="29413200" y="7032599"/>
            <a:ext cx="13885863" cy="6740307"/>
          </a:xfrm>
          <a:prstGeom prst="rect">
            <a:avLst/>
          </a:prstGeom>
          <a:noFill/>
        </p:spPr>
        <p:txBody>
          <a:bodyPr wrap="square">
            <a:spAutoFit/>
          </a:bodyPr>
          <a:lstStyle/>
          <a:p>
            <a:pPr marL="342900" indent="-342900">
              <a:buFont typeface="Arial" panose="020B0604020202020204" pitchFamily="34" charset="0"/>
              <a:buChar char="•"/>
            </a:pPr>
            <a:r>
              <a:rPr lang="en-US" sz="2400" dirty="0">
                <a:solidFill>
                  <a:srgbClr val="000000"/>
                </a:solidFill>
                <a:latin typeface="+mn-lt"/>
              </a:rPr>
              <a:t>Barriers such as loud acoustics, complex conversations, inaccurate ASL, limited access to ASL, and unclear intercoms make it difficult for the DHH population to comprehend information and communicate efficiently. The lack of access to a solution that improves social participation for the DHH population negatively affects their roles as family members, restaurant customers, retail store consumers, employees, employers, students, educators, and plane passengers. However, based on the results from this study, it is evident that the DHH population has a strong desire and need for the implementation of live captioning in public and private sectors. These settings include sporting events, churches, public events, classrooms, theaters, restrooms, hotels, grocery stores, banks, pharmacies, and the Department of Motor Vehicles. Furthermore, professionals must be better informed about the requirements of persons with hearing disabilities to provide an inclusive environment.   </a:t>
            </a:r>
          </a:p>
          <a:p>
            <a:pPr marL="342900" indent="-342900">
              <a:buFont typeface="Arial" panose="020B0604020202020204" pitchFamily="34" charset="0"/>
              <a:buChar char="•"/>
            </a:pPr>
            <a:endParaRPr lang="en-US" sz="2400" dirty="0">
              <a:solidFill>
                <a:srgbClr val="000000"/>
              </a:solidFill>
              <a:latin typeface="+mn-lt"/>
            </a:endParaRPr>
          </a:p>
          <a:p>
            <a:pPr marL="342900" indent="-342900">
              <a:buFont typeface="Arial" panose="020B0604020202020204" pitchFamily="34" charset="0"/>
              <a:buChar char="•"/>
            </a:pPr>
            <a:r>
              <a:rPr lang="en-US" sz="2400" dirty="0">
                <a:solidFill>
                  <a:srgbClr val="000000"/>
                </a:solidFill>
                <a:latin typeface="+mn-lt"/>
              </a:rPr>
              <a:t>Limitations included not incorporating data on whether participants identified as deaf and wore cochlear implants,  the limited duration of access to the study survey, and the lack of policies allowing larger organizations to release surveys. </a:t>
            </a:r>
          </a:p>
          <a:p>
            <a:endParaRPr lang="en-US" sz="2400" dirty="0">
              <a:solidFill>
                <a:srgbClr val="000000"/>
              </a:solidFill>
              <a:latin typeface="+mn-lt"/>
            </a:endParaRPr>
          </a:p>
          <a:p>
            <a:pPr marL="342900" indent="-342900">
              <a:buFont typeface="Arial" panose="020B0604020202020204" pitchFamily="34" charset="0"/>
              <a:buChar char="•"/>
            </a:pPr>
            <a:r>
              <a:rPr lang="en-US" sz="2400" dirty="0">
                <a:solidFill>
                  <a:srgbClr val="000000"/>
                </a:solidFill>
                <a:latin typeface="+mn-lt"/>
              </a:rPr>
              <a:t>Future research ideas include investigating potential benefits of live captioning for DHH individuals in an educational setting, comparing their comprehension with and without captioning, and observing if there is an increase in independence and social participation for this population with live captioning</a:t>
            </a:r>
            <a:endParaRPr lang="en-US" sz="2400" dirty="0">
              <a:latin typeface="+mn-lt"/>
            </a:endParaRPr>
          </a:p>
        </p:txBody>
      </p:sp>
      <p:sp>
        <p:nvSpPr>
          <p:cNvPr id="12" name="TextBox 11">
            <a:extLst>
              <a:ext uri="{FF2B5EF4-FFF2-40B4-BE49-F238E27FC236}">
                <a16:creationId xmlns:a16="http://schemas.microsoft.com/office/drawing/2014/main" id="{1C6B798C-3787-493B-4B56-AEB931AC9D39}"/>
              </a:ext>
            </a:extLst>
          </p:cNvPr>
          <p:cNvSpPr txBox="1"/>
          <p:nvPr/>
        </p:nvSpPr>
        <p:spPr>
          <a:xfrm>
            <a:off x="29540693" y="15312772"/>
            <a:ext cx="13630875" cy="1569660"/>
          </a:xfrm>
          <a:prstGeom prst="rect">
            <a:avLst/>
          </a:prstGeom>
          <a:noFill/>
        </p:spPr>
        <p:txBody>
          <a:bodyPr wrap="square">
            <a:spAutoFit/>
          </a:bodyPr>
          <a:lstStyle/>
          <a:p>
            <a:pPr marL="342900" indent="-342900">
              <a:buFont typeface="Arial" panose="020B0604020202020204" pitchFamily="34" charset="0"/>
              <a:buChar char="•"/>
            </a:pPr>
            <a:r>
              <a:rPr lang="en-US" sz="2400" b="0" i="0" u="none" strike="noStrike" dirty="0">
                <a:solidFill>
                  <a:srgbClr val="000000"/>
                </a:solidFill>
                <a:effectLst/>
                <a:latin typeface="+mn-lt"/>
              </a:rPr>
              <a:t>The world is intended for hearing people, however,  integrating live captioning in diverse settings could improve inclusion for the DHH population. Live captioning could also decrease this population’s barriers</a:t>
            </a:r>
            <a:r>
              <a:rPr lang="en-US" sz="2400" dirty="0">
                <a:solidFill>
                  <a:srgbClr val="000000"/>
                </a:solidFill>
                <a:latin typeface="+mn-lt"/>
              </a:rPr>
              <a:t> to occupational participation and </a:t>
            </a:r>
            <a:r>
              <a:rPr lang="en-US" sz="2400" b="0" i="0" u="none" strike="noStrike" dirty="0">
                <a:solidFill>
                  <a:srgbClr val="000000"/>
                </a:solidFill>
                <a:effectLst/>
                <a:latin typeface="+mn-lt"/>
              </a:rPr>
              <a:t>improve their independence, comprehension, social involvement, and anxiety. </a:t>
            </a:r>
            <a:endParaRPr lang="en-US" sz="2400" dirty="0">
              <a:latin typeface="+mn-lt"/>
            </a:endParaRPr>
          </a:p>
        </p:txBody>
      </p:sp>
      <p:sp>
        <p:nvSpPr>
          <p:cNvPr id="18" name="TextBox 17">
            <a:extLst>
              <a:ext uri="{FF2B5EF4-FFF2-40B4-BE49-F238E27FC236}">
                <a16:creationId xmlns:a16="http://schemas.microsoft.com/office/drawing/2014/main" id="{CCFE2D36-8109-949B-84A8-AA40C0DAB681}"/>
              </a:ext>
            </a:extLst>
          </p:cNvPr>
          <p:cNvSpPr txBox="1"/>
          <p:nvPr/>
        </p:nvSpPr>
        <p:spPr>
          <a:xfrm>
            <a:off x="29606633" y="18414644"/>
            <a:ext cx="13885863" cy="6709529"/>
          </a:xfrm>
          <a:prstGeom prst="rect">
            <a:avLst/>
          </a:prstGeom>
          <a:noFill/>
        </p:spPr>
        <p:txBody>
          <a:bodyPr wrap="square">
            <a:spAutoFit/>
          </a:bodyPr>
          <a:lstStyle/>
          <a:p>
            <a:pPr marL="0" indent="0" rtl="0">
              <a:spcBef>
                <a:spcPts val="1200"/>
              </a:spcBef>
              <a:spcAft>
                <a:spcPts val="1200"/>
              </a:spcAft>
              <a:buNone/>
            </a:pPr>
            <a:r>
              <a:rPr lang="en-US" sz="2000" b="0" i="0" u="none" strike="noStrike" dirty="0">
                <a:solidFill>
                  <a:srgbClr val="000000"/>
                </a:solidFill>
                <a:effectLst/>
                <a:latin typeface="+mn-lt"/>
              </a:rPr>
              <a:t>American Occupational Therapy Association. (2020). Occupational therapy practice framework: Domain and process (4th ed.). </a:t>
            </a:r>
            <a:r>
              <a:rPr lang="en-US" sz="2000" b="0" i="1" u="none" strike="noStrike" dirty="0">
                <a:solidFill>
                  <a:srgbClr val="000000"/>
                </a:solidFill>
                <a:effectLst/>
                <a:latin typeface="+mn-lt"/>
              </a:rPr>
              <a:t>American Journal of Occupational Therapy, 74</a:t>
            </a:r>
            <a:r>
              <a:rPr lang="en-US" sz="2000" b="0" i="0" u="none" strike="noStrike" dirty="0">
                <a:solidFill>
                  <a:srgbClr val="000000"/>
                </a:solidFill>
                <a:effectLst/>
                <a:latin typeface="+mn-lt"/>
              </a:rPr>
              <a:t>(Suppl. 2), 7412410010. https://doi. org/10.5014/ajot.2020.74S2001</a:t>
            </a:r>
            <a:endParaRPr lang="en-US" sz="2000" b="0" dirty="0">
              <a:effectLst/>
              <a:latin typeface="+mn-lt"/>
            </a:endParaRPr>
          </a:p>
          <a:p>
            <a:pPr marL="0" indent="0" rtl="0">
              <a:spcBef>
                <a:spcPts val="1200"/>
              </a:spcBef>
              <a:spcAft>
                <a:spcPts val="1200"/>
              </a:spcAft>
              <a:buNone/>
            </a:pPr>
            <a:r>
              <a:rPr lang="en-US" sz="2000" b="0" i="0" u="none" strike="noStrike" dirty="0">
                <a:solidFill>
                  <a:srgbClr val="212121"/>
                </a:solidFill>
                <a:effectLst/>
                <a:latin typeface="+mn-lt"/>
              </a:rPr>
              <a:t>Curt, A. M., Kanak, M. M., </a:t>
            </a:r>
            <a:r>
              <a:rPr lang="en-US" sz="2000" b="0" i="0" u="none" strike="noStrike" dirty="0" err="1">
                <a:solidFill>
                  <a:srgbClr val="212121"/>
                </a:solidFill>
                <a:effectLst/>
                <a:latin typeface="+mn-lt"/>
              </a:rPr>
              <a:t>Fleegler</a:t>
            </a:r>
            <a:r>
              <a:rPr lang="en-US" sz="2000" b="0" i="0" u="none" strike="noStrike" dirty="0">
                <a:solidFill>
                  <a:srgbClr val="212121"/>
                </a:solidFill>
                <a:effectLst/>
                <a:latin typeface="+mn-lt"/>
              </a:rPr>
              <a:t>, E. W., &amp; Stewart, A. M. (2021). Increasing inclusivity inpatient centered research begins with language. </a:t>
            </a:r>
            <a:r>
              <a:rPr lang="en-US" sz="2000" b="0" i="1" u="none" strike="noStrike" dirty="0">
                <a:solidFill>
                  <a:srgbClr val="212121"/>
                </a:solidFill>
                <a:effectLst/>
                <a:latin typeface="+mn-lt"/>
              </a:rPr>
              <a:t>Preventive Medicine</a:t>
            </a:r>
            <a:r>
              <a:rPr lang="en-US" sz="2000" b="0" i="0" u="none" strike="noStrike" dirty="0">
                <a:solidFill>
                  <a:srgbClr val="212121"/>
                </a:solidFill>
                <a:effectLst/>
                <a:latin typeface="+mn-lt"/>
              </a:rPr>
              <a:t>, </a:t>
            </a:r>
            <a:r>
              <a:rPr lang="en-US" sz="2000" b="0" i="1" u="none" strike="noStrike" dirty="0">
                <a:solidFill>
                  <a:srgbClr val="212121"/>
                </a:solidFill>
                <a:effectLst/>
                <a:latin typeface="+mn-lt"/>
              </a:rPr>
              <a:t>149</a:t>
            </a:r>
            <a:r>
              <a:rPr lang="en-US" sz="2000" b="0" i="0" u="none" strike="noStrike" dirty="0">
                <a:solidFill>
                  <a:srgbClr val="212121"/>
                </a:solidFill>
                <a:effectLst/>
                <a:latin typeface="+mn-lt"/>
              </a:rPr>
              <a:t>, 106621.</a:t>
            </a:r>
            <a:r>
              <a:rPr lang="en-US" sz="2000" b="0" i="0" u="sng" strike="noStrike" dirty="0">
                <a:solidFill>
                  <a:srgbClr val="1155CC"/>
                </a:solidFill>
                <a:effectLst/>
                <a:latin typeface="+mn-lt"/>
                <a:hlinkClick r:id="rId6"/>
              </a:rPr>
              <a:t>https://doi.org/10.1016/j.ypmed.2021.106621</a:t>
            </a:r>
            <a:endParaRPr lang="en-US" sz="2000" b="0" dirty="0">
              <a:effectLst/>
              <a:latin typeface="+mn-lt"/>
            </a:endParaRPr>
          </a:p>
          <a:p>
            <a:pPr marL="0" indent="0" rtl="0">
              <a:spcBef>
                <a:spcPts val="1200"/>
              </a:spcBef>
              <a:spcAft>
                <a:spcPts val="1200"/>
              </a:spcAft>
              <a:buNone/>
            </a:pPr>
            <a:r>
              <a:rPr lang="en-US" sz="2000" b="0" i="0" u="none" strike="noStrike" dirty="0">
                <a:solidFill>
                  <a:srgbClr val="000000"/>
                </a:solidFill>
                <a:effectLst/>
                <a:latin typeface="+mn-lt"/>
              </a:rPr>
              <a:t>Edwards, K., Rosenbaum, M. S., </a:t>
            </a:r>
            <a:r>
              <a:rPr lang="en-US" sz="2000" b="0" i="0" u="none" strike="noStrike" dirty="0" err="1">
                <a:solidFill>
                  <a:srgbClr val="000000"/>
                </a:solidFill>
                <a:effectLst/>
                <a:latin typeface="+mn-lt"/>
              </a:rPr>
              <a:t>Brosdahl</a:t>
            </a:r>
            <a:r>
              <a:rPr lang="en-US" sz="2000" b="0" i="0" u="none" strike="noStrike" dirty="0">
                <a:solidFill>
                  <a:srgbClr val="000000"/>
                </a:solidFill>
                <a:effectLst/>
                <a:latin typeface="+mn-lt"/>
              </a:rPr>
              <a:t>, D., &amp; Hughes, P. (2018). Designing retail spaces for inclusion. </a:t>
            </a:r>
            <a:r>
              <a:rPr lang="en-US" sz="2000" b="0" i="1" u="none" strike="noStrike" dirty="0">
                <a:solidFill>
                  <a:srgbClr val="000000"/>
                </a:solidFill>
                <a:effectLst/>
                <a:latin typeface="+mn-lt"/>
              </a:rPr>
              <a:t>Journal of Retailing and Consumer Service</a:t>
            </a:r>
            <a:r>
              <a:rPr lang="en-US" sz="2000" b="0" i="0" u="none" strike="noStrike" dirty="0">
                <a:solidFill>
                  <a:srgbClr val="000000"/>
                </a:solidFill>
                <a:effectLst/>
                <a:latin typeface="+mn-lt"/>
              </a:rPr>
              <a:t>s, </a:t>
            </a:r>
            <a:r>
              <a:rPr lang="en-US" sz="2000" b="0" i="1" u="none" strike="noStrike" dirty="0">
                <a:solidFill>
                  <a:srgbClr val="000000"/>
                </a:solidFill>
                <a:effectLst/>
                <a:latin typeface="+mn-lt"/>
              </a:rPr>
              <a:t>44</a:t>
            </a:r>
            <a:r>
              <a:rPr lang="en-US" sz="2000" b="0" i="0" u="none" strike="noStrike" dirty="0">
                <a:solidFill>
                  <a:srgbClr val="000000"/>
                </a:solidFill>
                <a:effectLst/>
                <a:latin typeface="+mn-lt"/>
              </a:rPr>
              <a:t>, 182–190. </a:t>
            </a:r>
            <a:r>
              <a:rPr lang="en-US" sz="2000" b="0" i="0" u="sng" strike="noStrike" dirty="0">
                <a:solidFill>
                  <a:srgbClr val="1155CC"/>
                </a:solidFill>
                <a:effectLst/>
                <a:latin typeface="+mn-lt"/>
                <a:hlinkClick r:id="rId7"/>
              </a:rPr>
              <a:t>https://doi.org/10.1016/j.jretconser.2018.06.013</a:t>
            </a:r>
            <a:endParaRPr lang="en-US" sz="2000" b="0" dirty="0">
              <a:effectLst/>
              <a:latin typeface="+mn-lt"/>
            </a:endParaRPr>
          </a:p>
          <a:p>
            <a:pPr marL="0" indent="0" rtl="0">
              <a:spcBef>
                <a:spcPts val="1200"/>
              </a:spcBef>
              <a:spcAft>
                <a:spcPts val="1200"/>
              </a:spcAft>
              <a:buNone/>
            </a:pPr>
            <a:r>
              <a:rPr lang="en-US" sz="2000" b="0" i="0" u="none" strike="noStrike" dirty="0" err="1">
                <a:solidFill>
                  <a:srgbClr val="212121"/>
                </a:solidFill>
                <a:effectLst/>
                <a:latin typeface="+mn-lt"/>
              </a:rPr>
              <a:t>Fürst</a:t>
            </a:r>
            <a:r>
              <a:rPr lang="en-US" sz="2000" b="0" i="0" u="none" strike="noStrike" dirty="0">
                <a:solidFill>
                  <a:srgbClr val="212121"/>
                </a:solidFill>
                <a:effectLst/>
                <a:latin typeface="+mn-lt"/>
              </a:rPr>
              <a:t>, E., &amp; </a:t>
            </a:r>
            <a:r>
              <a:rPr lang="en-US" sz="2000" b="0" i="0" u="none" strike="noStrike" dirty="0" err="1">
                <a:solidFill>
                  <a:srgbClr val="212121"/>
                </a:solidFill>
                <a:effectLst/>
                <a:latin typeface="+mn-lt"/>
              </a:rPr>
              <a:t>Vogelauer</a:t>
            </a:r>
            <a:r>
              <a:rPr lang="en-US" sz="2000" b="0" i="0" u="none" strike="noStrike" dirty="0">
                <a:solidFill>
                  <a:srgbClr val="212121"/>
                </a:solidFill>
                <a:effectLst/>
                <a:latin typeface="+mn-lt"/>
              </a:rPr>
              <a:t>, C. (2012). Mobility of the sight and hearing impaired: barriers and solutions identified. </a:t>
            </a:r>
            <a:r>
              <a:rPr lang="en-US" sz="2000" b="0" i="1" u="none" strike="noStrike" dirty="0">
                <a:solidFill>
                  <a:srgbClr val="212121"/>
                </a:solidFill>
                <a:effectLst/>
                <a:latin typeface="+mn-lt"/>
              </a:rPr>
              <a:t>Qualitative Market Research</a:t>
            </a:r>
            <a:r>
              <a:rPr lang="en-US" sz="2000" b="0" i="0" u="none" strike="noStrike" dirty="0">
                <a:solidFill>
                  <a:srgbClr val="212121"/>
                </a:solidFill>
                <a:effectLst/>
                <a:latin typeface="+mn-lt"/>
              </a:rPr>
              <a:t>, </a:t>
            </a:r>
            <a:r>
              <a:rPr lang="en-US" sz="2000" b="0" i="1" u="none" strike="noStrike" dirty="0">
                <a:solidFill>
                  <a:srgbClr val="212121"/>
                </a:solidFill>
                <a:effectLst/>
                <a:latin typeface="+mn-lt"/>
              </a:rPr>
              <a:t>15</a:t>
            </a:r>
            <a:r>
              <a:rPr lang="en-US" sz="2000" b="0" i="0" u="none" strike="noStrike" dirty="0">
                <a:solidFill>
                  <a:srgbClr val="212121"/>
                </a:solidFill>
                <a:effectLst/>
                <a:latin typeface="+mn-lt"/>
              </a:rPr>
              <a:t>(4), 369–384.</a:t>
            </a:r>
            <a:r>
              <a:rPr lang="en-US" sz="2000" u="sng" dirty="0">
                <a:solidFill>
                  <a:srgbClr val="1155CC"/>
                </a:solidFill>
                <a:latin typeface="+mn-lt"/>
              </a:rPr>
              <a:t> </a:t>
            </a:r>
            <a:r>
              <a:rPr lang="en-US" sz="2000" b="0" i="0" u="sng" strike="noStrike" dirty="0">
                <a:solidFill>
                  <a:srgbClr val="1155CC"/>
                </a:solidFill>
                <a:effectLst/>
                <a:latin typeface="+mn-lt"/>
                <a:hlinkClick r:id="rId8"/>
              </a:rPr>
              <a:t>https://doi.org/10.1108/13522751211257060</a:t>
            </a:r>
            <a:endParaRPr lang="en-US" sz="2000" b="0" dirty="0">
              <a:effectLst/>
              <a:latin typeface="+mn-lt"/>
            </a:endParaRPr>
          </a:p>
          <a:p>
            <a:pPr marL="0" indent="0" rtl="0">
              <a:spcBef>
                <a:spcPts val="0"/>
              </a:spcBef>
              <a:spcAft>
                <a:spcPts val="0"/>
              </a:spcAft>
              <a:buNone/>
            </a:pPr>
            <a:r>
              <a:rPr lang="en-US" sz="2000" b="0" i="0" u="none" strike="noStrike" dirty="0">
                <a:solidFill>
                  <a:srgbClr val="212121"/>
                </a:solidFill>
                <a:effectLst/>
                <a:latin typeface="+mn-lt"/>
              </a:rPr>
              <a:t>Giovanelli, E., </a:t>
            </a:r>
            <a:r>
              <a:rPr lang="en-US" sz="2000" b="0" i="0" u="none" strike="noStrike" dirty="0" err="1">
                <a:solidFill>
                  <a:srgbClr val="212121"/>
                </a:solidFill>
                <a:effectLst/>
                <a:latin typeface="+mn-lt"/>
              </a:rPr>
              <a:t>Valzolgher</a:t>
            </a:r>
            <a:r>
              <a:rPr lang="en-US" sz="2000" b="0" i="0" u="none" strike="noStrike" dirty="0">
                <a:solidFill>
                  <a:srgbClr val="212121"/>
                </a:solidFill>
                <a:effectLst/>
                <a:latin typeface="+mn-lt"/>
              </a:rPr>
              <a:t>, C., </a:t>
            </a:r>
            <a:r>
              <a:rPr lang="en-US" sz="2000" b="0" i="0" u="none" strike="noStrike" dirty="0" err="1">
                <a:solidFill>
                  <a:srgbClr val="212121"/>
                </a:solidFill>
                <a:effectLst/>
                <a:latin typeface="+mn-lt"/>
              </a:rPr>
              <a:t>Gessa</a:t>
            </a:r>
            <a:r>
              <a:rPr lang="en-US" sz="2000" b="0" i="0" u="none" strike="noStrike" dirty="0">
                <a:solidFill>
                  <a:srgbClr val="212121"/>
                </a:solidFill>
                <a:effectLst/>
                <a:latin typeface="+mn-lt"/>
              </a:rPr>
              <a:t>, E., Todeschini, M., &amp; Pavani, F. (2021). Unmasking the difficulty of listening to talkers with masks: Lessons from the COVID-19 pandemic. </a:t>
            </a:r>
            <a:r>
              <a:rPr lang="en-US" sz="2000" b="0" i="1" u="none" strike="noStrike" dirty="0" err="1">
                <a:solidFill>
                  <a:srgbClr val="212121"/>
                </a:solidFill>
                <a:effectLst/>
                <a:latin typeface="+mn-lt"/>
              </a:rPr>
              <a:t>i</a:t>
            </a:r>
            <a:r>
              <a:rPr lang="en-US" sz="2000" b="0" i="1" u="none" strike="noStrike" dirty="0">
                <a:solidFill>
                  <a:srgbClr val="212121"/>
                </a:solidFill>
                <a:effectLst/>
                <a:latin typeface="+mn-lt"/>
              </a:rPr>
              <a:t>-Perception</a:t>
            </a:r>
            <a:r>
              <a:rPr lang="en-US" sz="2000" b="0" i="0" u="none" strike="noStrike" dirty="0">
                <a:solidFill>
                  <a:srgbClr val="212121"/>
                </a:solidFill>
                <a:effectLst/>
                <a:latin typeface="+mn-lt"/>
              </a:rPr>
              <a:t>, </a:t>
            </a:r>
            <a:r>
              <a:rPr lang="en-US" sz="2000" b="0" i="1" u="none" strike="noStrike" dirty="0">
                <a:solidFill>
                  <a:srgbClr val="212121"/>
                </a:solidFill>
                <a:effectLst/>
                <a:latin typeface="+mn-lt"/>
              </a:rPr>
              <a:t>12</a:t>
            </a:r>
            <a:r>
              <a:rPr lang="en-US" sz="2000" b="0" i="0" u="none" strike="noStrike" dirty="0">
                <a:solidFill>
                  <a:srgbClr val="212121"/>
                </a:solidFill>
                <a:effectLst/>
                <a:latin typeface="+mn-lt"/>
              </a:rPr>
              <a:t>(2), 2041669521998393.</a:t>
            </a:r>
            <a:r>
              <a:rPr lang="en-US" sz="2000" b="0" i="0" u="sng" strike="noStrike" dirty="0">
                <a:solidFill>
                  <a:srgbClr val="212121"/>
                </a:solidFill>
                <a:effectLst/>
                <a:latin typeface="+mn-lt"/>
                <a:hlinkClick r:id="rId9"/>
              </a:rPr>
              <a:t> </a:t>
            </a:r>
            <a:r>
              <a:rPr lang="en-US" sz="2000" b="0" i="0" u="sng" strike="noStrike" dirty="0">
                <a:solidFill>
                  <a:srgbClr val="1155CC"/>
                </a:solidFill>
                <a:effectLst/>
                <a:latin typeface="+mn-lt"/>
                <a:hlinkClick r:id="rId10"/>
              </a:rPr>
              <a:t>https://doi.org/10.1177/2041669521998393\</a:t>
            </a:r>
            <a:endParaRPr lang="en-US" sz="2000" b="0" dirty="0">
              <a:effectLst/>
              <a:latin typeface="+mn-lt"/>
            </a:endParaRPr>
          </a:p>
          <a:p>
            <a:pPr marL="0" indent="0" rtl="0">
              <a:spcBef>
                <a:spcPts val="0"/>
              </a:spcBef>
              <a:spcAft>
                <a:spcPts val="0"/>
              </a:spcAft>
              <a:buNone/>
            </a:pPr>
            <a:endParaRPr lang="en-US" sz="2000" b="0" i="0" u="none" strike="noStrike" dirty="0">
              <a:solidFill>
                <a:srgbClr val="212121"/>
              </a:solidFill>
              <a:effectLst/>
              <a:latin typeface="+mn-lt"/>
            </a:endParaRPr>
          </a:p>
          <a:p>
            <a:pPr marL="0" indent="0" rtl="0">
              <a:spcBef>
                <a:spcPts val="0"/>
              </a:spcBef>
              <a:spcAft>
                <a:spcPts val="0"/>
              </a:spcAft>
              <a:buNone/>
            </a:pPr>
            <a:r>
              <a:rPr lang="en-US" sz="2000" b="0" i="0" u="none" strike="noStrike" dirty="0" err="1">
                <a:solidFill>
                  <a:srgbClr val="212121"/>
                </a:solidFill>
                <a:effectLst/>
                <a:latin typeface="+mn-lt"/>
              </a:rPr>
              <a:t>Huyck</a:t>
            </a:r>
            <a:r>
              <a:rPr lang="en-US" sz="2000" b="0" i="0" u="none" strike="noStrike" dirty="0">
                <a:solidFill>
                  <a:srgbClr val="212121"/>
                </a:solidFill>
                <a:effectLst/>
                <a:latin typeface="+mn-lt"/>
              </a:rPr>
              <a:t>, J. J., </a:t>
            </a:r>
            <a:r>
              <a:rPr lang="en-US" sz="2000" b="0" i="0" u="none" strike="noStrike" dirty="0" err="1">
                <a:solidFill>
                  <a:srgbClr val="212121"/>
                </a:solidFill>
                <a:effectLst/>
                <a:latin typeface="+mn-lt"/>
              </a:rPr>
              <a:t>Anbuhl</a:t>
            </a:r>
            <a:r>
              <a:rPr lang="en-US" sz="2000" b="0" i="0" u="none" strike="noStrike" dirty="0">
                <a:solidFill>
                  <a:srgbClr val="212121"/>
                </a:solidFill>
                <a:effectLst/>
                <a:latin typeface="+mn-lt"/>
              </a:rPr>
              <a:t>, K. L., Buran, B. N., Adler, H. J., </a:t>
            </a:r>
            <a:r>
              <a:rPr lang="en-US" sz="2000" b="0" i="0" u="none" strike="noStrike" dirty="0" err="1">
                <a:solidFill>
                  <a:srgbClr val="212121"/>
                </a:solidFill>
                <a:effectLst/>
                <a:latin typeface="+mn-lt"/>
              </a:rPr>
              <a:t>Atcherson</a:t>
            </a:r>
            <a:r>
              <a:rPr lang="en-US" sz="2000" b="0" i="0" u="none" strike="noStrike" dirty="0">
                <a:solidFill>
                  <a:srgbClr val="212121"/>
                </a:solidFill>
                <a:effectLst/>
                <a:latin typeface="+mn-lt"/>
              </a:rPr>
              <a:t>, S. R., </a:t>
            </a:r>
            <a:r>
              <a:rPr lang="en-US" sz="2000" b="0" i="0" u="none" strike="noStrike" dirty="0" err="1">
                <a:solidFill>
                  <a:srgbClr val="212121"/>
                </a:solidFill>
                <a:effectLst/>
                <a:latin typeface="+mn-lt"/>
              </a:rPr>
              <a:t>Cakmak</a:t>
            </a:r>
            <a:r>
              <a:rPr lang="en-US" sz="2000" b="0" i="0" u="none" strike="noStrike" dirty="0">
                <a:solidFill>
                  <a:srgbClr val="212121"/>
                </a:solidFill>
                <a:effectLst/>
                <a:latin typeface="+mn-lt"/>
              </a:rPr>
              <a:t>, O., Dwyer, R.T., </a:t>
            </a:r>
            <a:r>
              <a:rPr lang="en-US" sz="2000" b="0" i="0" u="none" strike="noStrike" dirty="0" err="1">
                <a:solidFill>
                  <a:srgbClr val="212121"/>
                </a:solidFill>
                <a:effectLst/>
                <a:latin typeface="+mn-lt"/>
              </a:rPr>
              <a:t>Eddolls</a:t>
            </a:r>
            <a:r>
              <a:rPr lang="en-US" sz="2000" b="0" i="0" u="none" strike="noStrike" dirty="0">
                <a:solidFill>
                  <a:srgbClr val="212121"/>
                </a:solidFill>
                <a:effectLst/>
                <a:latin typeface="+mn-lt"/>
              </a:rPr>
              <a:t>, M., El May, F., </a:t>
            </a:r>
            <a:r>
              <a:rPr lang="en-US" sz="2000" b="0" i="0" u="none" strike="noStrike" dirty="0" err="1">
                <a:solidFill>
                  <a:srgbClr val="212121"/>
                </a:solidFill>
                <a:effectLst/>
                <a:latin typeface="+mn-lt"/>
              </a:rPr>
              <a:t>Fraenzer</a:t>
            </a:r>
            <a:r>
              <a:rPr lang="en-US" sz="2000" b="0" i="0" u="none" strike="noStrike" dirty="0">
                <a:solidFill>
                  <a:srgbClr val="212121"/>
                </a:solidFill>
                <a:effectLst/>
                <a:latin typeface="+mn-lt"/>
              </a:rPr>
              <a:t>, J. T., Funkhouser, R., </a:t>
            </a:r>
            <a:r>
              <a:rPr lang="en-US" sz="2000" b="0" i="0" u="none" strike="noStrike" dirty="0" err="1">
                <a:solidFill>
                  <a:srgbClr val="212121"/>
                </a:solidFill>
                <a:effectLst/>
                <a:latin typeface="+mn-lt"/>
              </a:rPr>
              <a:t>Gagliardini</a:t>
            </a:r>
            <a:r>
              <a:rPr lang="en-US" sz="2000" b="0" i="0" u="none" strike="noStrike" dirty="0">
                <a:solidFill>
                  <a:srgbClr val="212121"/>
                </a:solidFill>
                <a:effectLst/>
                <a:latin typeface="+mn-lt"/>
              </a:rPr>
              <a:t>, M., </a:t>
            </a:r>
            <a:r>
              <a:rPr lang="en-US" sz="2000" b="0" i="0" u="none" strike="noStrike" dirty="0" err="1">
                <a:solidFill>
                  <a:srgbClr val="212121"/>
                </a:solidFill>
                <a:effectLst/>
                <a:latin typeface="+mn-lt"/>
              </a:rPr>
              <a:t>Gallun</a:t>
            </a:r>
            <a:r>
              <a:rPr lang="en-US" sz="2000" b="0" i="0" u="none" strike="noStrike" dirty="0">
                <a:solidFill>
                  <a:srgbClr val="212121"/>
                </a:solidFill>
                <a:effectLst/>
                <a:latin typeface="+mn-lt"/>
              </a:rPr>
              <a:t>, F.J., Goldsworthy, R. L., Gouin, S., Heng, J., Hight, A. E., Jawadi, Z., </a:t>
            </a:r>
            <a:r>
              <a:rPr lang="en-US" sz="2000" b="0" i="0" u="none" strike="noStrike" dirty="0" err="1">
                <a:solidFill>
                  <a:srgbClr val="212121"/>
                </a:solidFill>
                <a:effectLst/>
                <a:latin typeface="+mn-lt"/>
              </a:rPr>
              <a:t>Kovacic</a:t>
            </a:r>
            <a:r>
              <a:rPr lang="en-US" sz="2000" b="0" i="0" u="none" strike="noStrike" dirty="0">
                <a:solidFill>
                  <a:srgbClr val="212121"/>
                </a:solidFill>
                <a:effectLst/>
                <a:latin typeface="+mn-lt"/>
              </a:rPr>
              <a:t>, D., Kumar,</a:t>
            </a:r>
            <a:endParaRPr lang="en-US" sz="2000" b="0" dirty="0">
              <a:effectLst/>
              <a:latin typeface="+mn-lt"/>
            </a:endParaRPr>
          </a:p>
          <a:p>
            <a:pPr>
              <a:spcBef>
                <a:spcPts val="0"/>
              </a:spcBef>
              <a:spcAft>
                <a:spcPts val="0"/>
              </a:spcAft>
            </a:pPr>
            <a:r>
              <a:rPr lang="en-US" sz="2000" b="0" i="0" u="none" strike="noStrike" dirty="0">
                <a:solidFill>
                  <a:srgbClr val="212121"/>
                </a:solidFill>
                <a:effectLst/>
                <a:latin typeface="+mn-lt"/>
              </a:rPr>
              <a:t>R., … </a:t>
            </a:r>
            <a:r>
              <a:rPr lang="en-US" sz="2000" b="0" i="0" u="none" strike="noStrike" dirty="0" err="1">
                <a:solidFill>
                  <a:srgbClr val="212121"/>
                </a:solidFill>
                <a:effectLst/>
                <a:latin typeface="+mn-lt"/>
              </a:rPr>
              <a:t>Steyger</a:t>
            </a:r>
            <a:r>
              <a:rPr lang="en-US" sz="2000" b="0" i="0" u="none" strike="noStrike" dirty="0">
                <a:solidFill>
                  <a:srgbClr val="212121"/>
                </a:solidFill>
                <a:effectLst/>
                <a:latin typeface="+mn-lt"/>
              </a:rPr>
              <a:t>, P. S. (2021). Supporting equity and inclusion of deaf and hard-of-hearing individuals in professional organizations. </a:t>
            </a:r>
            <a:r>
              <a:rPr lang="en-US" sz="2000" b="0" i="1" u="none" strike="noStrike" dirty="0">
                <a:solidFill>
                  <a:srgbClr val="212121"/>
                </a:solidFill>
                <a:effectLst/>
                <a:latin typeface="+mn-lt"/>
              </a:rPr>
              <a:t>Frontiers in Education</a:t>
            </a:r>
            <a:r>
              <a:rPr lang="en-US" sz="2000" b="0" i="0" u="none" strike="noStrike" dirty="0">
                <a:solidFill>
                  <a:srgbClr val="212121"/>
                </a:solidFill>
                <a:effectLst/>
                <a:latin typeface="+mn-lt"/>
              </a:rPr>
              <a:t>, </a:t>
            </a:r>
            <a:r>
              <a:rPr lang="en-US" sz="2000" b="0" i="1" u="none" strike="noStrike" dirty="0">
                <a:solidFill>
                  <a:srgbClr val="212121"/>
                </a:solidFill>
                <a:effectLst/>
                <a:latin typeface="+mn-lt"/>
              </a:rPr>
              <a:t>6</a:t>
            </a:r>
            <a:r>
              <a:rPr lang="en-US" sz="2000" b="0" i="0" u="none" strike="noStrike" dirty="0">
                <a:solidFill>
                  <a:srgbClr val="212121"/>
                </a:solidFill>
                <a:effectLst/>
                <a:latin typeface="+mn-lt"/>
              </a:rPr>
              <a:t>, 755457. </a:t>
            </a:r>
            <a:r>
              <a:rPr lang="en-US" sz="2000" b="0" i="0" u="sng" strike="noStrike" dirty="0">
                <a:solidFill>
                  <a:srgbClr val="1155CC"/>
                </a:solidFill>
                <a:effectLst/>
                <a:latin typeface="+mn-lt"/>
                <a:hlinkClick r:id="rId11"/>
              </a:rPr>
              <a:t>https://doi.org/10.3389/feduc.2021.755457</a:t>
            </a:r>
            <a:endParaRPr lang="en-US" sz="2000" i="0" dirty="0">
              <a:latin typeface="+mn-lt"/>
            </a:endParaRPr>
          </a:p>
          <a:p>
            <a:pPr>
              <a:spcBef>
                <a:spcPts val="0"/>
              </a:spcBef>
              <a:spcAft>
                <a:spcPts val="0"/>
              </a:spcAft>
            </a:pPr>
            <a:endParaRPr lang="en-US" sz="2000" b="1" u="sng" strike="noStrike" dirty="0">
              <a:solidFill>
                <a:srgbClr val="212121"/>
              </a:solidFill>
              <a:latin typeface="+mn-lt"/>
            </a:endParaRPr>
          </a:p>
          <a:p>
            <a:pPr marL="0" indent="0" rtl="0">
              <a:spcBef>
                <a:spcPts val="0"/>
              </a:spcBef>
              <a:spcAft>
                <a:spcPts val="0"/>
              </a:spcAft>
              <a:buNone/>
            </a:pPr>
            <a:r>
              <a:rPr lang="en-US" sz="2000" b="0" i="0" u="none" strike="noStrike" dirty="0">
                <a:solidFill>
                  <a:srgbClr val="212121"/>
                </a:solidFill>
                <a:effectLst/>
                <a:latin typeface="+mn-lt"/>
              </a:rPr>
              <a:t>Stevens, M. N., </a:t>
            </a:r>
            <a:r>
              <a:rPr lang="en-US" sz="2000" b="0" i="0" u="none" strike="noStrike" dirty="0" err="1">
                <a:solidFill>
                  <a:srgbClr val="212121"/>
                </a:solidFill>
                <a:effectLst/>
                <a:latin typeface="+mn-lt"/>
              </a:rPr>
              <a:t>Dubno</a:t>
            </a:r>
            <a:r>
              <a:rPr lang="en-US" sz="2000" b="0" i="0" u="none" strike="noStrike" dirty="0">
                <a:solidFill>
                  <a:srgbClr val="212121"/>
                </a:solidFill>
                <a:effectLst/>
                <a:latin typeface="+mn-lt"/>
              </a:rPr>
              <a:t>, J. R., </a:t>
            </a:r>
            <a:r>
              <a:rPr lang="en-US" sz="2000" b="0" i="0" u="none" strike="noStrike" dirty="0" err="1">
                <a:solidFill>
                  <a:srgbClr val="212121"/>
                </a:solidFill>
                <a:effectLst/>
                <a:latin typeface="+mn-lt"/>
              </a:rPr>
              <a:t>Wallhagen</a:t>
            </a:r>
            <a:r>
              <a:rPr lang="en-US" sz="2000" b="0" i="0" u="none" strike="noStrike" dirty="0">
                <a:solidFill>
                  <a:srgbClr val="212121"/>
                </a:solidFill>
                <a:effectLst/>
                <a:latin typeface="+mn-lt"/>
              </a:rPr>
              <a:t>, M. I., &amp; Tucci, D. L. (2019). Communication and healthcare: Self-reports of people with hearing loss in primary care settings. </a:t>
            </a:r>
            <a:r>
              <a:rPr lang="en-US" sz="2000" b="0" i="1" u="none" strike="noStrike" dirty="0">
                <a:solidFill>
                  <a:srgbClr val="212121"/>
                </a:solidFill>
                <a:effectLst/>
                <a:latin typeface="+mn-lt"/>
              </a:rPr>
              <a:t>Clinical</a:t>
            </a:r>
            <a:r>
              <a:rPr lang="en-US" sz="2000" dirty="0">
                <a:latin typeface="+mn-lt"/>
              </a:rPr>
              <a:t> </a:t>
            </a:r>
            <a:r>
              <a:rPr lang="en-US" sz="2000" b="0" i="1" u="none" strike="noStrike" dirty="0">
                <a:solidFill>
                  <a:srgbClr val="212121"/>
                </a:solidFill>
                <a:effectLst/>
                <a:latin typeface="+mn-lt"/>
              </a:rPr>
              <a:t>Gerontologist</a:t>
            </a:r>
            <a:r>
              <a:rPr lang="en-US" sz="2000" b="0" i="0" u="none" strike="noStrike" dirty="0">
                <a:solidFill>
                  <a:srgbClr val="212121"/>
                </a:solidFill>
                <a:effectLst/>
                <a:latin typeface="+mn-lt"/>
              </a:rPr>
              <a:t>, </a:t>
            </a:r>
            <a:r>
              <a:rPr lang="en-US" sz="2000" b="0" i="1" u="none" strike="noStrike" dirty="0">
                <a:solidFill>
                  <a:srgbClr val="212121"/>
                </a:solidFill>
                <a:effectLst/>
                <a:latin typeface="+mn-lt"/>
              </a:rPr>
              <a:t>42</a:t>
            </a:r>
            <a:r>
              <a:rPr lang="en-US" sz="2000" b="0" i="0" u="none" strike="noStrike" dirty="0">
                <a:solidFill>
                  <a:srgbClr val="212121"/>
                </a:solidFill>
                <a:effectLst/>
                <a:latin typeface="+mn-lt"/>
              </a:rPr>
              <a:t>(5), 485–494.</a:t>
            </a:r>
            <a:r>
              <a:rPr lang="en-US" sz="2000" b="0" i="0" u="none" strike="noStrike" dirty="0">
                <a:solidFill>
                  <a:srgbClr val="212121"/>
                </a:solidFill>
                <a:effectLst/>
                <a:latin typeface="+mn-lt"/>
                <a:hlinkClick r:id="rId12"/>
              </a:rPr>
              <a:t> </a:t>
            </a:r>
            <a:r>
              <a:rPr lang="en-US" sz="2000" b="0" i="0" u="sng" strike="noStrike" dirty="0">
                <a:solidFill>
                  <a:srgbClr val="1155CC"/>
                </a:solidFill>
                <a:effectLst/>
                <a:latin typeface="+mn-lt"/>
                <a:hlinkClick r:id="rId12"/>
              </a:rPr>
              <a:t>https://doi.org/10.1080/07317115.2018.1453908</a:t>
            </a:r>
            <a:endParaRPr lang="en-US" sz="2000" dirty="0">
              <a:latin typeface="+mn-lt"/>
            </a:endParaRPr>
          </a:p>
        </p:txBody>
      </p:sp>
      <p:sp>
        <p:nvSpPr>
          <p:cNvPr id="22" name="TextBox 21">
            <a:extLst>
              <a:ext uri="{FF2B5EF4-FFF2-40B4-BE49-F238E27FC236}">
                <a16:creationId xmlns:a16="http://schemas.microsoft.com/office/drawing/2014/main" id="{89D5C9E9-4917-2682-08B2-87E337CA0B26}"/>
              </a:ext>
            </a:extLst>
          </p:cNvPr>
          <p:cNvSpPr txBox="1"/>
          <p:nvPr/>
        </p:nvSpPr>
        <p:spPr>
          <a:xfrm>
            <a:off x="29630469" y="26746200"/>
            <a:ext cx="13592818" cy="1569660"/>
          </a:xfrm>
          <a:prstGeom prst="rect">
            <a:avLst/>
          </a:prstGeom>
          <a:noFill/>
        </p:spPr>
        <p:txBody>
          <a:bodyPr wrap="square">
            <a:spAutoFit/>
          </a:bodyPr>
          <a:lstStyle/>
          <a:p>
            <a:r>
              <a:rPr lang="en-US" sz="2400" dirty="0">
                <a:latin typeface="+mn-lt"/>
              </a:rPr>
              <a:t>Thank you to Dr. Jenkins, Emily </a:t>
            </a:r>
            <a:r>
              <a:rPr lang="en-US" sz="2400" dirty="0" err="1">
                <a:latin typeface="+mn-lt"/>
              </a:rPr>
              <a:t>Delzell</a:t>
            </a:r>
            <a:r>
              <a:rPr lang="en-US" sz="2400" dirty="0">
                <a:latin typeface="+mn-lt"/>
              </a:rPr>
              <a:t>, Kevin Braswell, Ashley McLeroy, Elizabeth Stewart, Jessica McKay, Hank Poore, friends, and family for your support during this research period. </a:t>
            </a:r>
          </a:p>
          <a:p>
            <a:endParaRPr lang="en-US" sz="2400" dirty="0">
              <a:latin typeface="+mn-lt"/>
            </a:endParaRPr>
          </a:p>
          <a:p>
            <a:r>
              <a:rPr lang="en-US" sz="2400" dirty="0">
                <a:latin typeface="+mn-lt"/>
              </a:rPr>
              <a:t>Email McKenzie Williams at mwillia2@uab.edu if you have questions or comments. </a:t>
            </a:r>
          </a:p>
        </p:txBody>
      </p:sp>
      <p:sp>
        <p:nvSpPr>
          <p:cNvPr id="26" name="TextBox 25">
            <a:extLst>
              <a:ext uri="{FF2B5EF4-FFF2-40B4-BE49-F238E27FC236}">
                <a16:creationId xmlns:a16="http://schemas.microsoft.com/office/drawing/2014/main" id="{9ACC5A29-C0AC-BB3C-54BC-9396EE2D9AE3}"/>
              </a:ext>
            </a:extLst>
          </p:cNvPr>
          <p:cNvSpPr txBox="1"/>
          <p:nvPr/>
        </p:nvSpPr>
        <p:spPr>
          <a:xfrm>
            <a:off x="199272" y="21046147"/>
            <a:ext cx="7773551" cy="369332"/>
          </a:xfrm>
          <a:prstGeom prst="rect">
            <a:avLst/>
          </a:prstGeom>
          <a:noFill/>
        </p:spPr>
        <p:txBody>
          <a:bodyPr wrap="square">
            <a:spAutoFit/>
          </a:bodyPr>
          <a:lstStyle/>
          <a:p>
            <a:r>
              <a:rPr lang="en-US" b="1" dirty="0">
                <a:latin typeface="+mn-lt"/>
                <a:cs typeface="Times New Roman" panose="02020603050405020304" pitchFamily="18" charset="0"/>
              </a:rPr>
              <a:t>Figure 1  </a:t>
            </a:r>
            <a:r>
              <a:rPr lang="en-US" i="1" dirty="0">
                <a:latin typeface="+mn-lt"/>
                <a:cs typeface="Times New Roman" panose="02020603050405020304" pitchFamily="18" charset="0"/>
              </a:rPr>
              <a:t>Emotions and barriers when visiting a health care setting independently </a:t>
            </a:r>
          </a:p>
        </p:txBody>
      </p:sp>
      <p:sp>
        <p:nvSpPr>
          <p:cNvPr id="32" name="TextBox 31">
            <a:extLst>
              <a:ext uri="{FF2B5EF4-FFF2-40B4-BE49-F238E27FC236}">
                <a16:creationId xmlns:a16="http://schemas.microsoft.com/office/drawing/2014/main" id="{7186B7DC-235C-54A9-6A2B-6EC734CD9280}"/>
              </a:ext>
            </a:extLst>
          </p:cNvPr>
          <p:cNvSpPr txBox="1"/>
          <p:nvPr/>
        </p:nvSpPr>
        <p:spPr>
          <a:xfrm>
            <a:off x="14923703" y="7154339"/>
            <a:ext cx="6869113" cy="369332"/>
          </a:xfrm>
          <a:prstGeom prst="rect">
            <a:avLst/>
          </a:prstGeom>
          <a:noFill/>
        </p:spPr>
        <p:txBody>
          <a:bodyPr wrap="square">
            <a:spAutoFit/>
          </a:bodyPr>
          <a:lstStyle/>
          <a:p>
            <a:r>
              <a:rPr lang="en-US" b="1" dirty="0">
                <a:latin typeface="+mn-lt"/>
                <a:cs typeface="Times New Roman" panose="02020603050405020304" pitchFamily="18" charset="0"/>
              </a:rPr>
              <a:t>Figure 2 </a:t>
            </a:r>
            <a:r>
              <a:rPr lang="en-US" i="1" dirty="0">
                <a:latin typeface="+mn-lt"/>
                <a:cs typeface="Times New Roman" panose="02020603050405020304" pitchFamily="18" charset="0"/>
              </a:rPr>
              <a:t>Emotions and barriers when  flying commercial independently </a:t>
            </a:r>
          </a:p>
        </p:txBody>
      </p:sp>
      <p:sp>
        <p:nvSpPr>
          <p:cNvPr id="34" name="TextBox 33">
            <a:extLst>
              <a:ext uri="{FF2B5EF4-FFF2-40B4-BE49-F238E27FC236}">
                <a16:creationId xmlns:a16="http://schemas.microsoft.com/office/drawing/2014/main" id="{CC8F6C7F-B501-A2F6-745B-5761B29583AD}"/>
              </a:ext>
            </a:extLst>
          </p:cNvPr>
          <p:cNvSpPr txBox="1"/>
          <p:nvPr/>
        </p:nvSpPr>
        <p:spPr>
          <a:xfrm>
            <a:off x="15149529" y="12374333"/>
            <a:ext cx="8305800" cy="369332"/>
          </a:xfrm>
          <a:prstGeom prst="rect">
            <a:avLst/>
          </a:prstGeom>
          <a:noFill/>
        </p:spPr>
        <p:txBody>
          <a:bodyPr wrap="square">
            <a:spAutoFit/>
          </a:bodyPr>
          <a:lstStyle/>
          <a:p>
            <a:r>
              <a:rPr lang="en-US" b="1" dirty="0">
                <a:latin typeface="+mn-lt"/>
                <a:cs typeface="Times New Roman" panose="02020603050405020304" pitchFamily="18" charset="0"/>
              </a:rPr>
              <a:t>Figure 3  </a:t>
            </a:r>
            <a:r>
              <a:rPr lang="en-US" i="1" dirty="0">
                <a:latin typeface="+mn-lt"/>
                <a:cs typeface="Times New Roman" panose="02020603050405020304" pitchFamily="18" charset="0"/>
              </a:rPr>
              <a:t>Emotions and barriers when utilizing a drive-through  service independently </a:t>
            </a:r>
          </a:p>
        </p:txBody>
      </p:sp>
      <p:sp>
        <p:nvSpPr>
          <p:cNvPr id="36" name="TextBox 35">
            <a:extLst>
              <a:ext uri="{FF2B5EF4-FFF2-40B4-BE49-F238E27FC236}">
                <a16:creationId xmlns:a16="http://schemas.microsoft.com/office/drawing/2014/main" id="{159A3076-EF8E-92EB-BAD4-591AE52C21DE}"/>
              </a:ext>
            </a:extLst>
          </p:cNvPr>
          <p:cNvSpPr txBox="1"/>
          <p:nvPr/>
        </p:nvSpPr>
        <p:spPr>
          <a:xfrm>
            <a:off x="15143351" y="18396558"/>
            <a:ext cx="7562816" cy="369332"/>
          </a:xfrm>
          <a:prstGeom prst="rect">
            <a:avLst/>
          </a:prstGeom>
          <a:noFill/>
        </p:spPr>
        <p:txBody>
          <a:bodyPr wrap="square">
            <a:spAutoFit/>
          </a:bodyPr>
          <a:lstStyle/>
          <a:p>
            <a:r>
              <a:rPr lang="en-US" b="1" dirty="0">
                <a:latin typeface="+mn-lt"/>
                <a:cs typeface="Times New Roman" panose="02020603050405020304" pitchFamily="18" charset="0"/>
              </a:rPr>
              <a:t>Table 1</a:t>
            </a:r>
            <a:r>
              <a:rPr lang="en-US" b="1" i="1" dirty="0">
                <a:latin typeface="+mn-lt"/>
                <a:cs typeface="Times New Roman" panose="02020603050405020304" pitchFamily="18" charset="0"/>
              </a:rPr>
              <a:t> </a:t>
            </a:r>
            <a:r>
              <a:rPr lang="en-US" i="1" dirty="0">
                <a:latin typeface="+mn-lt"/>
                <a:cs typeface="Times New Roman" panose="02020603050405020304" pitchFamily="18" charset="0"/>
              </a:rPr>
              <a:t>Opinions on the implementation of live captioning</a:t>
            </a: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2960</TotalTime>
  <Words>1771</Words>
  <Application>Microsoft Office PowerPoint</Application>
  <PresentationFormat>Custom</PresentationFormat>
  <Paragraphs>145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Watermark</vt:lpstr>
      <vt:lpstr>Is There A Need for Live Captioning in Healthcare, Transportation, and Retail Settings? McKenzie Williams, OTS; Gavin Jenkins, PhD, OTR/L, ATP Department of Occupational Therapy  |  University of Alabama at Birmingham Kevin Braswell, CEO  |  Smart Solutions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Williams, Mckenzie</cp:lastModifiedBy>
  <cp:revision>208</cp:revision>
  <dcterms:created xsi:type="dcterms:W3CDTF">2012-03-16T13:05:22Z</dcterms:created>
  <dcterms:modified xsi:type="dcterms:W3CDTF">2023-12-06T14:35:38Z</dcterms:modified>
</cp:coreProperties>
</file>