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
  </p:notesMasterIdLst>
  <p:sldIdLst>
    <p:sldId id="257" r:id="rId2"/>
  </p:sldIdLst>
  <p:sldSz cx="43891200" cy="32918400"/>
  <p:notesSz cx="6858000" cy="9144000"/>
  <p:defaultTextStyle>
    <a:defPPr>
      <a:defRPr lang="en-US"/>
    </a:defPPr>
    <a:lvl1pPr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1pPr>
    <a:lvl2pPr marL="2036763" indent="-157956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2pPr>
    <a:lvl3pPr marL="4075113" indent="-3160713"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3pPr>
    <a:lvl4pPr marL="6111875" indent="-474027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4pPr>
    <a:lvl5pPr marL="8150225" indent="-6321425" algn="l" defTabSz="2036763" rtl="0" eaLnBrk="0" fontAlgn="base" hangingPunct="0">
      <a:spcBef>
        <a:spcPct val="0"/>
      </a:spcBef>
      <a:spcAft>
        <a:spcPct val="0"/>
      </a:spcAft>
      <a:defRPr kern="1200">
        <a:solidFill>
          <a:schemeClr val="tx1"/>
        </a:solidFill>
        <a:latin typeface="Arial" panose="020B0604020202020204" pitchFamily="34" charset="0"/>
        <a:ea typeface="ヒラギノ角ゴ Pro W3"/>
        <a:cs typeface="ヒラギノ角ゴ Pro W3"/>
      </a:defRPr>
    </a:lvl5pPr>
    <a:lvl6pPr marL="22860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6pPr>
    <a:lvl7pPr marL="27432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7pPr>
    <a:lvl8pPr marL="32004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8pPr>
    <a:lvl9pPr marL="3657600" algn="l" defTabSz="914400" rtl="0" eaLnBrk="1" latinLnBrk="0" hangingPunct="1">
      <a:defRPr kern="1200">
        <a:solidFill>
          <a:schemeClr val="tx1"/>
        </a:solidFill>
        <a:latin typeface="Arial" panose="020B0604020202020204" pitchFamily="34" charset="0"/>
        <a:ea typeface="ヒラギノ角ゴ Pro W3"/>
        <a:cs typeface="ヒラギノ角ゴ Pro W3"/>
      </a:defRPr>
    </a:lvl9pPr>
  </p:defaultTextStyle>
  <p:extLst>
    <p:ext uri="{EFAFB233-063F-42B5-8137-9DF3F51BA10A}">
      <p15:sldGuideLst xmlns:p15="http://schemas.microsoft.com/office/powerpoint/2012/main">
        <p15:guide id="1" orient="horz" pos="10368">
          <p15:clr>
            <a:srgbClr val="A4A3A4"/>
          </p15:clr>
        </p15:guide>
        <p15:guide id="2" pos="1382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755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627"/>
    <p:restoredTop sz="94694"/>
  </p:normalViewPr>
  <p:slideViewPr>
    <p:cSldViewPr snapToObjects="1" showGuides="1">
      <p:cViewPr varScale="1">
        <p:scale>
          <a:sx n="25" d="100"/>
          <a:sy n="25" d="100"/>
        </p:scale>
        <p:origin x="1608" y="192"/>
      </p:cViewPr>
      <p:guideLst>
        <p:guide orient="horz" pos="10368"/>
        <p:guide pos="13824"/>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9B6005BE-4393-06F6-ECB2-C1785127AD78}"/>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9219" name="Rectangle 3">
            <a:extLst>
              <a:ext uri="{FF2B5EF4-FFF2-40B4-BE49-F238E27FC236}">
                <a16:creationId xmlns:a16="http://schemas.microsoft.com/office/drawing/2014/main" id="{C5630F09-28E7-1F4D-68C0-7153A53B005A}"/>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fld id="{A15221B6-8117-42FC-BA6C-6638EFC97196}" type="datetimeFigureOut">
              <a:rPr lang="en-US"/>
              <a:pPr>
                <a:defRPr/>
              </a:pPr>
              <a:t>6/26/24</a:t>
            </a:fld>
            <a:endParaRPr lang="en-US" dirty="0"/>
          </a:p>
        </p:txBody>
      </p:sp>
      <p:sp>
        <p:nvSpPr>
          <p:cNvPr id="3076" name="Rectangle 4">
            <a:extLst>
              <a:ext uri="{FF2B5EF4-FFF2-40B4-BE49-F238E27FC236}">
                <a16:creationId xmlns:a16="http://schemas.microsoft.com/office/drawing/2014/main" id="{AB98AB6F-5908-E9B2-3699-7FAAA396B784}"/>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a:extLst>
              <a:ext uri="{FF2B5EF4-FFF2-40B4-BE49-F238E27FC236}">
                <a16:creationId xmlns:a16="http://schemas.microsoft.com/office/drawing/2014/main" id="{5A6668B9-B0A3-B8B3-B6F7-3EEDD825D68A}"/>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22" name="Rectangle 6">
            <a:extLst>
              <a:ext uri="{FF2B5EF4-FFF2-40B4-BE49-F238E27FC236}">
                <a16:creationId xmlns:a16="http://schemas.microsoft.com/office/drawing/2014/main" id="{CA8430D8-40EF-9A33-CF7E-CFE427BE9445}"/>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9223" name="Rectangle 7">
            <a:extLst>
              <a:ext uri="{FF2B5EF4-FFF2-40B4-BE49-F238E27FC236}">
                <a16:creationId xmlns:a16="http://schemas.microsoft.com/office/drawing/2014/main" id="{DB7C8740-3FC4-290D-996C-7D05A160B613}"/>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97904A3-19D0-4514-A8B3-273DECDDCEE1}"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4B7CF-34E1-F2D7-39E7-A3531EFD5732}"/>
              </a:ext>
            </a:extLst>
          </p:cNvPr>
          <p:cNvSpPr>
            <a:spLocks noGrp="1" noRot="1" noChangeAspect="1" noChangeArrowheads="1" noTextEdit="1"/>
          </p:cNvSpPr>
          <p:nvPr>
            <p:ph type="sldImg"/>
          </p:nvPr>
        </p:nvSpPr>
        <p:spPr>
          <a:ln/>
        </p:spPr>
      </p:sp>
      <p:sp>
        <p:nvSpPr>
          <p:cNvPr id="5123" name="Rectangle 3">
            <a:extLst>
              <a:ext uri="{FF2B5EF4-FFF2-40B4-BE49-F238E27FC236}">
                <a16:creationId xmlns:a16="http://schemas.microsoft.com/office/drawing/2014/main" id="{769C575F-5C02-2661-F12A-03D0F380690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15200" y="5852160"/>
            <a:ext cx="25237440" cy="6217920"/>
          </a:xfrm>
        </p:spPr>
        <p:txBody>
          <a:bodyPr>
            <a:normAutofit/>
          </a:bodyPr>
          <a:lstStyle>
            <a:lvl1pPr algn="l">
              <a:defRPr sz="14300" b="1">
                <a:solidFill>
                  <a:schemeClr val="accent3">
                    <a:lumMod val="40000"/>
                    <a:lumOff val="60000"/>
                  </a:schemeClr>
                </a:solidFill>
                <a:latin typeface="+mj-lt"/>
              </a:defRPr>
            </a:lvl1pPr>
          </a:lstStyle>
          <a:p>
            <a:r>
              <a:rPr lang="en-US" dirty="0"/>
              <a:t>Click to edit Master title style</a:t>
            </a:r>
          </a:p>
        </p:txBody>
      </p:sp>
      <p:sp>
        <p:nvSpPr>
          <p:cNvPr id="5" name="Subtitle 2"/>
          <p:cNvSpPr>
            <a:spLocks noGrp="1"/>
          </p:cNvSpPr>
          <p:nvPr>
            <p:ph type="subTitle" idx="1"/>
          </p:nvPr>
        </p:nvSpPr>
        <p:spPr>
          <a:xfrm>
            <a:off x="7315200" y="18653760"/>
            <a:ext cx="25237440" cy="8412480"/>
          </a:xfrm>
        </p:spPr>
        <p:txBody>
          <a:bodyPr/>
          <a:lstStyle>
            <a:lvl1pPr marL="0" indent="0" algn="l">
              <a:buNone/>
              <a:defRPr>
                <a:solidFill>
                  <a:schemeClr val="tx1">
                    <a:tint val="75000"/>
                  </a:schemeClr>
                </a:solidFill>
              </a:defRPr>
            </a:lvl1pPr>
            <a:lvl2pPr marL="2037786" indent="0" algn="ctr">
              <a:buNone/>
              <a:defRPr>
                <a:solidFill>
                  <a:schemeClr val="tx1">
                    <a:tint val="75000"/>
                  </a:schemeClr>
                </a:solidFill>
              </a:defRPr>
            </a:lvl2pPr>
            <a:lvl3pPr marL="4075572" indent="0" algn="ctr">
              <a:buNone/>
              <a:defRPr>
                <a:solidFill>
                  <a:schemeClr val="tx1">
                    <a:tint val="75000"/>
                  </a:schemeClr>
                </a:solidFill>
              </a:defRPr>
            </a:lvl3pPr>
            <a:lvl4pPr marL="6113358" indent="0" algn="ctr">
              <a:buNone/>
              <a:defRPr>
                <a:solidFill>
                  <a:schemeClr val="tx1">
                    <a:tint val="75000"/>
                  </a:schemeClr>
                </a:solidFill>
              </a:defRPr>
            </a:lvl4pPr>
            <a:lvl5pPr marL="8151144" indent="0" algn="ctr">
              <a:buNone/>
              <a:defRPr>
                <a:solidFill>
                  <a:schemeClr val="tx1">
                    <a:tint val="75000"/>
                  </a:schemeClr>
                </a:solidFill>
              </a:defRPr>
            </a:lvl5pPr>
            <a:lvl6pPr marL="10188931" indent="0" algn="ctr">
              <a:buNone/>
              <a:defRPr>
                <a:solidFill>
                  <a:schemeClr val="tx1">
                    <a:tint val="75000"/>
                  </a:schemeClr>
                </a:solidFill>
              </a:defRPr>
            </a:lvl6pPr>
            <a:lvl7pPr marL="12226717" indent="0" algn="ctr">
              <a:buNone/>
              <a:defRPr>
                <a:solidFill>
                  <a:schemeClr val="tx1">
                    <a:tint val="75000"/>
                  </a:schemeClr>
                </a:solidFill>
              </a:defRPr>
            </a:lvl7pPr>
            <a:lvl8pPr marL="14264503" indent="0" algn="ctr">
              <a:buNone/>
              <a:defRPr>
                <a:solidFill>
                  <a:schemeClr val="tx1">
                    <a:tint val="75000"/>
                  </a:schemeClr>
                </a:solidFill>
              </a:defRPr>
            </a:lvl8pPr>
            <a:lvl9pPr marL="16302289"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594175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sz="12500"/>
            </a:lvl1pPr>
            <a:lvl2pPr>
              <a:defRPr sz="10700"/>
            </a:lvl2pPr>
            <a:lvl3pPr>
              <a:defRPr sz="8900"/>
            </a:lvl3pPr>
            <a:lvl4pPr>
              <a:defRPr sz="8000"/>
            </a:lvl4pPr>
            <a:lvl5pPr>
              <a:defRPr sz="80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itle 4"/>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808117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21945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22311360" y="7680963"/>
            <a:ext cx="19385280" cy="21724622"/>
          </a:xfrm>
        </p:spPr>
        <p:txBody>
          <a:bodyPr/>
          <a:lstStyle>
            <a:lvl1pPr>
              <a:defRPr sz="10700"/>
            </a:lvl1pPr>
            <a:lvl2pPr>
              <a:defRPr sz="8900"/>
            </a:lvl2pPr>
            <a:lvl3pPr>
              <a:defRPr sz="8000"/>
            </a:lvl3pPr>
            <a:lvl4pPr>
              <a:defRPr sz="7100"/>
            </a:lvl4pPr>
            <a:lvl5pPr>
              <a:defRPr sz="7100"/>
            </a:lvl5pPr>
            <a:lvl6pPr>
              <a:defRPr sz="8000"/>
            </a:lvl6pPr>
            <a:lvl7pPr>
              <a:defRPr sz="8000"/>
            </a:lvl7pPr>
            <a:lvl8pPr>
              <a:defRPr sz="8000"/>
            </a:lvl8pPr>
            <a:lvl9pPr>
              <a:defRPr sz="8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Title 5"/>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89662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194561" y="7368542"/>
            <a:ext cx="19392902"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dirty="0"/>
              <a:t>Click to edit Master text styles</a:t>
            </a:r>
          </a:p>
        </p:txBody>
      </p:sp>
      <p:sp>
        <p:nvSpPr>
          <p:cNvPr id="4" name="Content Placeholder 3"/>
          <p:cNvSpPr>
            <a:spLocks noGrp="1"/>
          </p:cNvSpPr>
          <p:nvPr>
            <p:ph sz="half" idx="2"/>
          </p:nvPr>
        </p:nvSpPr>
        <p:spPr>
          <a:xfrm>
            <a:off x="2194561" y="10439400"/>
            <a:ext cx="19392902"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22296123" y="7368542"/>
            <a:ext cx="19400520" cy="3070858"/>
          </a:xfrm>
        </p:spPr>
        <p:txBody>
          <a:bodyPr anchor="b"/>
          <a:lstStyle>
            <a:lvl1pPr marL="0" indent="0">
              <a:buNone/>
              <a:defRPr sz="8900" b="1"/>
            </a:lvl1pPr>
            <a:lvl2pPr marL="2037786" indent="0">
              <a:buNone/>
              <a:defRPr sz="8900" b="1"/>
            </a:lvl2pPr>
            <a:lvl3pPr marL="4075572" indent="0">
              <a:buNone/>
              <a:defRPr sz="8000" b="1"/>
            </a:lvl3pPr>
            <a:lvl4pPr marL="6113358" indent="0">
              <a:buNone/>
              <a:defRPr sz="7100" b="1"/>
            </a:lvl4pPr>
            <a:lvl5pPr marL="8151144" indent="0">
              <a:buNone/>
              <a:defRPr sz="7100" b="1"/>
            </a:lvl5pPr>
            <a:lvl6pPr marL="10188931" indent="0">
              <a:buNone/>
              <a:defRPr sz="7100" b="1"/>
            </a:lvl6pPr>
            <a:lvl7pPr marL="12226717" indent="0">
              <a:buNone/>
              <a:defRPr sz="7100" b="1"/>
            </a:lvl7pPr>
            <a:lvl8pPr marL="14264503" indent="0">
              <a:buNone/>
              <a:defRPr sz="7100" b="1"/>
            </a:lvl8pPr>
            <a:lvl9pPr marL="16302289" indent="0">
              <a:buNone/>
              <a:defRPr sz="7100" b="1"/>
            </a:lvl9pPr>
          </a:lstStyle>
          <a:p>
            <a:pPr lvl="0"/>
            <a:r>
              <a:rPr lang="en-US"/>
              <a:t>Click to edit Master text styles</a:t>
            </a:r>
          </a:p>
        </p:txBody>
      </p:sp>
      <p:sp>
        <p:nvSpPr>
          <p:cNvPr id="6" name="Content Placeholder 5"/>
          <p:cNvSpPr>
            <a:spLocks noGrp="1"/>
          </p:cNvSpPr>
          <p:nvPr>
            <p:ph sz="quarter" idx="4"/>
          </p:nvPr>
        </p:nvSpPr>
        <p:spPr>
          <a:xfrm>
            <a:off x="22296123" y="10439400"/>
            <a:ext cx="19400520" cy="18966182"/>
          </a:xfrm>
        </p:spPr>
        <p:txBody>
          <a:bodyPr/>
          <a:lstStyle>
            <a:lvl1pPr>
              <a:defRPr sz="8900"/>
            </a:lvl1pPr>
            <a:lvl2pPr>
              <a:defRPr sz="8000"/>
            </a:lvl2pPr>
            <a:lvl3pPr>
              <a:defRPr sz="7100"/>
            </a:lvl3pPr>
            <a:lvl4pPr>
              <a:defRPr sz="6200"/>
            </a:lvl4pPr>
            <a:lvl5pPr>
              <a:defRPr sz="6200"/>
            </a:lvl5pPr>
            <a:lvl6pPr>
              <a:defRPr sz="7100"/>
            </a:lvl6pPr>
            <a:lvl7pPr>
              <a:defRPr sz="7100"/>
            </a:lvl7pPr>
            <a:lvl8pPr>
              <a:defRPr sz="7100"/>
            </a:lvl8pPr>
            <a:lvl9pPr>
              <a:defRPr sz="7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7"/>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545558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460330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9CCA619B-FFD1-4641-2B00-02D5F8C1462E}"/>
              </a:ext>
            </a:extLst>
          </p:cNvPr>
          <p:cNvGrpSpPr/>
          <p:nvPr userDrawn="1"/>
        </p:nvGrpSpPr>
        <p:grpSpPr>
          <a:xfrm>
            <a:off x="-76200" y="-3534"/>
            <a:ext cx="43997880" cy="33017820"/>
            <a:chOff x="-21093" y="-3534"/>
            <a:chExt cx="43997880" cy="33017820"/>
          </a:xfrm>
        </p:grpSpPr>
        <p:sp>
          <p:nvSpPr>
            <p:cNvPr id="3" name="Rectangle 2">
              <a:extLst>
                <a:ext uri="{FF2B5EF4-FFF2-40B4-BE49-F238E27FC236}">
                  <a16:creationId xmlns:a16="http://schemas.microsoft.com/office/drawing/2014/main" id="{DC93CBAF-1AB3-71B6-F1FB-D8A5AE6ECAA9}"/>
                </a:ext>
              </a:extLst>
            </p:cNvPr>
            <p:cNvSpPr/>
            <p:nvPr userDrawn="1"/>
          </p:nvSpPr>
          <p:spPr>
            <a:xfrm>
              <a:off x="-21093" y="30042486"/>
              <a:ext cx="43891200" cy="29718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4" name="Group 3">
              <a:extLst>
                <a:ext uri="{FF2B5EF4-FFF2-40B4-BE49-F238E27FC236}">
                  <a16:creationId xmlns:a16="http://schemas.microsoft.com/office/drawing/2014/main" id="{253B313D-6048-C811-B35A-0B28BDDD53D6}"/>
                </a:ext>
              </a:extLst>
            </p:cNvPr>
            <p:cNvGrpSpPr/>
            <p:nvPr userDrawn="1"/>
          </p:nvGrpSpPr>
          <p:grpSpPr>
            <a:xfrm>
              <a:off x="-21093" y="-3534"/>
              <a:ext cx="43997880" cy="5486400"/>
              <a:chOff x="-21093" y="-3534"/>
              <a:chExt cx="43997880" cy="5486400"/>
            </a:xfrm>
          </p:grpSpPr>
          <p:sp>
            <p:nvSpPr>
              <p:cNvPr id="7" name="Rectangle 6">
                <a:extLst>
                  <a:ext uri="{FF2B5EF4-FFF2-40B4-BE49-F238E27FC236}">
                    <a16:creationId xmlns:a16="http://schemas.microsoft.com/office/drawing/2014/main" id="{AC6EACC0-CAF4-5942-0F40-E6A6B8933228}"/>
                  </a:ext>
                </a:extLst>
              </p:cNvPr>
              <p:cNvSpPr/>
              <p:nvPr userDrawn="1"/>
            </p:nvSpPr>
            <p:spPr>
              <a:xfrm>
                <a:off x="85587" y="-3534"/>
                <a:ext cx="43891200" cy="5486400"/>
              </a:xfrm>
              <a:prstGeom prst="rect">
                <a:avLst/>
              </a:prstGeom>
              <a:solidFill>
                <a:srgbClr val="1F7555"/>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210DF7D-7CD9-71B5-A1FD-E877DBAEA0C0}"/>
                  </a:ext>
                </a:extLst>
              </p:cNvPr>
              <p:cNvSpPr/>
              <p:nvPr userDrawn="1"/>
            </p:nvSpPr>
            <p:spPr>
              <a:xfrm>
                <a:off x="-21093" y="-3534"/>
                <a:ext cx="5486400" cy="5486400"/>
              </a:xfrm>
              <a:prstGeom prst="rect">
                <a:avLst/>
              </a:prstGeom>
              <a:solidFill>
                <a:srgbClr val="17543E"/>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logo with a lighthouse and waves&#10;&#10;Description automatically generated">
              <a:extLst>
                <a:ext uri="{FF2B5EF4-FFF2-40B4-BE49-F238E27FC236}">
                  <a16:creationId xmlns:a16="http://schemas.microsoft.com/office/drawing/2014/main" id="{43767709-205E-5EBB-3D1E-E492EC51B809}"/>
                </a:ext>
              </a:extLst>
            </p:cNvPr>
            <p:cNvPicPr>
              <a:picLocks noChangeAspect="1"/>
            </p:cNvPicPr>
            <p:nvPr userDrawn="1"/>
          </p:nvPicPr>
          <p:blipFill>
            <a:blip r:embed="rId7"/>
            <a:stretch>
              <a:fillRect/>
            </a:stretch>
          </p:blipFill>
          <p:spPr>
            <a:xfrm>
              <a:off x="537935" y="619126"/>
              <a:ext cx="4333874" cy="4333874"/>
            </a:xfrm>
            <a:prstGeom prst="rect">
              <a:avLst/>
            </a:prstGeom>
          </p:spPr>
        </p:pic>
        <p:pic>
          <p:nvPicPr>
            <p:cNvPr id="6" name="Picture 5" descr="A black background with white text&#10;&#10;Description automatically generated">
              <a:extLst>
                <a:ext uri="{FF2B5EF4-FFF2-40B4-BE49-F238E27FC236}">
                  <a16:creationId xmlns:a16="http://schemas.microsoft.com/office/drawing/2014/main" id="{9FFCED7D-2D18-745B-3596-9C77276066D0}"/>
                </a:ext>
              </a:extLst>
            </p:cNvPr>
            <p:cNvPicPr>
              <a:picLocks noChangeAspect="1"/>
            </p:cNvPicPr>
            <p:nvPr userDrawn="1"/>
          </p:nvPicPr>
          <p:blipFill>
            <a:blip r:embed="rId8"/>
            <a:stretch>
              <a:fillRect/>
            </a:stretch>
          </p:blipFill>
          <p:spPr>
            <a:xfrm>
              <a:off x="1997726" y="30861000"/>
              <a:ext cx="8289274" cy="1549397"/>
            </a:xfrm>
            <a:prstGeom prst="rect">
              <a:avLst/>
            </a:prstGeom>
          </p:spPr>
        </p:pic>
      </p:grpSp>
      <p:sp>
        <p:nvSpPr>
          <p:cNvPr id="1027" name="Title Placeholder 1">
            <a:extLst>
              <a:ext uri="{FF2B5EF4-FFF2-40B4-BE49-F238E27FC236}">
                <a16:creationId xmlns:a16="http://schemas.microsoft.com/office/drawing/2014/main" id="{D5D06CB4-D949-38D7-4839-DF803DB5E206}"/>
              </a:ext>
            </a:extLst>
          </p:cNvPr>
          <p:cNvSpPr>
            <a:spLocks noGrp="1"/>
          </p:cNvSpPr>
          <p:nvPr>
            <p:ph type="title"/>
          </p:nvPr>
        </p:nvSpPr>
        <p:spPr bwMode="auto">
          <a:xfrm>
            <a:off x="6645275" y="669925"/>
            <a:ext cx="36148963" cy="481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ctr"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7F6F8A75-9C1D-5D04-60FB-055173502029}"/>
              </a:ext>
            </a:extLst>
          </p:cNvPr>
          <p:cNvSpPr>
            <a:spLocks noGrp="1"/>
          </p:cNvSpPr>
          <p:nvPr>
            <p:ph type="body" idx="1"/>
          </p:nvPr>
        </p:nvSpPr>
        <p:spPr bwMode="auto">
          <a:xfrm>
            <a:off x="4754563" y="7680325"/>
            <a:ext cx="35113912" cy="204835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407557" tIns="203779" rIns="407557" bIns="203779"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Tree>
  </p:cSld>
  <p:clrMap bg1="lt1" tx1="dk1" bg2="lt2" tx2="dk2" accent1="accent1" accent2="accent2" accent3="accent3" accent4="accent4" accent5="accent5" accent6="accent6" hlink="hlink" folHlink="folHlink"/>
  <p:sldLayoutIdLst>
    <p:sldLayoutId id="2147483666" r:id="rId1"/>
    <p:sldLayoutId id="2147483662" r:id="rId2"/>
    <p:sldLayoutId id="2147483663" r:id="rId3"/>
    <p:sldLayoutId id="2147483664" r:id="rId4"/>
    <p:sldLayoutId id="2147483665" r:id="rId5"/>
  </p:sldLayoutIdLst>
  <p:txStyles>
    <p:titleStyle>
      <a:lvl1pPr algn="l" defTabSz="2036763" rtl="0" eaLnBrk="0" fontAlgn="base" hangingPunct="0">
        <a:spcBef>
          <a:spcPct val="0"/>
        </a:spcBef>
        <a:spcAft>
          <a:spcPct val="0"/>
        </a:spcAft>
        <a:defRPr sz="12500" b="1" kern="1200">
          <a:solidFill>
            <a:schemeClr val="bg1"/>
          </a:solidFill>
          <a:latin typeface="+mj-lt"/>
          <a:ea typeface="Cambria" pitchFamily="18" charset="0"/>
          <a:cs typeface="Cambria" pitchFamily="18" charset="0"/>
        </a:defRPr>
      </a:lvl1pPr>
      <a:lvl2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2pPr>
      <a:lvl3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3pPr>
      <a:lvl4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4pPr>
      <a:lvl5pPr algn="l" defTabSz="2036763" rtl="0" eaLnBrk="0" fontAlgn="base" hangingPunct="0">
        <a:spcBef>
          <a:spcPct val="0"/>
        </a:spcBef>
        <a:spcAft>
          <a:spcPct val="0"/>
        </a:spcAft>
        <a:defRPr sz="12500" b="1">
          <a:solidFill>
            <a:srgbClr val="D7E4BD"/>
          </a:solidFill>
          <a:latin typeface="Calibri" pitchFamily="-109" charset="0"/>
          <a:ea typeface="Cambria" panose="02040503050406030204" pitchFamily="18" charset="0"/>
          <a:cs typeface="Cambria" panose="02040503050406030204" pitchFamily="18" charset="0"/>
        </a:defRPr>
      </a:lvl5pPr>
      <a:lvl6pPr marL="2037786"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6pPr>
      <a:lvl7pPr marL="4075572"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7pPr>
      <a:lvl8pPr marL="6113358"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8pPr>
      <a:lvl9pPr marL="8151144" algn="ctr" defTabSz="2037786" rtl="0" fontAlgn="base">
        <a:spcBef>
          <a:spcPct val="0"/>
        </a:spcBef>
        <a:spcAft>
          <a:spcPct val="0"/>
        </a:spcAft>
        <a:defRPr sz="19600">
          <a:solidFill>
            <a:schemeClr val="tx1"/>
          </a:solidFill>
          <a:latin typeface="Calibri" pitchFamily="-109" charset="0"/>
          <a:ea typeface="ヒラギノ角ゴ Pro W3" pitchFamily="-109" charset="-128"/>
          <a:cs typeface="ヒラギノ角ゴ Pro W3" pitchFamily="-109" charset="-128"/>
        </a:defRPr>
      </a:lvl9pPr>
    </p:titleStyle>
    <p:bodyStyle>
      <a:lvl1pPr marL="1017588" indent="-1017588" algn="l" defTabSz="2036763" rtl="0" eaLnBrk="0" fontAlgn="base" hangingPunct="0">
        <a:spcBef>
          <a:spcPct val="20000"/>
        </a:spcBef>
        <a:spcAft>
          <a:spcPct val="0"/>
        </a:spcAft>
        <a:buFont typeface="Arial" panose="020B0604020202020204" pitchFamily="34" charset="0"/>
        <a:buChar char="•"/>
        <a:defRPr sz="12500" kern="1200">
          <a:solidFill>
            <a:schemeClr val="tx1"/>
          </a:solidFill>
          <a:latin typeface="+mj-lt"/>
          <a:ea typeface="Cambria" pitchFamily="18" charset="0"/>
          <a:cs typeface="Cambria" pitchFamily="18" charset="0"/>
        </a:defRPr>
      </a:lvl1pPr>
      <a:lvl2pPr marL="20367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Cambria" pitchFamily="18" charset="0"/>
          <a:cs typeface="Cambria" panose="02040503050406030204" pitchFamily="18" charset="0"/>
        </a:defRPr>
      </a:lvl2pPr>
      <a:lvl3pPr marL="3055938"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charset="-128"/>
        </a:defRPr>
      </a:lvl3pPr>
      <a:lvl4pPr marL="4357688" indent="-1301750"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4pPr>
      <a:lvl5pPr marL="5376863" indent="-1017588" algn="l" defTabSz="2036763" rtl="0" eaLnBrk="0" fontAlgn="base" hangingPunct="0">
        <a:spcBef>
          <a:spcPct val="20000"/>
        </a:spcBef>
        <a:spcAft>
          <a:spcPct val="0"/>
        </a:spcAft>
        <a:buFont typeface="Arial" panose="020B0604020202020204" pitchFamily="34" charset="0"/>
        <a:buChar char="•"/>
        <a:defRPr sz="10700" kern="1200">
          <a:solidFill>
            <a:schemeClr val="tx1"/>
          </a:solidFill>
          <a:latin typeface="+mj-lt"/>
          <a:ea typeface="Geneva" charset="-128"/>
          <a:cs typeface="Geneva"/>
        </a:defRPr>
      </a:lvl5pPr>
      <a:lvl6pPr marL="11207824" indent="-1018893" algn="l" defTabSz="2037786" rtl="0" eaLnBrk="1" latinLnBrk="0" hangingPunct="1">
        <a:spcBef>
          <a:spcPct val="20000"/>
        </a:spcBef>
        <a:buFont typeface="Arial"/>
        <a:buChar char="•"/>
        <a:defRPr sz="8900" kern="1200">
          <a:solidFill>
            <a:schemeClr val="tx1"/>
          </a:solidFill>
          <a:latin typeface="+mn-lt"/>
          <a:ea typeface="+mn-ea"/>
          <a:cs typeface="+mn-cs"/>
        </a:defRPr>
      </a:lvl6pPr>
      <a:lvl7pPr marL="13245610" indent="-1018893" algn="l" defTabSz="2037786" rtl="0" eaLnBrk="1" latinLnBrk="0" hangingPunct="1">
        <a:spcBef>
          <a:spcPct val="20000"/>
        </a:spcBef>
        <a:buFont typeface="Arial"/>
        <a:buChar char="•"/>
        <a:defRPr sz="8900" kern="1200">
          <a:solidFill>
            <a:schemeClr val="tx1"/>
          </a:solidFill>
          <a:latin typeface="+mn-lt"/>
          <a:ea typeface="+mn-ea"/>
          <a:cs typeface="+mn-cs"/>
        </a:defRPr>
      </a:lvl7pPr>
      <a:lvl8pPr marL="15283396" indent="-1018893" algn="l" defTabSz="2037786" rtl="0" eaLnBrk="1" latinLnBrk="0" hangingPunct="1">
        <a:spcBef>
          <a:spcPct val="20000"/>
        </a:spcBef>
        <a:buFont typeface="Arial"/>
        <a:buChar char="•"/>
        <a:defRPr sz="8900" kern="1200">
          <a:solidFill>
            <a:schemeClr val="tx1"/>
          </a:solidFill>
          <a:latin typeface="+mn-lt"/>
          <a:ea typeface="+mn-ea"/>
          <a:cs typeface="+mn-cs"/>
        </a:defRPr>
      </a:lvl8pPr>
      <a:lvl9pPr marL="17321182" indent="-1018893" algn="l" defTabSz="2037786" rtl="0" eaLnBrk="1" latinLnBrk="0" hangingPunct="1">
        <a:spcBef>
          <a:spcPct val="20000"/>
        </a:spcBef>
        <a:buFont typeface="Arial"/>
        <a:buChar char="•"/>
        <a:defRPr sz="8900" kern="1200">
          <a:solidFill>
            <a:schemeClr val="tx1"/>
          </a:solidFill>
          <a:latin typeface="+mn-lt"/>
          <a:ea typeface="+mn-ea"/>
          <a:cs typeface="+mn-cs"/>
        </a:defRPr>
      </a:lvl9pPr>
    </p:bodyStyle>
    <p:otherStyle>
      <a:defPPr>
        <a:defRPr lang="en-US"/>
      </a:defPPr>
      <a:lvl1pPr marL="0" algn="l" defTabSz="2037786" rtl="0" eaLnBrk="1" latinLnBrk="0" hangingPunct="1">
        <a:defRPr sz="8000" kern="1200">
          <a:solidFill>
            <a:schemeClr val="tx1"/>
          </a:solidFill>
          <a:latin typeface="+mn-lt"/>
          <a:ea typeface="+mn-ea"/>
          <a:cs typeface="+mn-cs"/>
        </a:defRPr>
      </a:lvl1pPr>
      <a:lvl2pPr marL="2037786" algn="l" defTabSz="2037786" rtl="0" eaLnBrk="1" latinLnBrk="0" hangingPunct="1">
        <a:defRPr sz="8000" kern="1200">
          <a:solidFill>
            <a:schemeClr val="tx1"/>
          </a:solidFill>
          <a:latin typeface="+mn-lt"/>
          <a:ea typeface="+mn-ea"/>
          <a:cs typeface="+mn-cs"/>
        </a:defRPr>
      </a:lvl2pPr>
      <a:lvl3pPr marL="4075572" algn="l" defTabSz="2037786" rtl="0" eaLnBrk="1" latinLnBrk="0" hangingPunct="1">
        <a:defRPr sz="8000" kern="1200">
          <a:solidFill>
            <a:schemeClr val="tx1"/>
          </a:solidFill>
          <a:latin typeface="+mn-lt"/>
          <a:ea typeface="+mn-ea"/>
          <a:cs typeface="+mn-cs"/>
        </a:defRPr>
      </a:lvl3pPr>
      <a:lvl4pPr marL="6113358" algn="l" defTabSz="2037786" rtl="0" eaLnBrk="1" latinLnBrk="0" hangingPunct="1">
        <a:defRPr sz="8000" kern="1200">
          <a:solidFill>
            <a:schemeClr val="tx1"/>
          </a:solidFill>
          <a:latin typeface="+mn-lt"/>
          <a:ea typeface="+mn-ea"/>
          <a:cs typeface="+mn-cs"/>
        </a:defRPr>
      </a:lvl4pPr>
      <a:lvl5pPr marL="8151144" algn="l" defTabSz="2037786" rtl="0" eaLnBrk="1" latinLnBrk="0" hangingPunct="1">
        <a:defRPr sz="8000" kern="1200">
          <a:solidFill>
            <a:schemeClr val="tx1"/>
          </a:solidFill>
          <a:latin typeface="+mn-lt"/>
          <a:ea typeface="+mn-ea"/>
          <a:cs typeface="+mn-cs"/>
        </a:defRPr>
      </a:lvl5pPr>
      <a:lvl6pPr marL="10188931" algn="l" defTabSz="2037786" rtl="0" eaLnBrk="1" latinLnBrk="0" hangingPunct="1">
        <a:defRPr sz="8000" kern="1200">
          <a:solidFill>
            <a:schemeClr val="tx1"/>
          </a:solidFill>
          <a:latin typeface="+mn-lt"/>
          <a:ea typeface="+mn-ea"/>
          <a:cs typeface="+mn-cs"/>
        </a:defRPr>
      </a:lvl6pPr>
      <a:lvl7pPr marL="12226717" algn="l" defTabSz="2037786" rtl="0" eaLnBrk="1" latinLnBrk="0" hangingPunct="1">
        <a:defRPr sz="8000" kern="1200">
          <a:solidFill>
            <a:schemeClr val="tx1"/>
          </a:solidFill>
          <a:latin typeface="+mn-lt"/>
          <a:ea typeface="+mn-ea"/>
          <a:cs typeface="+mn-cs"/>
        </a:defRPr>
      </a:lvl7pPr>
      <a:lvl8pPr marL="14264503" algn="l" defTabSz="2037786" rtl="0" eaLnBrk="1" latinLnBrk="0" hangingPunct="1">
        <a:defRPr sz="8000" kern="1200">
          <a:solidFill>
            <a:schemeClr val="tx1"/>
          </a:solidFill>
          <a:latin typeface="+mn-lt"/>
          <a:ea typeface="+mn-ea"/>
          <a:cs typeface="+mn-cs"/>
        </a:defRPr>
      </a:lvl8pPr>
      <a:lvl9pPr marL="16302289" algn="l" defTabSz="2037786" rtl="0" eaLnBrk="1" latinLnBrk="0" hangingPunct="1">
        <a:defRPr sz="8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doi-org.uab.idm.oclc.org/10.1111/jar.12353" TargetMode="External"/><Relationship Id="rId3" Type="http://schemas.openxmlformats.org/officeDocument/2006/relationships/hyperlink" Target="https://doi.org/10.1080/07317115.2015.1032466" TargetMode="External"/><Relationship Id="rId7" Type="http://schemas.openxmlformats.org/officeDocument/2006/relationships/hyperlink" Target="https://doi-org.uab.idm.oclc.org/10.1016/j.ridd.2019.103458"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hyperlink" Target="https://doi.org/10.3390/ijerph17228690" TargetMode="External"/><Relationship Id="rId5" Type="http://schemas.openxmlformats.org/officeDocument/2006/relationships/hyperlink" Target="https://doi-org.uab.idm.oclc.org/10.1111/jir.12269" TargetMode="External"/><Relationship Id="rId4" Type="http://schemas.openxmlformats.org/officeDocument/2006/relationships/hyperlink" Target="https://www.caregiving.org/wp-content/uploads/2021/05/AARP1339_RR_Caregiving18to49_5081.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Title 3">
            <a:extLst>
              <a:ext uri="{FF2B5EF4-FFF2-40B4-BE49-F238E27FC236}">
                <a16:creationId xmlns:a16="http://schemas.microsoft.com/office/drawing/2014/main" id="{437968F4-1802-63F0-F6EC-CB04BF1A8CFA}"/>
              </a:ext>
            </a:extLst>
          </p:cNvPr>
          <p:cNvSpPr>
            <a:spLocks noGrp="1"/>
          </p:cNvSpPr>
          <p:nvPr>
            <p:ph type="title"/>
          </p:nvPr>
        </p:nvSpPr>
        <p:spPr>
          <a:xfrm>
            <a:off x="5918200" y="123756"/>
            <a:ext cx="37355463" cy="5181600"/>
          </a:xfrm>
        </p:spPr>
        <p:txBody>
          <a:bodyPr/>
          <a:lstStyle/>
          <a:p>
            <a:pPr algn="ctr"/>
            <a:r>
              <a:rPr lang="en-US" altLang="en-US" sz="9600" dirty="0">
                <a:latin typeface="Arial" panose="020B0604020202020204" pitchFamily="34" charset="0"/>
                <a:cs typeface="Arial" panose="020B0604020202020204" pitchFamily="34" charset="0"/>
              </a:rPr>
              <a:t>Exceptional Caregivers: A Support Group for Caregivers of Adults with Disabilities</a:t>
            </a:r>
            <a:br>
              <a:rPr lang="en-US" altLang="en-US" sz="11500" dirty="0">
                <a:latin typeface="Arial" panose="020B0604020202020204" pitchFamily="34" charset="0"/>
                <a:cs typeface="Arial" panose="020B0604020202020204" pitchFamily="34" charset="0"/>
              </a:rPr>
            </a:br>
            <a:r>
              <a:rPr lang="en-US" altLang="en-US" sz="6600" dirty="0">
                <a:latin typeface="Arial" panose="020B0604020202020204" pitchFamily="34" charset="0"/>
                <a:cs typeface="Arial" panose="020B0604020202020204" pitchFamily="34" charset="0"/>
              </a:rPr>
              <a:t>Kaylie Williamson, OTS; Chris </a:t>
            </a:r>
            <a:r>
              <a:rPr lang="en-US" altLang="en-US" sz="6600" dirty="0" err="1">
                <a:latin typeface="Arial" panose="020B0604020202020204" pitchFamily="34" charset="0"/>
                <a:cs typeface="Arial" panose="020B0604020202020204" pitchFamily="34" charset="0"/>
              </a:rPr>
              <a:t>Eidson</a:t>
            </a:r>
            <a:r>
              <a:rPr lang="en-US" altLang="en-US" sz="6600" dirty="0">
                <a:latin typeface="Arial" panose="020B0604020202020204" pitchFamily="34" charset="0"/>
                <a:cs typeface="Arial" panose="020B0604020202020204" pitchFamily="34" charset="0"/>
              </a:rPr>
              <a:t>, OTD</a:t>
            </a:r>
            <a:br>
              <a:rPr lang="en-US" altLang="en-US" sz="6600" dirty="0">
                <a:latin typeface="Arial" panose="020B0604020202020204" pitchFamily="34" charset="0"/>
                <a:cs typeface="Arial" panose="020B0604020202020204" pitchFamily="34" charset="0"/>
              </a:rPr>
            </a:br>
            <a:r>
              <a:rPr lang="en-US" altLang="en-US" sz="6600" dirty="0">
                <a:latin typeface="Arial" panose="020B0604020202020204" pitchFamily="34" charset="0"/>
                <a:cs typeface="Arial" panose="020B0604020202020204" pitchFamily="34" charset="0"/>
              </a:rPr>
              <a:t>Department of Occupational Therapy</a:t>
            </a:r>
            <a:r>
              <a:rPr lang="en-US" altLang="en-US" sz="6000" dirty="0">
                <a:latin typeface="Arial" panose="020B0604020202020204" pitchFamily="34" charset="0"/>
                <a:cs typeface="Arial" panose="020B0604020202020204" pitchFamily="34" charset="0"/>
              </a:rPr>
              <a:t>  |  University of Alabama at Birmingham</a:t>
            </a:r>
            <a:br>
              <a:rPr lang="en-US" altLang="en-US" sz="6000" dirty="0">
                <a:latin typeface="Arial" panose="020B0604020202020204" pitchFamily="34" charset="0"/>
                <a:cs typeface="Arial" panose="020B0604020202020204" pitchFamily="34" charset="0"/>
              </a:rPr>
            </a:br>
            <a:r>
              <a:rPr lang="en-US" altLang="en-US" sz="6000" dirty="0">
                <a:latin typeface="Arial" panose="020B0604020202020204" pitchFamily="34" charset="0"/>
                <a:cs typeface="Arial" panose="020B0604020202020204" pitchFamily="34" charset="0"/>
              </a:rPr>
              <a:t>Robbie Lee, MEd  |  The Exceptional Foundation</a:t>
            </a:r>
            <a:endParaRPr lang="en-US" altLang="en-US" sz="6600" baseline="30000" dirty="0">
              <a:latin typeface="Arial" panose="020B0604020202020204" pitchFamily="34" charset="0"/>
              <a:cs typeface="Arial" panose="020B0604020202020204" pitchFamily="34" charset="0"/>
            </a:endParaRPr>
          </a:p>
        </p:txBody>
      </p:sp>
      <p:sp>
        <p:nvSpPr>
          <p:cNvPr id="15" name="Rectangle 14">
            <a:extLst>
              <a:ext uri="{FF2B5EF4-FFF2-40B4-BE49-F238E27FC236}">
                <a16:creationId xmlns:a16="http://schemas.microsoft.com/office/drawing/2014/main" id="{3F7F539E-397D-C4C5-2EC9-2391ED48F917}"/>
              </a:ext>
            </a:extLst>
          </p:cNvPr>
          <p:cNvSpPr/>
          <p:nvPr/>
        </p:nvSpPr>
        <p:spPr>
          <a:xfrm>
            <a:off x="581025" y="1872773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Methods</a:t>
            </a:r>
          </a:p>
        </p:txBody>
      </p:sp>
      <p:sp>
        <p:nvSpPr>
          <p:cNvPr id="16" name="Rectangle 15">
            <a:extLst>
              <a:ext uri="{FF2B5EF4-FFF2-40B4-BE49-F238E27FC236}">
                <a16:creationId xmlns:a16="http://schemas.microsoft.com/office/drawing/2014/main" id="{09C99A73-D739-30F1-F2B7-C2E9B3B224CC}"/>
              </a:ext>
            </a:extLst>
          </p:cNvPr>
          <p:cNvSpPr/>
          <p:nvPr/>
        </p:nvSpPr>
        <p:spPr>
          <a:xfrm>
            <a:off x="29565600" y="6313488"/>
            <a:ext cx="137334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 continued</a:t>
            </a:r>
          </a:p>
        </p:txBody>
      </p:sp>
      <p:sp>
        <p:nvSpPr>
          <p:cNvPr id="17" name="Rectangle 16">
            <a:extLst>
              <a:ext uri="{FF2B5EF4-FFF2-40B4-BE49-F238E27FC236}">
                <a16:creationId xmlns:a16="http://schemas.microsoft.com/office/drawing/2014/main" id="{7050EB1D-3AB3-0F56-BA7D-BAC9C9557480}"/>
              </a:ext>
            </a:extLst>
          </p:cNvPr>
          <p:cNvSpPr/>
          <p:nvPr/>
        </p:nvSpPr>
        <p:spPr>
          <a:xfrm>
            <a:off x="29565600" y="18727739"/>
            <a:ext cx="13885863" cy="1676399"/>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References</a:t>
            </a:r>
          </a:p>
        </p:txBody>
      </p:sp>
      <p:sp>
        <p:nvSpPr>
          <p:cNvPr id="19" name="Rectangle 18">
            <a:extLst>
              <a:ext uri="{FF2B5EF4-FFF2-40B4-BE49-F238E27FC236}">
                <a16:creationId xmlns:a16="http://schemas.microsoft.com/office/drawing/2014/main" id="{D38E71BA-D311-8714-3EB9-3E5514B44F3A}"/>
              </a:ext>
            </a:extLst>
          </p:cNvPr>
          <p:cNvSpPr/>
          <p:nvPr/>
        </p:nvSpPr>
        <p:spPr>
          <a:xfrm>
            <a:off x="15011400"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Results</a:t>
            </a:r>
          </a:p>
        </p:txBody>
      </p:sp>
      <p:sp>
        <p:nvSpPr>
          <p:cNvPr id="20" name="Rectangle 19">
            <a:extLst>
              <a:ext uri="{FF2B5EF4-FFF2-40B4-BE49-F238E27FC236}">
                <a16:creationId xmlns:a16="http://schemas.microsoft.com/office/drawing/2014/main" id="{7FD6ABF4-D62C-8E92-E1BD-3778A7F41BE4}"/>
              </a:ext>
            </a:extLst>
          </p:cNvPr>
          <p:cNvSpPr/>
          <p:nvPr/>
        </p:nvSpPr>
        <p:spPr>
          <a:xfrm>
            <a:off x="29565600" y="27489150"/>
            <a:ext cx="13885863" cy="1179513"/>
          </a:xfrm>
          <a:prstGeom prst="rect">
            <a:avLst/>
          </a:prstGeom>
          <a:solidFill>
            <a:schemeClr val="accent3">
              <a:lumMod val="60000"/>
              <a:lumOff val="4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5400" b="1" dirty="0">
                <a:solidFill>
                  <a:srgbClr val="215968"/>
                </a:solidFill>
                <a:latin typeface="Arial" panose="020B0604020202020204" pitchFamily="34" charset="0"/>
                <a:ea typeface="ヒラギノ角ゴ Pro W3"/>
                <a:cs typeface="Arial" panose="020B0604020202020204" pitchFamily="34" charset="0"/>
              </a:rPr>
              <a:t>Acknowledgement &amp; Contact information</a:t>
            </a:r>
          </a:p>
        </p:txBody>
      </p:sp>
      <p:sp>
        <p:nvSpPr>
          <p:cNvPr id="3" name="Rectangle 17">
            <a:extLst>
              <a:ext uri="{FF2B5EF4-FFF2-40B4-BE49-F238E27FC236}">
                <a16:creationId xmlns:a16="http://schemas.microsoft.com/office/drawing/2014/main" id="{07064D4E-EF82-2822-4BE8-3A9001A721F3}"/>
              </a:ext>
            </a:extLst>
          </p:cNvPr>
          <p:cNvSpPr/>
          <p:nvPr/>
        </p:nvSpPr>
        <p:spPr>
          <a:xfrm>
            <a:off x="581025" y="631348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Introduction</a:t>
            </a:r>
          </a:p>
        </p:txBody>
      </p:sp>
      <p:sp>
        <p:nvSpPr>
          <p:cNvPr id="30" name="Rectangle 29">
            <a:extLst>
              <a:ext uri="{FF2B5EF4-FFF2-40B4-BE49-F238E27FC236}">
                <a16:creationId xmlns:a16="http://schemas.microsoft.com/office/drawing/2014/main" id="{0B4CAC9D-E7D9-12BB-EF97-862392D98CEA}"/>
              </a:ext>
            </a:extLst>
          </p:cNvPr>
          <p:cNvSpPr/>
          <p:nvPr/>
        </p:nvSpPr>
        <p:spPr>
          <a:xfrm>
            <a:off x="29565600" y="13814425"/>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Conclusion</a:t>
            </a:r>
          </a:p>
        </p:txBody>
      </p:sp>
      <p:sp>
        <p:nvSpPr>
          <p:cNvPr id="4106" name="TextBox 30">
            <a:extLst>
              <a:ext uri="{FF2B5EF4-FFF2-40B4-BE49-F238E27FC236}">
                <a16:creationId xmlns:a16="http://schemas.microsoft.com/office/drawing/2014/main" id="{9021958B-BCA1-7F3D-33DA-BA5F4315DCD9}"/>
              </a:ext>
            </a:extLst>
          </p:cNvPr>
          <p:cNvSpPr txBox="1">
            <a:spLocks noChangeArrowheads="1"/>
          </p:cNvSpPr>
          <p:nvPr/>
        </p:nvSpPr>
        <p:spPr bwMode="auto">
          <a:xfrm>
            <a:off x="29565600" y="9398780"/>
            <a:ext cx="13411200" cy="46166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sz="12500">
                <a:solidFill>
                  <a:schemeClr val="tx1"/>
                </a:solidFill>
                <a:latin typeface="Calibri" panose="020F0502020204030204" pitchFamily="34" charset="0"/>
                <a:ea typeface="Cambria" panose="02040503050406030204" pitchFamily="18" charset="0"/>
                <a:cs typeface="Cambria" panose="02040503050406030204" pitchFamily="18" charset="0"/>
              </a:defRPr>
            </a:lvl1pPr>
            <a:lvl2pPr marL="742950" indent="-285750">
              <a:spcBef>
                <a:spcPct val="20000"/>
              </a:spcBef>
              <a:buFont typeface="Arial" panose="020B0604020202020204" pitchFamily="34" charset="0"/>
              <a:buChar char="•"/>
              <a:defRPr sz="10700">
                <a:solidFill>
                  <a:schemeClr val="tx1"/>
                </a:solidFill>
                <a:latin typeface="Calibri" panose="020F0502020204030204" pitchFamily="34" charset="0"/>
                <a:ea typeface="Cambria" panose="02040503050406030204" pitchFamily="18" charset="0"/>
                <a:cs typeface="Cambria" panose="02040503050406030204" pitchFamily="18" charset="0"/>
              </a:defRPr>
            </a:lvl2pPr>
            <a:lvl3pPr marL="11430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3pPr>
            <a:lvl4pPr marL="16002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4pPr>
            <a:lvl5pPr marL="2057400" indent="-228600">
              <a:spcBef>
                <a:spcPct val="20000"/>
              </a:spcBef>
              <a:buFont typeface="Arial" panose="020B0604020202020204" pitchFamily="34" charset="0"/>
              <a:buChar char="•"/>
              <a:defRPr sz="10700">
                <a:solidFill>
                  <a:schemeClr val="tx1"/>
                </a:solidFill>
                <a:latin typeface="Calibri" panose="020F0502020204030204" pitchFamily="34" charset="0"/>
                <a:ea typeface="Geneva"/>
                <a:cs typeface="Geneva"/>
              </a:defRPr>
            </a:lvl5pPr>
            <a:lvl6pPr marL="25146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6pPr>
            <a:lvl7pPr marL="29718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7pPr>
            <a:lvl8pPr marL="34290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8pPr>
            <a:lvl9pPr marL="3886200" indent="-228600" defTabSz="2036763" eaLnBrk="0" fontAlgn="base" hangingPunct="0">
              <a:spcBef>
                <a:spcPct val="20000"/>
              </a:spcBef>
              <a:spcAft>
                <a:spcPct val="0"/>
              </a:spcAft>
              <a:buFont typeface="Arial" panose="020B0604020202020204" pitchFamily="34" charset="0"/>
              <a:buChar char="•"/>
              <a:defRPr sz="10700">
                <a:solidFill>
                  <a:schemeClr val="tx1"/>
                </a:solidFill>
                <a:latin typeface="Calibri" panose="020F0502020204030204" pitchFamily="34" charset="0"/>
                <a:ea typeface="Geneva"/>
                <a:cs typeface="Geneva"/>
              </a:defRPr>
            </a:lvl9pPr>
          </a:lstStyle>
          <a:p>
            <a:pPr eaLnBrk="1" hangingPunct="1">
              <a:lnSpc>
                <a:spcPct val="200000"/>
              </a:lnSpc>
              <a:spcBef>
                <a:spcPct val="0"/>
              </a:spcBef>
              <a:buFontTx/>
              <a:buNone/>
            </a:pPr>
            <a:r>
              <a:rPr lang="en-US" altLang="en-US" sz="2400" b="1" u="sng" dirty="0">
                <a:latin typeface="+mn-lt"/>
                <a:ea typeface="ヒラギノ角ゴ Pro W3"/>
                <a:cs typeface="ヒラギノ角ゴ Pro W3"/>
              </a:rPr>
              <a:t>Limitations:</a:t>
            </a:r>
            <a:endParaRPr lang="en-US" altLang="en-US" sz="2400" dirty="0">
              <a:latin typeface="+mn-lt"/>
              <a:ea typeface="ヒラギノ角ゴ Pro W3"/>
              <a:cs typeface="ヒラギノ角ゴ Pro W3"/>
            </a:endParaRPr>
          </a:p>
          <a:p>
            <a:pPr marL="285750" indent="-285750" eaLnBrk="1" hangingPunct="1">
              <a:lnSpc>
                <a:spcPct val="200000"/>
              </a:lnSpc>
              <a:spcBef>
                <a:spcPct val="0"/>
              </a:spcBef>
            </a:pPr>
            <a:r>
              <a:rPr lang="en-US" altLang="en-US" sz="2400" dirty="0">
                <a:latin typeface="+mn-lt"/>
                <a:ea typeface="ヒラギノ角ゴ Pro W3"/>
                <a:cs typeface="ヒラギノ角ゴ Pro W3"/>
              </a:rPr>
              <a:t>Researcher was unable to collect formal data, so no information was gathered from the caregivers at The Exceptional Foundation</a:t>
            </a:r>
          </a:p>
          <a:p>
            <a:pPr marL="285750" indent="-285750" eaLnBrk="1" hangingPunct="1">
              <a:lnSpc>
                <a:spcPct val="200000"/>
              </a:lnSpc>
              <a:spcBef>
                <a:spcPct val="0"/>
              </a:spcBef>
            </a:pPr>
            <a:r>
              <a:rPr lang="en-US" altLang="en-US" sz="2400" dirty="0">
                <a:latin typeface="+mn-lt"/>
                <a:ea typeface="ヒラギノ角ゴ Pro W3"/>
                <a:cs typeface="ヒラギノ角ゴ Pro W3"/>
              </a:rPr>
              <a:t>Due to the time constraints of the semester, the student was unable to pilot the program at The Exceptional Foundation</a:t>
            </a:r>
          </a:p>
          <a:p>
            <a:pPr marL="285750" indent="-285750" eaLnBrk="1" hangingPunct="1">
              <a:spcBef>
                <a:spcPct val="0"/>
              </a:spcBef>
            </a:pPr>
            <a:endParaRPr lang="en-US" altLang="en-US" sz="1800" dirty="0">
              <a:latin typeface="Arial" panose="020B0604020202020204" pitchFamily="34" charset="0"/>
              <a:ea typeface="ヒラギノ角ゴ Pro W3"/>
              <a:cs typeface="ヒラギノ角ゴ Pro W3"/>
            </a:endParaRPr>
          </a:p>
          <a:p>
            <a:pPr marL="285750" indent="-285750" eaLnBrk="1" hangingPunct="1">
              <a:spcBef>
                <a:spcPct val="0"/>
              </a:spcBef>
            </a:pPr>
            <a:endParaRPr lang="en-US" altLang="en-US" sz="1800" dirty="0">
              <a:latin typeface="Arial" panose="020B0604020202020204" pitchFamily="34" charset="0"/>
              <a:ea typeface="ヒラギノ角ゴ Pro W3"/>
              <a:cs typeface="ヒラギノ角ゴ Pro W3"/>
            </a:endParaRPr>
          </a:p>
          <a:p>
            <a:pPr eaLnBrk="1" hangingPunct="1">
              <a:spcBef>
                <a:spcPct val="0"/>
              </a:spcBef>
              <a:buFontTx/>
              <a:buNone/>
            </a:pPr>
            <a:endParaRPr lang="en-US" altLang="en-US" sz="1800" b="1" u="sng" dirty="0">
              <a:latin typeface="Arial" panose="020B0604020202020204" pitchFamily="34" charset="0"/>
              <a:ea typeface="ヒラギノ角ゴ Pro W3"/>
              <a:cs typeface="ヒラギノ角ゴ Pro W3"/>
            </a:endParaRPr>
          </a:p>
        </p:txBody>
      </p:sp>
      <p:sp>
        <p:nvSpPr>
          <p:cNvPr id="29" name="Rectangle 28">
            <a:extLst>
              <a:ext uri="{FF2B5EF4-FFF2-40B4-BE49-F238E27FC236}">
                <a16:creationId xmlns:a16="http://schemas.microsoft.com/office/drawing/2014/main" id="{9FBCB4EC-9239-E75F-D97F-FD48696657E9}"/>
              </a:ext>
            </a:extLst>
          </p:cNvPr>
          <p:cNvSpPr/>
          <p:nvPr/>
        </p:nvSpPr>
        <p:spPr>
          <a:xfrm>
            <a:off x="15011400" y="18727738"/>
            <a:ext cx="13885863" cy="1676400"/>
          </a:xfrm>
          <a:prstGeom prst="rect">
            <a:avLst/>
          </a:prstGeom>
          <a:solidFill>
            <a:schemeClr val="accent3">
              <a:lumMod val="40000"/>
              <a:lumOff val="60000"/>
            </a:schemeClr>
          </a:solidFill>
          <a:ln>
            <a:solidFill>
              <a:schemeClr val="accent3">
                <a:lumMod val="40000"/>
                <a:lumOff val="60000"/>
              </a:schemeClr>
            </a:solidFill>
          </a:ln>
        </p:spPr>
        <p:style>
          <a:lnRef idx="1">
            <a:schemeClr val="accent1"/>
          </a:lnRef>
          <a:fillRef idx="3">
            <a:schemeClr val="accent1"/>
          </a:fillRef>
          <a:effectRef idx="2">
            <a:schemeClr val="accent1"/>
          </a:effectRef>
          <a:fontRef idx="minor">
            <a:schemeClr val="lt1"/>
          </a:fontRef>
        </p:style>
        <p:txBody>
          <a:bodyPr anchor="ctr"/>
          <a:lstStyle/>
          <a:p>
            <a:pPr algn="ctr" eaLnBrk="1" hangingPunct="1">
              <a:defRPr/>
            </a:pPr>
            <a:r>
              <a:rPr lang="en-US" sz="7000" b="1" dirty="0">
                <a:solidFill>
                  <a:srgbClr val="1F7555"/>
                </a:solidFill>
                <a:latin typeface="Arial" panose="020B0604020202020204" pitchFamily="34" charset="0"/>
                <a:ea typeface="ヒラギノ角ゴ Pro W3"/>
                <a:cs typeface="Arial" panose="020B0604020202020204" pitchFamily="34" charset="0"/>
              </a:rPr>
              <a:t>Discussion</a:t>
            </a:r>
          </a:p>
        </p:txBody>
      </p:sp>
      <p:sp>
        <p:nvSpPr>
          <p:cNvPr id="2" name="TextBox 1">
            <a:extLst>
              <a:ext uri="{FF2B5EF4-FFF2-40B4-BE49-F238E27FC236}">
                <a16:creationId xmlns:a16="http://schemas.microsoft.com/office/drawing/2014/main" id="{41C5B7EC-2131-EEE5-5F5E-778FAD074EAD}"/>
              </a:ext>
            </a:extLst>
          </p:cNvPr>
          <p:cNvSpPr txBox="1"/>
          <p:nvPr/>
        </p:nvSpPr>
        <p:spPr>
          <a:xfrm>
            <a:off x="5059680" y="12192000"/>
            <a:ext cx="184731" cy="369332"/>
          </a:xfrm>
          <a:prstGeom prst="rect">
            <a:avLst/>
          </a:prstGeom>
          <a:noFill/>
        </p:spPr>
        <p:txBody>
          <a:bodyPr wrap="none" rtlCol="0">
            <a:spAutoFit/>
          </a:bodyPr>
          <a:lstStyle/>
          <a:p>
            <a:endParaRPr lang="en-US" dirty="0"/>
          </a:p>
        </p:txBody>
      </p:sp>
      <p:sp>
        <p:nvSpPr>
          <p:cNvPr id="4" name="TextBox 3">
            <a:extLst>
              <a:ext uri="{FF2B5EF4-FFF2-40B4-BE49-F238E27FC236}">
                <a16:creationId xmlns:a16="http://schemas.microsoft.com/office/drawing/2014/main" id="{C270877B-C473-3419-39DC-9E71134F09EE}"/>
              </a:ext>
            </a:extLst>
          </p:cNvPr>
          <p:cNvSpPr txBox="1"/>
          <p:nvPr/>
        </p:nvSpPr>
        <p:spPr>
          <a:xfrm>
            <a:off x="592138" y="8762999"/>
            <a:ext cx="13885862" cy="9572557"/>
          </a:xfrm>
          <a:prstGeom prst="rect">
            <a:avLst/>
          </a:prstGeom>
          <a:noFill/>
        </p:spPr>
        <p:txBody>
          <a:bodyPr wrap="square" rtlCol="0">
            <a:spAutoFit/>
          </a:bodyPr>
          <a:lstStyle/>
          <a:p>
            <a:pPr marL="342900" indent="-342900">
              <a:lnSpc>
                <a:spcPct val="200000"/>
              </a:lnSpc>
              <a:buFont typeface="Arial" panose="020B0604020202020204" pitchFamily="34" charset="0"/>
              <a:buChar char="•"/>
            </a:pPr>
            <a:r>
              <a:rPr lang="en-US" sz="2600" b="0" i="0" u="none" strike="noStrike" dirty="0">
                <a:solidFill>
                  <a:srgbClr val="333333"/>
                </a:solidFill>
                <a:effectLst/>
                <a:latin typeface="+mn-lt"/>
              </a:rPr>
              <a:t>As of 2020, there are 6.1 million informal caregivers in the United States providing care to adults between the ages of 18 and 49 </a:t>
            </a:r>
          </a:p>
          <a:p>
            <a:pPr marL="342900" indent="-342900">
              <a:lnSpc>
                <a:spcPct val="200000"/>
              </a:lnSpc>
              <a:buFont typeface="Arial" panose="020B0604020202020204" pitchFamily="34" charset="0"/>
              <a:buChar char="•"/>
            </a:pPr>
            <a:r>
              <a:rPr lang="en-US" sz="2600" b="0" i="0" u="none" strike="noStrike" dirty="0">
                <a:solidFill>
                  <a:srgbClr val="333333"/>
                </a:solidFill>
                <a:effectLst/>
                <a:latin typeface="+mn-lt"/>
              </a:rPr>
              <a:t>Additionally, individuals diagnosed with Intellectual or Developmental disabilities are living longer, increasing the length of time that caregivers are providing care, with many caring for their children into late older adulthood</a:t>
            </a:r>
          </a:p>
          <a:p>
            <a:pPr marL="342900" indent="-342900">
              <a:lnSpc>
                <a:spcPct val="200000"/>
              </a:lnSpc>
              <a:buFont typeface="Arial" panose="020B0604020202020204" pitchFamily="34" charset="0"/>
              <a:buChar char="•"/>
            </a:pPr>
            <a:r>
              <a:rPr lang="en-US" sz="2600" dirty="0">
                <a:solidFill>
                  <a:srgbClr val="333333"/>
                </a:solidFill>
                <a:latin typeface="+mn-lt"/>
              </a:rPr>
              <a:t>Long-term c</a:t>
            </a:r>
            <a:r>
              <a:rPr lang="en-US" sz="2600" b="0" i="0" u="none" strike="noStrike" dirty="0">
                <a:solidFill>
                  <a:srgbClr val="333333"/>
                </a:solidFill>
                <a:effectLst/>
                <a:latin typeface="+mn-lt"/>
              </a:rPr>
              <a:t>aregiving has significant effects on the caregiver’s physical and psychological health and well-being impacting overall quality of life </a:t>
            </a:r>
          </a:p>
          <a:p>
            <a:pPr marL="342900" indent="-342900">
              <a:lnSpc>
                <a:spcPct val="200000"/>
              </a:lnSpc>
              <a:buFont typeface="Arial" panose="020B0604020202020204" pitchFamily="34" charset="0"/>
              <a:buChar char="•"/>
            </a:pPr>
            <a:r>
              <a:rPr lang="en-US" sz="2600" dirty="0">
                <a:solidFill>
                  <a:srgbClr val="333333"/>
                </a:solidFill>
                <a:latin typeface="+mn-lt"/>
              </a:rPr>
              <a:t>The Exceptional Foundation is a non-profit organization that provides social and recreational services to adults and children with disabilities</a:t>
            </a:r>
          </a:p>
          <a:p>
            <a:pPr marL="342900" indent="-342900">
              <a:lnSpc>
                <a:spcPct val="200000"/>
              </a:lnSpc>
              <a:buFont typeface="Arial" panose="020B0604020202020204" pitchFamily="34" charset="0"/>
              <a:buChar char="•"/>
            </a:pPr>
            <a:r>
              <a:rPr lang="en-US" sz="2600" dirty="0">
                <a:solidFill>
                  <a:srgbClr val="333333"/>
                </a:solidFill>
                <a:latin typeface="+mn-lt"/>
              </a:rPr>
              <a:t>This study aims to </a:t>
            </a:r>
            <a:r>
              <a:rPr lang="en-US" sz="2600" b="0" i="0" u="none" strike="noStrike" dirty="0">
                <a:solidFill>
                  <a:srgbClr val="000000"/>
                </a:solidFill>
                <a:effectLst/>
                <a:latin typeface="+mn-lt"/>
              </a:rPr>
              <a:t>(1) identify the needs of caregivers of adults with disabilities and (2) develop a program that addresses these needs to promote caregiver well-being for future implementation at The Exceptional Foundation </a:t>
            </a:r>
            <a:endParaRPr lang="en-US" sz="2600" dirty="0">
              <a:latin typeface="+mn-lt"/>
            </a:endParaRPr>
          </a:p>
        </p:txBody>
      </p:sp>
      <p:sp>
        <p:nvSpPr>
          <p:cNvPr id="6" name="TextBox 5">
            <a:extLst>
              <a:ext uri="{FF2B5EF4-FFF2-40B4-BE49-F238E27FC236}">
                <a16:creationId xmlns:a16="http://schemas.microsoft.com/office/drawing/2014/main" id="{2DDDAF62-EC81-A5E7-7712-CCE0C6EBA7F7}"/>
              </a:ext>
            </a:extLst>
          </p:cNvPr>
          <p:cNvSpPr txBox="1"/>
          <p:nvPr/>
        </p:nvSpPr>
        <p:spPr>
          <a:xfrm flipH="1">
            <a:off x="581025" y="21031200"/>
            <a:ext cx="13896974" cy="8122865"/>
          </a:xfrm>
          <a:prstGeom prst="rect">
            <a:avLst/>
          </a:prstGeom>
          <a:noFill/>
        </p:spPr>
        <p:txBody>
          <a:bodyPr wrap="square" rtlCol="0">
            <a:spAutoFit/>
          </a:bodyPr>
          <a:lstStyle/>
          <a:p>
            <a:pPr>
              <a:lnSpc>
                <a:spcPct val="200000"/>
              </a:lnSpc>
            </a:pPr>
            <a:r>
              <a:rPr lang="en-US" sz="2200" b="1" u="sng" dirty="0">
                <a:latin typeface="+mn-lt"/>
              </a:rPr>
              <a:t>Review of Current Literature:</a:t>
            </a:r>
            <a:endParaRPr lang="en-US" sz="2200" u="sng" dirty="0">
              <a:latin typeface="+mn-lt"/>
            </a:endParaRPr>
          </a:p>
          <a:p>
            <a:pPr marL="342900" indent="-342900">
              <a:lnSpc>
                <a:spcPct val="200000"/>
              </a:lnSpc>
              <a:buFont typeface="Arial" panose="020B0604020202020204" pitchFamily="34" charset="0"/>
              <a:buChar char="•"/>
            </a:pPr>
            <a:r>
              <a:rPr lang="en-US" sz="2200" dirty="0">
                <a:latin typeface="+mn-lt"/>
              </a:rPr>
              <a:t>Databases searched: CINAHL, ERIC, and Scopus </a:t>
            </a:r>
          </a:p>
          <a:p>
            <a:pPr marL="342900" indent="-342900">
              <a:lnSpc>
                <a:spcPct val="200000"/>
              </a:lnSpc>
              <a:buFont typeface="Arial" panose="020B0604020202020204" pitchFamily="34" charset="0"/>
              <a:buChar char="•"/>
            </a:pPr>
            <a:r>
              <a:rPr lang="en-US" sz="2200" dirty="0">
                <a:latin typeface="+mn-lt"/>
              </a:rPr>
              <a:t>Concepts searched: </a:t>
            </a:r>
            <a:r>
              <a:rPr lang="en-US" sz="2200" b="0" i="0" u="none" strike="noStrike" dirty="0">
                <a:solidFill>
                  <a:srgbClr val="333333"/>
                </a:solidFill>
                <a:effectLst/>
                <a:latin typeface="+mn-lt"/>
              </a:rPr>
              <a:t>caregivers broadly, caregivers of adults with disabilities and caregiver burden</a:t>
            </a:r>
          </a:p>
          <a:p>
            <a:pPr marL="342900" indent="-342900">
              <a:lnSpc>
                <a:spcPct val="200000"/>
              </a:lnSpc>
              <a:buFont typeface="Arial" panose="020B0604020202020204" pitchFamily="34" charset="0"/>
              <a:buChar char="•"/>
            </a:pPr>
            <a:r>
              <a:rPr lang="en-US" sz="2200" dirty="0">
                <a:solidFill>
                  <a:srgbClr val="333333"/>
                </a:solidFill>
                <a:latin typeface="+mn-lt"/>
              </a:rPr>
              <a:t>Search Terms: </a:t>
            </a:r>
            <a:r>
              <a:rPr lang="en-US" sz="2200" b="0" i="0" u="none" strike="noStrike" dirty="0">
                <a:solidFill>
                  <a:srgbClr val="333333"/>
                </a:solidFill>
                <a:effectLst/>
                <a:latin typeface="+mn-lt"/>
              </a:rPr>
              <a:t>(caregiver OR informal caregiver OR family caregiver OR </a:t>
            </a:r>
            <a:r>
              <a:rPr lang="en-US" sz="2200" b="0" i="0" u="none" strike="noStrike" dirty="0" err="1">
                <a:solidFill>
                  <a:srgbClr val="333333"/>
                </a:solidFill>
                <a:effectLst/>
                <a:latin typeface="+mn-lt"/>
              </a:rPr>
              <a:t>carer</a:t>
            </a:r>
            <a:r>
              <a:rPr lang="en-US" sz="2200" b="0" i="0" u="none" strike="noStrike" dirty="0">
                <a:solidFill>
                  <a:srgbClr val="333333"/>
                </a:solidFill>
                <a:effectLst/>
                <a:latin typeface="+mn-lt"/>
              </a:rPr>
              <a:t>) AND (adults AND disabilities) AND (caregiver burden OR caregiver stress OR caregiver strain OR caregiver burnout)</a:t>
            </a:r>
          </a:p>
          <a:p>
            <a:pPr marL="342900" indent="-342900">
              <a:lnSpc>
                <a:spcPct val="200000"/>
              </a:lnSpc>
              <a:buFont typeface="Arial" panose="020B0604020202020204" pitchFamily="34" charset="0"/>
              <a:buChar char="•"/>
            </a:pPr>
            <a:r>
              <a:rPr lang="en-US" sz="2200" dirty="0">
                <a:solidFill>
                  <a:srgbClr val="333333"/>
                </a:solidFill>
                <a:latin typeface="+mn-lt"/>
              </a:rPr>
              <a:t>Search filters: </a:t>
            </a:r>
            <a:r>
              <a:rPr lang="en-US" sz="2200" b="0" i="0" u="none" strike="noStrike" dirty="0">
                <a:solidFill>
                  <a:srgbClr val="333333"/>
                </a:solidFill>
                <a:effectLst/>
                <a:latin typeface="+mn-lt"/>
              </a:rPr>
              <a:t>English language and published between 2013 and November 2023</a:t>
            </a:r>
          </a:p>
          <a:p>
            <a:pPr marL="342900" indent="-342900">
              <a:lnSpc>
                <a:spcPct val="200000"/>
              </a:lnSpc>
              <a:buFont typeface="Arial" panose="020B0604020202020204" pitchFamily="34" charset="0"/>
              <a:buChar char="•"/>
            </a:pPr>
            <a:r>
              <a:rPr lang="en-US" sz="2200" dirty="0">
                <a:latin typeface="+mn-lt"/>
              </a:rPr>
              <a:t>Hand search of references of selected articles was carried out </a:t>
            </a:r>
          </a:p>
          <a:p>
            <a:pPr marL="342900" indent="-342900">
              <a:lnSpc>
                <a:spcPct val="200000"/>
              </a:lnSpc>
              <a:buFont typeface="Arial" panose="020B0604020202020204" pitchFamily="34" charset="0"/>
              <a:buChar char="•"/>
            </a:pPr>
            <a:r>
              <a:rPr lang="en-US" sz="2200" dirty="0">
                <a:latin typeface="+mn-lt"/>
              </a:rPr>
              <a:t>33 articles were selected based on relevance to the present study</a:t>
            </a:r>
            <a:endParaRPr lang="en-US" sz="2200" b="1" u="sng" dirty="0">
              <a:latin typeface="+mn-lt"/>
            </a:endParaRPr>
          </a:p>
          <a:p>
            <a:pPr>
              <a:lnSpc>
                <a:spcPct val="200000"/>
              </a:lnSpc>
            </a:pPr>
            <a:r>
              <a:rPr lang="en-US" sz="2200" b="1" u="sng" dirty="0">
                <a:latin typeface="+mn-lt"/>
              </a:rPr>
              <a:t>Data Analysis:</a:t>
            </a:r>
          </a:p>
          <a:p>
            <a:pPr marL="342900" indent="-342900">
              <a:lnSpc>
                <a:spcPct val="200000"/>
              </a:lnSpc>
              <a:buFont typeface="Arial" panose="020B0604020202020204" pitchFamily="34" charset="0"/>
              <a:buChar char="•"/>
            </a:pPr>
            <a:r>
              <a:rPr lang="en-US" sz="2200" b="0" i="0" u="none" strike="noStrike" dirty="0">
                <a:solidFill>
                  <a:srgbClr val="333333"/>
                </a:solidFill>
                <a:effectLst/>
                <a:latin typeface="+mn-lt"/>
              </a:rPr>
              <a:t>Once selected, each article was analyzed for relevant findings, concepts, constructs, and variables. </a:t>
            </a:r>
          </a:p>
          <a:p>
            <a:pPr marL="342900" indent="-342900">
              <a:lnSpc>
                <a:spcPct val="200000"/>
              </a:lnSpc>
              <a:buFont typeface="Arial" panose="020B0604020202020204" pitchFamily="34" charset="0"/>
              <a:buChar char="•"/>
            </a:pPr>
            <a:r>
              <a:rPr lang="en-US" sz="2200" b="0" i="0" u="none" strike="noStrike" dirty="0">
                <a:solidFill>
                  <a:srgbClr val="333333"/>
                </a:solidFill>
                <a:effectLst/>
                <a:latin typeface="+mn-lt"/>
              </a:rPr>
              <a:t>NVivo, a qualitative analysis software, was used to categorize  or “code” the articles </a:t>
            </a:r>
            <a:r>
              <a:rPr lang="en-US" sz="2200" dirty="0">
                <a:solidFill>
                  <a:srgbClr val="333333"/>
                </a:solidFill>
                <a:latin typeface="+mn-lt"/>
              </a:rPr>
              <a:t>to identify recurring constructs </a:t>
            </a:r>
          </a:p>
          <a:p>
            <a:pPr marL="342900" indent="-342900">
              <a:lnSpc>
                <a:spcPct val="200000"/>
              </a:lnSpc>
              <a:buFont typeface="Arial" panose="020B0604020202020204" pitchFamily="34" charset="0"/>
              <a:buChar char="•"/>
            </a:pPr>
            <a:r>
              <a:rPr lang="en-US" sz="2200" b="0" i="0" u="none" strike="noStrike" dirty="0">
                <a:solidFill>
                  <a:srgbClr val="333333"/>
                </a:solidFill>
                <a:effectLst/>
                <a:latin typeface="+mn-lt"/>
              </a:rPr>
              <a:t>Constructs that appeared in more than six articles or 20% were included in the development of this program</a:t>
            </a:r>
            <a:endParaRPr lang="en-US" sz="2200" dirty="0">
              <a:latin typeface="+mn-lt"/>
            </a:endParaRPr>
          </a:p>
        </p:txBody>
      </p:sp>
      <p:sp>
        <p:nvSpPr>
          <p:cNvPr id="8" name="TextBox 7">
            <a:extLst>
              <a:ext uri="{FF2B5EF4-FFF2-40B4-BE49-F238E27FC236}">
                <a16:creationId xmlns:a16="http://schemas.microsoft.com/office/drawing/2014/main" id="{0EBFEB4C-3C6B-6E8E-1F2D-C85CDF8E68AA}"/>
              </a:ext>
            </a:extLst>
          </p:cNvPr>
          <p:cNvSpPr txBox="1"/>
          <p:nvPr/>
        </p:nvSpPr>
        <p:spPr>
          <a:xfrm>
            <a:off x="15011400" y="8305801"/>
            <a:ext cx="7391400" cy="2862322"/>
          </a:xfrm>
          <a:prstGeom prst="rect">
            <a:avLst/>
          </a:prstGeom>
          <a:noFill/>
        </p:spPr>
        <p:txBody>
          <a:bodyPr wrap="square" rtlCol="0">
            <a:spAutoFit/>
          </a:bodyPr>
          <a:lstStyle/>
          <a:p>
            <a:r>
              <a:rPr lang="en-US" b="1" u="sng" dirty="0">
                <a:latin typeface="+mn-lt"/>
              </a:rPr>
              <a:t>Findings:</a:t>
            </a:r>
          </a:p>
          <a:p>
            <a:r>
              <a:rPr lang="en-US" dirty="0">
                <a:latin typeface="+mn-lt"/>
              </a:rPr>
              <a:t>Six constructs were identified that appear in more than six articles or 20%. </a:t>
            </a:r>
          </a:p>
          <a:p>
            <a:pPr marL="342900" indent="-342900">
              <a:buFont typeface="+mj-lt"/>
              <a:buAutoNum type="arabicPeriod"/>
            </a:pPr>
            <a:r>
              <a:rPr lang="en-US" dirty="0">
                <a:latin typeface="+mn-lt"/>
              </a:rPr>
              <a:t>Caregiver burden – 31 articles (~94%)</a:t>
            </a:r>
          </a:p>
          <a:p>
            <a:pPr marL="342900" indent="-342900">
              <a:buFont typeface="+mj-lt"/>
              <a:buAutoNum type="arabicPeriod"/>
            </a:pPr>
            <a:r>
              <a:rPr lang="en-US" dirty="0">
                <a:latin typeface="+mn-lt"/>
              </a:rPr>
              <a:t>Psychological well-being or mental health – 26 articles (~79%)</a:t>
            </a:r>
          </a:p>
          <a:p>
            <a:pPr marL="342900" indent="-342900">
              <a:buFont typeface="+mj-lt"/>
              <a:buAutoNum type="arabicPeriod"/>
            </a:pPr>
            <a:r>
              <a:rPr lang="en-US" dirty="0">
                <a:latin typeface="+mn-lt"/>
              </a:rPr>
              <a:t>General health – 18 articles (~55%)</a:t>
            </a:r>
          </a:p>
          <a:p>
            <a:pPr marL="342900" indent="-342900">
              <a:buFont typeface="+mj-lt"/>
              <a:buAutoNum type="arabicPeriod"/>
            </a:pPr>
            <a:r>
              <a:rPr lang="en-US" dirty="0">
                <a:latin typeface="+mn-lt"/>
              </a:rPr>
              <a:t>Stress – 14 articles (~42%)</a:t>
            </a:r>
          </a:p>
          <a:p>
            <a:pPr marL="342900" indent="-342900">
              <a:buFont typeface="+mj-lt"/>
              <a:buAutoNum type="arabicPeriod"/>
            </a:pPr>
            <a:r>
              <a:rPr lang="en-US" dirty="0">
                <a:latin typeface="+mn-lt"/>
              </a:rPr>
              <a:t>Coping – 12 articles (~36%)</a:t>
            </a:r>
          </a:p>
          <a:p>
            <a:pPr marL="342900" indent="-342900">
              <a:buFont typeface="+mj-lt"/>
              <a:buAutoNum type="arabicPeriod"/>
            </a:pPr>
            <a:r>
              <a:rPr lang="en-US" dirty="0">
                <a:latin typeface="+mn-lt"/>
              </a:rPr>
              <a:t>Self-care – 7 articles (~21%)</a:t>
            </a:r>
          </a:p>
          <a:p>
            <a:endParaRPr lang="en-US" dirty="0">
              <a:latin typeface="+mn-lt"/>
            </a:endParaRPr>
          </a:p>
          <a:p>
            <a:pPr marL="342900" indent="-342900">
              <a:buFont typeface="+mj-lt"/>
              <a:buAutoNum type="arabicPeriod"/>
            </a:pPr>
            <a:endParaRPr lang="en-US" dirty="0"/>
          </a:p>
        </p:txBody>
      </p:sp>
      <p:graphicFrame>
        <p:nvGraphicFramePr>
          <p:cNvPr id="11" name="Table 10">
            <a:extLst>
              <a:ext uri="{FF2B5EF4-FFF2-40B4-BE49-F238E27FC236}">
                <a16:creationId xmlns:a16="http://schemas.microsoft.com/office/drawing/2014/main" id="{E54FF9E0-3212-F098-00CF-6982F1CF3643}"/>
              </a:ext>
            </a:extLst>
          </p:cNvPr>
          <p:cNvGraphicFramePr>
            <a:graphicFrameLocks noGrp="1"/>
          </p:cNvGraphicFramePr>
          <p:nvPr>
            <p:extLst>
              <p:ext uri="{D42A27DB-BD31-4B8C-83A1-F6EECF244321}">
                <p14:modId xmlns:p14="http://schemas.microsoft.com/office/powerpoint/2010/main" val="296358495"/>
              </p:ext>
            </p:extLst>
          </p:nvPr>
        </p:nvGraphicFramePr>
        <p:xfrm>
          <a:off x="15316201" y="11320524"/>
          <a:ext cx="13411200" cy="7308067"/>
        </p:xfrm>
        <a:graphic>
          <a:graphicData uri="http://schemas.openxmlformats.org/drawingml/2006/table">
            <a:tbl>
              <a:tblPr/>
              <a:tblGrid>
                <a:gridCol w="2172327">
                  <a:extLst>
                    <a:ext uri="{9D8B030D-6E8A-4147-A177-3AD203B41FA5}">
                      <a16:colId xmlns:a16="http://schemas.microsoft.com/office/drawing/2014/main" val="253919008"/>
                    </a:ext>
                  </a:extLst>
                </a:gridCol>
                <a:gridCol w="2172327">
                  <a:extLst>
                    <a:ext uri="{9D8B030D-6E8A-4147-A177-3AD203B41FA5}">
                      <a16:colId xmlns:a16="http://schemas.microsoft.com/office/drawing/2014/main" val="1879359583"/>
                    </a:ext>
                  </a:extLst>
                </a:gridCol>
                <a:gridCol w="2172327">
                  <a:extLst>
                    <a:ext uri="{9D8B030D-6E8A-4147-A177-3AD203B41FA5}">
                      <a16:colId xmlns:a16="http://schemas.microsoft.com/office/drawing/2014/main" val="3517210640"/>
                    </a:ext>
                  </a:extLst>
                </a:gridCol>
                <a:gridCol w="6894219">
                  <a:extLst>
                    <a:ext uri="{9D8B030D-6E8A-4147-A177-3AD203B41FA5}">
                      <a16:colId xmlns:a16="http://schemas.microsoft.com/office/drawing/2014/main" val="781699113"/>
                    </a:ext>
                  </a:extLst>
                </a:gridCol>
              </a:tblGrid>
              <a:tr h="467914">
                <a:tc>
                  <a:txBody>
                    <a:bodyPr/>
                    <a:lstStyle/>
                    <a:p>
                      <a:pPr algn="ctr" rtl="0" fontAlgn="t">
                        <a:spcBef>
                          <a:spcPts val="0"/>
                        </a:spcBef>
                        <a:spcAft>
                          <a:spcPts val="0"/>
                        </a:spcAft>
                      </a:pPr>
                      <a:r>
                        <a:rPr lang="en-US" sz="1200" b="1" i="0" u="none" strike="noStrike" dirty="0">
                          <a:solidFill>
                            <a:srgbClr val="333333"/>
                          </a:solidFill>
                          <a:effectLst/>
                          <a:latin typeface="Times New Roman" panose="02020603050405020304" pitchFamily="18" charset="0"/>
                        </a:rPr>
                        <a:t>Session </a:t>
                      </a:r>
                      <a:endParaRPr lang="en-US" dirty="0">
                        <a:effectLst/>
                      </a:endParaRPr>
                    </a:p>
                    <a:p>
                      <a:pPr algn="ctr" rtl="0" fontAlgn="t">
                        <a:spcBef>
                          <a:spcPts val="0"/>
                        </a:spcBef>
                        <a:spcAft>
                          <a:spcPts val="0"/>
                        </a:spcAft>
                      </a:pPr>
                      <a:r>
                        <a:rPr lang="en-US" sz="1200" b="1" i="0" u="none" strike="noStrike" dirty="0">
                          <a:solidFill>
                            <a:srgbClr val="333333"/>
                          </a:solidFill>
                          <a:effectLst/>
                          <a:latin typeface="Times New Roman" panose="02020603050405020304" pitchFamily="18" charset="0"/>
                        </a:rPr>
                        <a:t>(Duration)</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t">
                        <a:spcBef>
                          <a:spcPts val="0"/>
                        </a:spcBef>
                        <a:spcAft>
                          <a:spcPts val="0"/>
                        </a:spcAft>
                      </a:pPr>
                      <a:r>
                        <a:rPr lang="en-US" sz="1200" b="1" i="0" u="none" strike="noStrike" dirty="0">
                          <a:solidFill>
                            <a:srgbClr val="333333"/>
                          </a:solidFill>
                          <a:effectLst/>
                          <a:latin typeface="Times New Roman" panose="02020603050405020304" pitchFamily="18" charset="0"/>
                        </a:rPr>
                        <a:t>Educational Concepts</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t">
                        <a:spcBef>
                          <a:spcPts val="0"/>
                        </a:spcBef>
                        <a:spcAft>
                          <a:spcPts val="0"/>
                        </a:spcAft>
                      </a:pPr>
                      <a:r>
                        <a:rPr lang="en-US" sz="1200" b="1" i="0" u="none" strike="noStrike" dirty="0">
                          <a:solidFill>
                            <a:srgbClr val="333333"/>
                          </a:solidFill>
                          <a:effectLst/>
                          <a:latin typeface="Times New Roman" panose="02020603050405020304" pitchFamily="18" charset="0"/>
                        </a:rPr>
                        <a:t>Activity </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t">
                        <a:spcBef>
                          <a:spcPts val="0"/>
                        </a:spcBef>
                        <a:spcAft>
                          <a:spcPts val="0"/>
                        </a:spcAft>
                      </a:pPr>
                      <a:r>
                        <a:rPr lang="en-US" sz="1200" b="1" i="0" u="none" strike="noStrike" dirty="0">
                          <a:solidFill>
                            <a:srgbClr val="333333"/>
                          </a:solidFill>
                          <a:effectLst/>
                          <a:latin typeface="Times New Roman" panose="02020603050405020304" pitchFamily="18" charset="0"/>
                        </a:rPr>
                        <a:t>Expected Outcomes</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686992902"/>
                  </a:ext>
                </a:extLst>
              </a:tr>
              <a:tr h="1336207">
                <a:tc>
                  <a:txBody>
                    <a:bodyPr/>
                    <a:lstStyle/>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Session 1: Caregiver Burden </a:t>
                      </a:r>
                      <a:br>
                        <a:rPr lang="en-US" dirty="0">
                          <a:effectLst/>
                        </a:rPr>
                      </a:br>
                      <a:r>
                        <a:rPr lang="en-US" sz="1200" b="0" i="0" u="none" strike="noStrike" dirty="0">
                          <a:solidFill>
                            <a:srgbClr val="333333"/>
                          </a:solidFill>
                          <a:effectLst/>
                          <a:latin typeface="Times New Roman" panose="02020603050405020304" pitchFamily="18" charset="0"/>
                        </a:rPr>
                        <a:t>Length: One hour </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200" b="0" i="0" u="none" strike="noStrike">
                          <a:solidFill>
                            <a:srgbClr val="333333"/>
                          </a:solidFill>
                          <a:effectLst/>
                          <a:latin typeface="Times New Roman" panose="02020603050405020304" pitchFamily="18" charset="0"/>
                        </a:rPr>
                        <a:t>1. Define caregiver burden</a:t>
                      </a:r>
                      <a:endParaRPr lang="en-US">
                        <a:effectLst/>
                      </a:endParaRPr>
                    </a:p>
                    <a:p>
                      <a:pPr rtl="0" fontAlgn="t">
                        <a:spcBef>
                          <a:spcPts val="0"/>
                        </a:spcBef>
                        <a:spcAft>
                          <a:spcPts val="0"/>
                        </a:spcAft>
                      </a:pPr>
                      <a:r>
                        <a:rPr lang="en-US" sz="1200" b="0" i="0" u="none" strike="noStrike">
                          <a:solidFill>
                            <a:srgbClr val="333333"/>
                          </a:solidFill>
                          <a:effectLst/>
                          <a:latin typeface="Times New Roman" panose="02020603050405020304" pitchFamily="18" charset="0"/>
                        </a:rPr>
                        <a:t>2. Educate on the physical and emotional health consequences of caregiver burden </a:t>
                      </a:r>
                      <a:endParaRPr lang="en-US">
                        <a:effectLst/>
                      </a:endParaRPr>
                    </a:p>
                    <a:p>
                      <a:pPr rtl="0" fontAlgn="t">
                        <a:spcBef>
                          <a:spcPts val="0"/>
                        </a:spcBef>
                        <a:spcAft>
                          <a:spcPts val="0"/>
                        </a:spcAft>
                      </a:pPr>
                      <a:r>
                        <a:rPr lang="en-US" sz="1200" b="0" i="0" u="none" strike="noStrike">
                          <a:solidFill>
                            <a:srgbClr val="333333"/>
                          </a:solidFill>
                          <a:effectLst/>
                          <a:latin typeface="Times New Roman" panose="02020603050405020304" pitchFamily="18" charset="0"/>
                        </a:rPr>
                        <a:t>3. Define wellness </a:t>
                      </a:r>
                      <a:endParaRPr lang="en-US">
                        <a:effectLst/>
                      </a:endParaRPr>
                    </a:p>
                    <a:p>
                      <a:pPr rtl="0" fontAlgn="t">
                        <a:spcBef>
                          <a:spcPts val="0"/>
                        </a:spcBef>
                        <a:spcAft>
                          <a:spcPts val="0"/>
                        </a:spcAft>
                      </a:pPr>
                      <a:r>
                        <a:rPr lang="en-US" sz="1200" b="0" i="0" u="none" strike="noStrike">
                          <a:solidFill>
                            <a:srgbClr val="333333"/>
                          </a:solidFill>
                          <a:effectLst/>
                          <a:latin typeface="Times New Roman" panose="02020603050405020304" pitchFamily="18" charset="0"/>
                        </a:rPr>
                        <a:t>4. Describe the domains of wellness  </a:t>
                      </a:r>
                      <a:endParaRPr lang="en-US">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200" b="0" i="0" u="none" strike="noStrike">
                          <a:solidFill>
                            <a:srgbClr val="333333"/>
                          </a:solidFill>
                          <a:effectLst/>
                          <a:latin typeface="Times New Roman" panose="02020603050405020304" pitchFamily="18" charset="0"/>
                        </a:rPr>
                        <a:t>Wellness wheel activity to assess wellness in each domain and discuss possible areas of imbalance </a:t>
                      </a:r>
                      <a:endParaRPr lang="en-US">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Participants will assess their health and wellness and identify areas of imbalance . </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319860199"/>
                  </a:ext>
                </a:extLst>
              </a:tr>
              <a:tr h="2030841">
                <a:tc>
                  <a:txBody>
                    <a:bodyPr/>
                    <a:lstStyle/>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Session 2: Self-Care </a:t>
                      </a:r>
                      <a:br>
                        <a:rPr lang="en-US" dirty="0">
                          <a:effectLst/>
                        </a:rPr>
                      </a:br>
                      <a:r>
                        <a:rPr lang="en-US" sz="1200" b="0" i="0" u="none" strike="noStrike" dirty="0">
                          <a:solidFill>
                            <a:srgbClr val="000000"/>
                          </a:solidFill>
                          <a:effectLst/>
                          <a:latin typeface="Times New Roman" panose="02020603050405020304" pitchFamily="18" charset="0"/>
                        </a:rPr>
                        <a:t>Length: One hour </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200" b="0" i="0" u="none" strike="noStrike">
                          <a:solidFill>
                            <a:srgbClr val="333333"/>
                          </a:solidFill>
                          <a:effectLst/>
                          <a:latin typeface="Times New Roman" panose="02020603050405020304" pitchFamily="18" charset="0"/>
                        </a:rPr>
                        <a:t>1. Define self-care</a:t>
                      </a:r>
                      <a:endParaRPr lang="en-US">
                        <a:effectLst/>
                      </a:endParaRPr>
                    </a:p>
                    <a:p>
                      <a:pPr rtl="0" fontAlgn="t">
                        <a:spcBef>
                          <a:spcPts val="0"/>
                        </a:spcBef>
                        <a:spcAft>
                          <a:spcPts val="0"/>
                        </a:spcAft>
                      </a:pPr>
                      <a:r>
                        <a:rPr lang="en-US" sz="1200" b="0" i="0" u="none" strike="noStrike">
                          <a:solidFill>
                            <a:srgbClr val="333333"/>
                          </a:solidFill>
                          <a:effectLst/>
                          <a:latin typeface="Times New Roman" panose="02020603050405020304" pitchFamily="18" charset="0"/>
                        </a:rPr>
                        <a:t>2. Educate on the importance of self-care and negative health consequences of neglecting these practices </a:t>
                      </a:r>
                      <a:endParaRPr lang="en-US">
                        <a:effectLst/>
                      </a:endParaRPr>
                    </a:p>
                    <a:p>
                      <a:pPr rtl="0" fontAlgn="t">
                        <a:spcBef>
                          <a:spcPts val="0"/>
                        </a:spcBef>
                        <a:spcAft>
                          <a:spcPts val="0"/>
                        </a:spcAft>
                      </a:pPr>
                      <a:r>
                        <a:rPr lang="en-US" sz="1200" b="0" i="0" u="none" strike="noStrike">
                          <a:solidFill>
                            <a:srgbClr val="333333"/>
                          </a:solidFill>
                          <a:effectLst/>
                          <a:latin typeface="Times New Roman" panose="02020603050405020304" pitchFamily="18" charset="0"/>
                        </a:rPr>
                        <a:t>3. Provide practical examples of self-care in each domain of wellness </a:t>
                      </a:r>
                      <a:endParaRPr lang="en-US">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Creating a self-care plan including: </a:t>
                      </a:r>
                      <a:endParaRPr lang="en-US" dirty="0">
                        <a:effectLst/>
                      </a:endParaRPr>
                    </a:p>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1. Identifying self-care practices in each domain of wellness </a:t>
                      </a:r>
                      <a:endParaRPr lang="en-US" dirty="0">
                        <a:effectLst/>
                      </a:endParaRPr>
                    </a:p>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2. Recognizing areas of wellness that may need improvement </a:t>
                      </a:r>
                      <a:endParaRPr lang="en-US" dirty="0">
                        <a:effectLst/>
                      </a:endParaRPr>
                    </a:p>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3. Recognizing potential supports (people or resources) that will be helpful in the implementation of the self-care plan </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200" b="0" i="0" u="none" strike="noStrike">
                          <a:solidFill>
                            <a:srgbClr val="333333"/>
                          </a:solidFill>
                          <a:effectLst/>
                          <a:latin typeface="Times New Roman" panose="02020603050405020304" pitchFamily="18" charset="0"/>
                        </a:rPr>
                        <a:t>Participants will develop a self-care plan that they can implement into their daily life to promote self-care practices. </a:t>
                      </a:r>
                      <a:endParaRPr lang="en-US">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72878163"/>
                  </a:ext>
                </a:extLst>
              </a:tr>
              <a:tr h="1683524">
                <a:tc>
                  <a:txBody>
                    <a:bodyPr/>
                    <a:lstStyle/>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Session 3: Stress Management and Coping Skills </a:t>
                      </a:r>
                      <a:br>
                        <a:rPr lang="en-US" dirty="0">
                          <a:effectLst/>
                        </a:rPr>
                      </a:br>
                      <a:r>
                        <a:rPr lang="en-US" sz="1200" b="0" i="0" u="none" strike="noStrike" dirty="0">
                          <a:solidFill>
                            <a:srgbClr val="333333"/>
                          </a:solidFill>
                          <a:effectLst/>
                          <a:latin typeface="Times New Roman" panose="02020603050405020304" pitchFamily="18" charset="0"/>
                        </a:rPr>
                        <a:t>Length: One Hour </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1. Educate on the negative health effects of stress </a:t>
                      </a:r>
                      <a:endParaRPr lang="en-US" dirty="0">
                        <a:effectLst/>
                      </a:endParaRPr>
                    </a:p>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2. Define coping </a:t>
                      </a:r>
                      <a:endParaRPr lang="en-US" dirty="0">
                        <a:effectLst/>
                      </a:endParaRPr>
                    </a:p>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3. Describe effective coping skills</a:t>
                      </a:r>
                      <a:endParaRPr lang="en-US" dirty="0">
                        <a:effectLst/>
                      </a:endParaRPr>
                    </a:p>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4. Describe ineffective coping skills</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Practice stress management techniques including:</a:t>
                      </a:r>
                      <a:endParaRPr lang="en-US" dirty="0">
                        <a:effectLst/>
                      </a:endParaRPr>
                    </a:p>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1. Box breathing </a:t>
                      </a:r>
                      <a:endParaRPr lang="en-US" dirty="0">
                        <a:effectLst/>
                      </a:endParaRPr>
                    </a:p>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2. Diaphragmatic breathing</a:t>
                      </a:r>
                      <a:endParaRPr lang="en-US" dirty="0">
                        <a:effectLst/>
                      </a:endParaRPr>
                    </a:p>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3. 5-4-3-2-1 mindfulness exercise </a:t>
                      </a:r>
                      <a:endParaRPr lang="en-US" dirty="0">
                        <a:effectLst/>
                      </a:endParaRPr>
                    </a:p>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4. Journaling </a:t>
                      </a:r>
                      <a:endParaRPr lang="en-US" dirty="0">
                        <a:effectLst/>
                      </a:endParaRPr>
                    </a:p>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5. Progressive muscle relaxation  </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200" b="0" i="0" u="none" strike="noStrike">
                          <a:solidFill>
                            <a:srgbClr val="333333"/>
                          </a:solidFill>
                          <a:effectLst/>
                          <a:latin typeface="Times New Roman" panose="02020603050405020304" pitchFamily="18" charset="0"/>
                        </a:rPr>
                        <a:t>Participants will experiment with relaxation techniques to promote use of effective coping skills when dealing with stress. </a:t>
                      </a:r>
                      <a:endParaRPr lang="en-US">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88785803"/>
                  </a:ext>
                </a:extLst>
              </a:tr>
              <a:tr h="1496547">
                <a:tc>
                  <a:txBody>
                    <a:bodyPr/>
                    <a:lstStyle/>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Session 4: Stress Management and Coping Skills continued</a:t>
                      </a:r>
                      <a:br>
                        <a:rPr lang="en-US" dirty="0">
                          <a:effectLst/>
                        </a:rPr>
                      </a:br>
                      <a:r>
                        <a:rPr lang="en-US" sz="1200" b="0" i="0" u="none" strike="noStrike" dirty="0">
                          <a:solidFill>
                            <a:srgbClr val="333333"/>
                          </a:solidFill>
                          <a:effectLst/>
                          <a:latin typeface="Times New Roman" panose="02020603050405020304" pitchFamily="18" charset="0"/>
                        </a:rPr>
                        <a:t>Length: One hour </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1. Review concepts from session 3 (stress and coping)</a:t>
                      </a:r>
                      <a:endParaRPr lang="en-US" dirty="0">
                        <a:effectLst/>
                      </a:endParaRPr>
                    </a:p>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2. Explain the importance of goal setting </a:t>
                      </a:r>
                      <a:endParaRPr lang="en-US" dirty="0">
                        <a:effectLst/>
                      </a:endParaRPr>
                    </a:p>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3.Educate on developing SMART goals </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1. Identifying signs and symptoms of stress worksheet</a:t>
                      </a:r>
                      <a:endParaRPr lang="en-US" dirty="0">
                        <a:effectLst/>
                      </a:endParaRPr>
                    </a:p>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2. Circle of control worksheet </a:t>
                      </a:r>
                      <a:endParaRPr lang="en-US" dirty="0">
                        <a:effectLst/>
                      </a:endParaRPr>
                    </a:p>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3. Coping skills worksheet </a:t>
                      </a:r>
                      <a:endParaRPr lang="en-US" dirty="0">
                        <a:effectLst/>
                      </a:endParaRPr>
                    </a:p>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4. SMART goals worksheet</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1. Participants will explore their relationship with stress by: recognizing signs of stress, identifying stressors, and examining their use of coping skills. </a:t>
                      </a:r>
                    </a:p>
                    <a:p>
                      <a:pPr rtl="0" fontAlgn="t">
                        <a:spcBef>
                          <a:spcPts val="0"/>
                        </a:spcBef>
                        <a:spcAft>
                          <a:spcPts val="0"/>
                        </a:spcAft>
                      </a:pPr>
                      <a:r>
                        <a:rPr lang="en-US" sz="1200" b="0" i="0" u="none" strike="noStrike" dirty="0">
                          <a:solidFill>
                            <a:srgbClr val="333333"/>
                          </a:solidFill>
                          <a:effectLst/>
                          <a:latin typeface="Times New Roman" panose="02020603050405020304" pitchFamily="18" charset="0"/>
                        </a:rPr>
                        <a:t>2. Participants will also develop a health-related SMART goal based on the topics discussed in the program. </a:t>
                      </a:r>
                      <a:endParaRPr lang="en-US" dirty="0">
                        <a:effectLst/>
                      </a:endParaRPr>
                    </a:p>
                  </a:txBody>
                  <a:tcPr marL="63500" marR="63500" marT="63500" marB="6350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95586313"/>
                  </a:ext>
                </a:extLst>
              </a:tr>
            </a:tbl>
          </a:graphicData>
        </a:graphic>
      </p:graphicFrame>
      <p:sp>
        <p:nvSpPr>
          <p:cNvPr id="12" name="Rectangle 1">
            <a:extLst>
              <a:ext uri="{FF2B5EF4-FFF2-40B4-BE49-F238E27FC236}">
                <a16:creationId xmlns:a16="http://schemas.microsoft.com/office/drawing/2014/main" id="{7EA052DC-B4E5-9D01-0F77-4ABD71272681}"/>
              </a:ext>
            </a:extLst>
          </p:cNvPr>
          <p:cNvSpPr>
            <a:spLocks noChangeArrowheads="1"/>
          </p:cNvSpPr>
          <p:nvPr/>
        </p:nvSpPr>
        <p:spPr bwMode="auto">
          <a:xfrm>
            <a:off x="5946901" y="12272019"/>
            <a:ext cx="57284812" cy="3644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14" name="TextBox 13">
            <a:extLst>
              <a:ext uri="{FF2B5EF4-FFF2-40B4-BE49-F238E27FC236}">
                <a16:creationId xmlns:a16="http://schemas.microsoft.com/office/drawing/2014/main" id="{763D4035-03A3-A281-36BA-6006FF92C2CD}"/>
              </a:ext>
            </a:extLst>
          </p:cNvPr>
          <p:cNvSpPr txBox="1"/>
          <p:nvPr/>
        </p:nvSpPr>
        <p:spPr>
          <a:xfrm>
            <a:off x="22098000" y="8153400"/>
            <a:ext cx="6799264" cy="2862322"/>
          </a:xfrm>
          <a:prstGeom prst="rect">
            <a:avLst/>
          </a:prstGeom>
          <a:noFill/>
        </p:spPr>
        <p:txBody>
          <a:bodyPr wrap="square" rtlCol="0">
            <a:spAutoFit/>
          </a:bodyPr>
          <a:lstStyle/>
          <a:p>
            <a:r>
              <a:rPr lang="en-US" b="1" u="sng" dirty="0">
                <a:latin typeface="+mn-lt"/>
              </a:rPr>
              <a:t>Program Design:</a:t>
            </a:r>
            <a:endParaRPr lang="en-US" dirty="0">
              <a:latin typeface="+mn-lt"/>
            </a:endParaRPr>
          </a:p>
          <a:p>
            <a:pPr marL="285750" indent="-285750">
              <a:buFont typeface="Arial" panose="020B0604020202020204" pitchFamily="34" charset="0"/>
              <a:buChar char="•"/>
            </a:pPr>
            <a:r>
              <a:rPr lang="en-US" dirty="0">
                <a:latin typeface="+mn-lt"/>
              </a:rPr>
              <a:t>Four one-hour sessions were developed to address these needs </a:t>
            </a:r>
          </a:p>
          <a:p>
            <a:pPr marL="285750" indent="-285750">
              <a:buFont typeface="Arial" panose="020B0604020202020204" pitchFamily="34" charset="0"/>
              <a:buChar char="•"/>
            </a:pPr>
            <a:r>
              <a:rPr lang="en-US" sz="1800" b="0" i="0" u="none" strike="noStrike" dirty="0">
                <a:solidFill>
                  <a:srgbClr val="000000"/>
                </a:solidFill>
                <a:effectLst/>
                <a:latin typeface="+mn-lt"/>
              </a:rPr>
              <a:t>Program curriculum (</a:t>
            </a:r>
            <a:r>
              <a:rPr lang="en-US" dirty="0">
                <a:solidFill>
                  <a:srgbClr val="000000"/>
                </a:solidFill>
                <a:latin typeface="+mn-lt"/>
              </a:rPr>
              <a:t>described in the table below</a:t>
            </a:r>
            <a:r>
              <a:rPr lang="en-US" sz="1800" b="0" i="0" u="none" strike="noStrike" dirty="0">
                <a:solidFill>
                  <a:srgbClr val="000000"/>
                </a:solidFill>
                <a:effectLst/>
                <a:latin typeface="+mn-lt"/>
              </a:rPr>
              <a:t>) includes education on the topics of  caregiver burden and the importance of wellness promotion, self-care, and stress management/effective coping. </a:t>
            </a:r>
          </a:p>
          <a:p>
            <a:pPr marL="285750" indent="-285750">
              <a:buFont typeface="Arial" panose="020B0604020202020204" pitchFamily="34" charset="0"/>
              <a:buChar char="•"/>
            </a:pPr>
            <a:r>
              <a:rPr lang="en-US" sz="1800" b="0" i="0" u="none" strike="noStrike" dirty="0">
                <a:solidFill>
                  <a:srgbClr val="000000"/>
                </a:solidFill>
                <a:effectLst/>
                <a:latin typeface="+mn-lt"/>
              </a:rPr>
              <a:t>Activities and facilitated discussion are used to support participants in making changes that promote their physical and psychological health and wellness. </a:t>
            </a:r>
            <a:endParaRPr lang="en-US" dirty="0">
              <a:latin typeface="+mn-lt"/>
            </a:endParaRPr>
          </a:p>
          <a:p>
            <a:pPr marL="285750" indent="-285750">
              <a:buFont typeface="Arial" panose="020B0604020202020204" pitchFamily="34" charset="0"/>
              <a:buChar char="•"/>
            </a:pPr>
            <a:endParaRPr lang="en-US" dirty="0"/>
          </a:p>
        </p:txBody>
      </p:sp>
      <p:sp>
        <p:nvSpPr>
          <p:cNvPr id="23" name="TextBox 22">
            <a:extLst>
              <a:ext uri="{FF2B5EF4-FFF2-40B4-BE49-F238E27FC236}">
                <a16:creationId xmlns:a16="http://schemas.microsoft.com/office/drawing/2014/main" id="{520E6EFE-02C6-EEC5-928D-D3EE5358AE7D}"/>
              </a:ext>
            </a:extLst>
          </p:cNvPr>
          <p:cNvSpPr txBox="1"/>
          <p:nvPr/>
        </p:nvSpPr>
        <p:spPr>
          <a:xfrm>
            <a:off x="15761369" y="21151516"/>
            <a:ext cx="11289632" cy="8925520"/>
          </a:xfrm>
          <a:prstGeom prst="rect">
            <a:avLst/>
          </a:prstGeom>
          <a:noFill/>
        </p:spPr>
        <p:txBody>
          <a:bodyPr wrap="square" rtlCol="0">
            <a:spAutoFit/>
          </a:bodyPr>
          <a:lstStyle/>
          <a:p>
            <a:pPr>
              <a:lnSpc>
                <a:spcPct val="200000"/>
              </a:lnSpc>
            </a:pPr>
            <a:r>
              <a:rPr lang="en-US" sz="2000" u="sng" dirty="0">
                <a:latin typeface="+mn-lt"/>
              </a:rPr>
              <a:t>Stakeholder Feedback:</a:t>
            </a:r>
          </a:p>
          <a:p>
            <a:pPr marL="285750" indent="-285750">
              <a:lnSpc>
                <a:spcPct val="200000"/>
              </a:lnSpc>
              <a:buFont typeface="Arial" panose="020B0604020202020204" pitchFamily="34" charset="0"/>
              <a:buChar char="•"/>
            </a:pPr>
            <a:r>
              <a:rPr lang="en-US" sz="2000" dirty="0">
                <a:latin typeface="+mn-lt"/>
              </a:rPr>
              <a:t>The program curriculum was reviewed by the Director of Partnerships and Outreach at The Exceptional Foundation, Robbie Lee </a:t>
            </a:r>
          </a:p>
          <a:p>
            <a:pPr marL="285750" indent="-285750">
              <a:lnSpc>
                <a:spcPct val="200000"/>
              </a:lnSpc>
              <a:buFont typeface="Arial" panose="020B0604020202020204" pitchFamily="34" charset="0"/>
              <a:buChar char="•"/>
            </a:pPr>
            <a:r>
              <a:rPr lang="en-US" sz="2000" dirty="0">
                <a:latin typeface="+mn-lt"/>
              </a:rPr>
              <a:t>The protocol was felt to be appropriate and valuable to the organization and did not require any revisions </a:t>
            </a:r>
          </a:p>
          <a:p>
            <a:pPr>
              <a:lnSpc>
                <a:spcPct val="200000"/>
              </a:lnSpc>
            </a:pPr>
            <a:r>
              <a:rPr lang="en-US" sz="2000" b="1" u="sng" dirty="0">
                <a:latin typeface="+mn-lt"/>
              </a:rPr>
              <a:t>Implications for Practice: </a:t>
            </a:r>
            <a:endParaRPr lang="en-US" sz="2000" dirty="0">
              <a:latin typeface="+mn-lt"/>
            </a:endParaRPr>
          </a:p>
          <a:p>
            <a:pPr marL="285750" indent="-285750">
              <a:lnSpc>
                <a:spcPct val="200000"/>
              </a:lnSpc>
              <a:buFont typeface="Arial" panose="020B0604020202020204" pitchFamily="34" charset="0"/>
              <a:buChar char="•"/>
            </a:pPr>
            <a:r>
              <a:rPr lang="en-US" sz="2000" dirty="0">
                <a:latin typeface="+mn-lt"/>
              </a:rPr>
              <a:t>The findings shed light on the impact of long-term caregiving as well as the current needs of caregivers</a:t>
            </a:r>
          </a:p>
          <a:p>
            <a:pPr marL="285750" indent="-285750">
              <a:lnSpc>
                <a:spcPct val="200000"/>
              </a:lnSpc>
              <a:buFont typeface="Arial" panose="020B0604020202020204" pitchFamily="34" charset="0"/>
              <a:buChar char="•"/>
            </a:pPr>
            <a:r>
              <a:rPr lang="en-US" sz="2000" dirty="0">
                <a:latin typeface="+mn-lt"/>
              </a:rPr>
              <a:t>This information is beneficial to occupational therapy practitioners (OTPS) when working with caregivers </a:t>
            </a:r>
          </a:p>
          <a:p>
            <a:pPr marL="285750" indent="-285750">
              <a:lnSpc>
                <a:spcPct val="200000"/>
              </a:lnSpc>
              <a:buFont typeface="Arial" panose="020B0604020202020204" pitchFamily="34" charset="0"/>
              <a:buChar char="•"/>
            </a:pPr>
            <a:r>
              <a:rPr lang="en-US" sz="2000" dirty="0">
                <a:solidFill>
                  <a:srgbClr val="333333"/>
                </a:solidFill>
                <a:latin typeface="+mn-lt"/>
              </a:rPr>
              <a:t>OTPs should </a:t>
            </a:r>
            <a:r>
              <a:rPr lang="en-US" sz="2000" b="0" i="0" u="none" strike="noStrike" dirty="0">
                <a:solidFill>
                  <a:srgbClr val="333333"/>
                </a:solidFill>
                <a:effectLst/>
                <a:latin typeface="+mn-lt"/>
              </a:rPr>
              <a:t>educate caregivers on the  importance of taking care of their own health and focus interventions on preventing or minimizing the negative effects of caregiver burden through the promotion of health and wellness </a:t>
            </a:r>
          </a:p>
          <a:p>
            <a:pPr marL="285750" indent="-285750">
              <a:lnSpc>
                <a:spcPct val="200000"/>
              </a:lnSpc>
              <a:buFont typeface="Arial" panose="020B0604020202020204" pitchFamily="34" charset="0"/>
              <a:buChar char="•"/>
            </a:pPr>
            <a:r>
              <a:rPr lang="en-US" sz="2000" dirty="0">
                <a:solidFill>
                  <a:srgbClr val="333333"/>
                </a:solidFill>
                <a:latin typeface="+mn-lt"/>
              </a:rPr>
              <a:t>Future research should aim to identify the most effective interventions to promote caregiver health and well-being and decrease caregiver burden</a:t>
            </a:r>
            <a:endParaRPr lang="en-US" sz="2000" b="0" i="0" u="none" strike="noStrike" dirty="0">
              <a:solidFill>
                <a:srgbClr val="333333"/>
              </a:solidFill>
              <a:effectLst/>
              <a:latin typeface="+mn-lt"/>
            </a:endParaRP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endParaRPr lang="en-US" b="1" u="sng" dirty="0"/>
          </a:p>
        </p:txBody>
      </p:sp>
      <p:sp>
        <p:nvSpPr>
          <p:cNvPr id="24" name="TextBox 23">
            <a:extLst>
              <a:ext uri="{FF2B5EF4-FFF2-40B4-BE49-F238E27FC236}">
                <a16:creationId xmlns:a16="http://schemas.microsoft.com/office/drawing/2014/main" id="{AFC6D5AA-E021-BF7C-3010-790A6ED97524}"/>
              </a:ext>
            </a:extLst>
          </p:cNvPr>
          <p:cNvSpPr txBox="1"/>
          <p:nvPr/>
        </p:nvSpPr>
        <p:spPr>
          <a:xfrm>
            <a:off x="20934947" y="21729032"/>
            <a:ext cx="184731" cy="369332"/>
          </a:xfrm>
          <a:prstGeom prst="rect">
            <a:avLst/>
          </a:prstGeom>
          <a:noFill/>
        </p:spPr>
        <p:txBody>
          <a:bodyPr wrap="none" rtlCol="0">
            <a:spAutoFit/>
          </a:bodyPr>
          <a:lstStyle/>
          <a:p>
            <a:endParaRPr lang="en-US" dirty="0"/>
          </a:p>
        </p:txBody>
      </p:sp>
      <p:sp>
        <p:nvSpPr>
          <p:cNvPr id="25" name="TextBox 24">
            <a:extLst>
              <a:ext uri="{FF2B5EF4-FFF2-40B4-BE49-F238E27FC236}">
                <a16:creationId xmlns:a16="http://schemas.microsoft.com/office/drawing/2014/main" id="{2F691DD6-0857-1D2C-5894-A83E3CF8EDE1}"/>
              </a:ext>
            </a:extLst>
          </p:cNvPr>
          <p:cNvSpPr txBox="1"/>
          <p:nvPr/>
        </p:nvSpPr>
        <p:spPr>
          <a:xfrm>
            <a:off x="29870401" y="16290758"/>
            <a:ext cx="12039600" cy="2677656"/>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US" sz="2000" dirty="0">
                <a:latin typeface="+mn-lt"/>
              </a:rPr>
              <a:t>Due to the rise in informal caregivers, it is essential for healthcare professionals to understand the impact of this role and the needs of this population </a:t>
            </a:r>
          </a:p>
          <a:p>
            <a:pPr marL="285750" indent="-285750">
              <a:lnSpc>
                <a:spcPct val="150000"/>
              </a:lnSpc>
              <a:buFont typeface="Arial" panose="020B0604020202020204" pitchFamily="34" charset="0"/>
              <a:buChar char="•"/>
            </a:pPr>
            <a:r>
              <a:rPr lang="en-US" sz="2000" dirty="0">
                <a:latin typeface="+mn-lt"/>
              </a:rPr>
              <a:t>Caregiving affects caregivers physical and psychological health and leads to overall decreased quality of life </a:t>
            </a:r>
          </a:p>
          <a:p>
            <a:pPr marL="285750" indent="-285750">
              <a:lnSpc>
                <a:spcPct val="150000"/>
              </a:lnSpc>
              <a:buFont typeface="Arial" panose="020B0604020202020204" pitchFamily="34" charset="0"/>
              <a:buChar char="•"/>
            </a:pPr>
            <a:r>
              <a:rPr lang="en-US" sz="2000" b="0" i="0" u="none" strike="noStrike" dirty="0">
                <a:solidFill>
                  <a:srgbClr val="000000"/>
                </a:solidFill>
                <a:effectLst/>
                <a:latin typeface="+mn-lt"/>
              </a:rPr>
              <a:t>Further research is imperative to determine the most effective interventions for supporting caregivers and combat the negative effects of caregiving </a:t>
            </a:r>
            <a:endParaRPr lang="en-US" sz="2000" dirty="0">
              <a:latin typeface="+mn-lt"/>
            </a:endParaRPr>
          </a:p>
          <a:p>
            <a:pPr marL="285750" indent="-285750">
              <a:buFont typeface="Arial" panose="020B0604020202020204" pitchFamily="34" charset="0"/>
              <a:buChar char="•"/>
            </a:pPr>
            <a:endParaRPr lang="en-US" dirty="0"/>
          </a:p>
        </p:txBody>
      </p:sp>
      <p:sp>
        <p:nvSpPr>
          <p:cNvPr id="27" name="TextBox 26">
            <a:extLst>
              <a:ext uri="{FF2B5EF4-FFF2-40B4-BE49-F238E27FC236}">
                <a16:creationId xmlns:a16="http://schemas.microsoft.com/office/drawing/2014/main" id="{1F8FC5EB-C83D-0C2B-DDCD-EA8DC5233EF3}"/>
              </a:ext>
            </a:extLst>
          </p:cNvPr>
          <p:cNvSpPr txBox="1"/>
          <p:nvPr/>
        </p:nvSpPr>
        <p:spPr>
          <a:xfrm>
            <a:off x="29413203" y="20404138"/>
            <a:ext cx="13411201" cy="8433078"/>
          </a:xfrm>
          <a:prstGeom prst="rect">
            <a:avLst/>
          </a:prstGeom>
          <a:noFill/>
        </p:spPr>
        <p:txBody>
          <a:bodyPr wrap="square" rtlCol="0">
            <a:spAutoFit/>
          </a:bodyPr>
          <a:lstStyle/>
          <a:p>
            <a:pPr indent="-457200" algn="l" rtl="0">
              <a:spcBef>
                <a:spcPts val="1200"/>
              </a:spcBef>
              <a:spcAft>
                <a:spcPts val="1200"/>
              </a:spcAft>
            </a:pPr>
            <a:r>
              <a:rPr lang="en-US" sz="1800" b="0" i="0" u="none" strike="noStrike" dirty="0">
                <a:solidFill>
                  <a:srgbClr val="3A3A3A"/>
                </a:solidFill>
                <a:effectLst/>
                <a:latin typeface="+mn-lt"/>
              </a:rPr>
              <a:t>Abramson, T. A. (2015). Older Adults: The “Panini Sandwich” Generation. </a:t>
            </a:r>
            <a:r>
              <a:rPr lang="en-US" sz="1800" b="0" i="1" u="none" strike="noStrike" dirty="0">
                <a:solidFill>
                  <a:srgbClr val="3A3A3A"/>
                </a:solidFill>
                <a:effectLst/>
                <a:latin typeface="+mn-lt"/>
              </a:rPr>
              <a:t>Clinical Gerontologist</a:t>
            </a:r>
            <a:r>
              <a:rPr lang="en-US" sz="1800" b="0" i="0" u="none" strike="noStrike" dirty="0">
                <a:solidFill>
                  <a:srgbClr val="3A3A3A"/>
                </a:solidFill>
                <a:effectLst/>
                <a:latin typeface="+mn-lt"/>
              </a:rPr>
              <a:t>, </a:t>
            </a:r>
            <a:r>
              <a:rPr lang="en-US" sz="1800" b="0" i="1" u="none" strike="noStrike" dirty="0">
                <a:solidFill>
                  <a:srgbClr val="3A3A3A"/>
                </a:solidFill>
                <a:effectLst/>
                <a:latin typeface="+mn-lt"/>
              </a:rPr>
              <a:t>38</a:t>
            </a:r>
            <a:r>
              <a:rPr lang="en-US" sz="1800" b="0" i="0" u="none" strike="noStrike" dirty="0">
                <a:solidFill>
                  <a:srgbClr val="3A3A3A"/>
                </a:solidFill>
                <a:effectLst/>
                <a:latin typeface="+mn-lt"/>
              </a:rPr>
              <a:t>(4), 251–267. </a:t>
            </a:r>
            <a:r>
              <a:rPr lang="en-US" sz="1800" b="0" i="0" u="sng" strike="noStrike" dirty="0">
                <a:solidFill>
                  <a:srgbClr val="1155CC"/>
                </a:solidFill>
                <a:effectLst/>
                <a:latin typeface="+mn-lt"/>
                <a:hlinkClick r:id="rId3"/>
              </a:rPr>
              <a:t>https://doi.org/10.1080/07317115.2015.1032466</a:t>
            </a:r>
            <a:endParaRPr lang="en-US" sz="1800" b="0" i="0" u="sng" strike="noStrike" dirty="0">
              <a:solidFill>
                <a:srgbClr val="1155CC"/>
              </a:solidFill>
              <a:effectLst/>
              <a:latin typeface="+mn-lt"/>
            </a:endParaRPr>
          </a:p>
          <a:p>
            <a:pPr indent="-457200" algn="l" rtl="0">
              <a:spcBef>
                <a:spcPts val="1200"/>
              </a:spcBef>
              <a:spcAft>
                <a:spcPts val="1200"/>
              </a:spcAft>
            </a:pPr>
            <a:r>
              <a:rPr lang="en-US" sz="1800" b="0" i="0" u="none" strike="noStrike" dirty="0">
                <a:solidFill>
                  <a:srgbClr val="3A3A3A"/>
                </a:solidFill>
                <a:effectLst/>
                <a:latin typeface="+mn-lt"/>
              </a:rPr>
              <a:t>Byram, E. (2018). Late-Life Challenges in Caregiving for an Adult Child with a Developmental Disability. </a:t>
            </a:r>
            <a:r>
              <a:rPr lang="en-US" sz="1800" b="0" i="1" u="none" strike="noStrike" dirty="0">
                <a:solidFill>
                  <a:srgbClr val="3A3A3A"/>
                </a:solidFill>
                <a:effectLst/>
                <a:latin typeface="+mn-lt"/>
              </a:rPr>
              <a:t>Generations (San Francisco, Calif.)</a:t>
            </a:r>
            <a:r>
              <a:rPr lang="en-US" sz="1800" b="0" i="0" u="none" strike="noStrike" dirty="0">
                <a:solidFill>
                  <a:srgbClr val="3A3A3A"/>
                </a:solidFill>
                <a:effectLst/>
                <a:latin typeface="+mn-lt"/>
              </a:rPr>
              <a:t>, </a:t>
            </a:r>
            <a:r>
              <a:rPr lang="en-US" sz="1800" b="0" i="1" u="none" strike="noStrike" dirty="0">
                <a:solidFill>
                  <a:srgbClr val="3A3A3A"/>
                </a:solidFill>
                <a:effectLst/>
                <a:latin typeface="+mn-lt"/>
              </a:rPr>
              <a:t>42</a:t>
            </a:r>
            <a:r>
              <a:rPr lang="en-US" sz="1800" b="0" i="0" u="none" strike="noStrike" dirty="0">
                <a:solidFill>
                  <a:srgbClr val="3A3A3A"/>
                </a:solidFill>
                <a:effectLst/>
                <a:latin typeface="+mn-lt"/>
              </a:rPr>
              <a:t>(3), 9–14.</a:t>
            </a:r>
          </a:p>
          <a:p>
            <a:pPr indent="-457200">
              <a:spcBef>
                <a:spcPts val="1200"/>
              </a:spcBef>
              <a:spcAft>
                <a:spcPts val="1200"/>
              </a:spcAft>
            </a:pPr>
            <a:r>
              <a:rPr lang="en-US" sz="1800" b="0" i="1" u="none" strike="noStrike" dirty="0">
                <a:solidFill>
                  <a:srgbClr val="3A3A3A"/>
                </a:solidFill>
                <a:effectLst/>
                <a:latin typeface="+mn-lt"/>
              </a:rPr>
              <a:t>Caregiving in the U.S. 2020: A focused look at family caregivers of Adults Age 18-49 </a:t>
            </a:r>
            <a:r>
              <a:rPr lang="en-US" sz="1800" b="0" i="0" u="none" strike="noStrike" dirty="0">
                <a:solidFill>
                  <a:srgbClr val="3A3A3A"/>
                </a:solidFill>
                <a:effectLst/>
                <a:latin typeface="+mn-lt"/>
              </a:rPr>
              <a:t>. (n.d.). </a:t>
            </a:r>
            <a:r>
              <a:rPr lang="en-US" sz="1800" b="0" i="0" u="sng" strike="noStrike" dirty="0">
                <a:solidFill>
                  <a:srgbClr val="1155CC"/>
                </a:solidFill>
                <a:effectLst/>
                <a:latin typeface="+mn-lt"/>
                <a:hlinkClick r:id="rId4"/>
              </a:rPr>
              <a:t>https://www.caregiving.org/wp-content/uploads/2021/05/AARP1339_RR_Caregiving18to49_5081.pdf</a:t>
            </a:r>
            <a:r>
              <a:rPr lang="en-US" sz="1800" b="0" i="0" u="none" strike="noStrike" dirty="0">
                <a:solidFill>
                  <a:srgbClr val="3A3A3A"/>
                </a:solidFill>
                <a:effectLst/>
                <a:latin typeface="+mn-lt"/>
              </a:rPr>
              <a:t>  </a:t>
            </a:r>
          </a:p>
          <a:p>
            <a:pPr indent="-457200" algn="l" rtl="0">
              <a:spcBef>
                <a:spcPts val="1200"/>
              </a:spcBef>
              <a:spcAft>
                <a:spcPts val="1200"/>
              </a:spcAft>
            </a:pPr>
            <a:r>
              <a:rPr lang="en-US" sz="1800" b="0" i="0" u="none" strike="noStrike" dirty="0">
                <a:solidFill>
                  <a:srgbClr val="595959"/>
                </a:solidFill>
                <a:effectLst/>
                <a:latin typeface="+mn-lt"/>
              </a:rPr>
              <a:t>Dawson, F., Shanahan, S., Fitzsimons, E., O’Malley, G., Mac </a:t>
            </a:r>
            <a:r>
              <a:rPr lang="en-US" sz="1800" b="0" i="0" u="none" strike="noStrike" dirty="0" err="1">
                <a:solidFill>
                  <a:srgbClr val="595959"/>
                </a:solidFill>
                <a:effectLst/>
                <a:latin typeface="+mn-lt"/>
              </a:rPr>
              <a:t>Giollabhui</a:t>
            </a:r>
            <a:r>
              <a:rPr lang="en-US" sz="1800" b="0" i="0" u="none" strike="noStrike" dirty="0">
                <a:solidFill>
                  <a:srgbClr val="595959"/>
                </a:solidFill>
                <a:effectLst/>
                <a:latin typeface="+mn-lt"/>
              </a:rPr>
              <a:t>, N., &amp; Bramham, J. (2016). The impact of caring for an adult with intellectual disability and psychiatric comorbidity on </a:t>
            </a:r>
            <a:r>
              <a:rPr lang="en-US" sz="1800" b="0" i="0" u="none" strike="noStrike" dirty="0" err="1">
                <a:solidFill>
                  <a:srgbClr val="595959"/>
                </a:solidFill>
                <a:effectLst/>
                <a:latin typeface="+mn-lt"/>
              </a:rPr>
              <a:t>carer</a:t>
            </a:r>
            <a:r>
              <a:rPr lang="en-US" sz="1800" b="0" i="0" u="none" strike="noStrike" dirty="0">
                <a:solidFill>
                  <a:srgbClr val="595959"/>
                </a:solidFill>
                <a:effectLst/>
                <a:latin typeface="+mn-lt"/>
              </a:rPr>
              <a:t> stress and psychological distress. </a:t>
            </a:r>
            <a:r>
              <a:rPr lang="en-US" sz="1800" b="0" i="1" u="none" strike="noStrike" dirty="0">
                <a:solidFill>
                  <a:srgbClr val="595959"/>
                </a:solidFill>
                <a:effectLst/>
                <a:latin typeface="+mn-lt"/>
              </a:rPr>
              <a:t>Journal of Intellectual Disability Research</a:t>
            </a:r>
            <a:r>
              <a:rPr lang="en-US" sz="1800" b="0" i="0" u="none" strike="noStrike" dirty="0">
                <a:solidFill>
                  <a:srgbClr val="595959"/>
                </a:solidFill>
                <a:effectLst/>
                <a:latin typeface="+mn-lt"/>
              </a:rPr>
              <a:t>, </a:t>
            </a:r>
            <a:r>
              <a:rPr lang="en-US" sz="1800" b="0" i="1" u="none" strike="noStrike" dirty="0">
                <a:solidFill>
                  <a:srgbClr val="595959"/>
                </a:solidFill>
                <a:effectLst/>
                <a:latin typeface="+mn-lt"/>
              </a:rPr>
              <a:t>60</a:t>
            </a:r>
            <a:r>
              <a:rPr lang="en-US" sz="1800" b="0" i="0" u="none" strike="noStrike" dirty="0">
                <a:solidFill>
                  <a:srgbClr val="595959"/>
                </a:solidFill>
                <a:effectLst/>
                <a:latin typeface="+mn-lt"/>
              </a:rPr>
              <a:t>(6), 553–563. </a:t>
            </a:r>
            <a:r>
              <a:rPr lang="en-US" sz="1800" b="0" i="0" u="sng" strike="noStrike" dirty="0">
                <a:solidFill>
                  <a:srgbClr val="1155CC"/>
                </a:solidFill>
                <a:effectLst/>
                <a:latin typeface="+mn-lt"/>
                <a:hlinkClick r:id="rId5"/>
              </a:rPr>
              <a:t>https://doi-org.uab.idm.oclc.org/10.1111/jir.12269</a:t>
            </a:r>
            <a:r>
              <a:rPr lang="en-US" sz="1800" b="0" i="0" u="none" strike="noStrike" dirty="0">
                <a:solidFill>
                  <a:srgbClr val="595959"/>
                </a:solidFill>
                <a:effectLst/>
                <a:latin typeface="+mn-lt"/>
              </a:rPr>
              <a:t> </a:t>
            </a:r>
          </a:p>
          <a:p>
            <a:pPr indent="-457200" algn="l" rtl="0">
              <a:spcBef>
                <a:spcPts val="1200"/>
              </a:spcBef>
              <a:spcAft>
                <a:spcPts val="1200"/>
              </a:spcAft>
            </a:pPr>
            <a:r>
              <a:rPr lang="en-US" sz="1800" b="0" i="0" u="none" strike="noStrike" dirty="0">
                <a:solidFill>
                  <a:srgbClr val="3A3A3A"/>
                </a:solidFill>
                <a:effectLst/>
                <a:latin typeface="+mn-lt"/>
              </a:rPr>
              <a:t>Fernández-</a:t>
            </a:r>
            <a:r>
              <a:rPr lang="en-US" sz="1800" b="0" i="0" u="none" strike="noStrike" dirty="0" err="1">
                <a:solidFill>
                  <a:srgbClr val="3A3A3A"/>
                </a:solidFill>
                <a:effectLst/>
                <a:latin typeface="+mn-lt"/>
              </a:rPr>
              <a:t>Ávalos</a:t>
            </a:r>
            <a:r>
              <a:rPr lang="en-US" sz="1800" b="0" i="0" u="none" strike="noStrike" dirty="0">
                <a:solidFill>
                  <a:srgbClr val="3A3A3A"/>
                </a:solidFill>
                <a:effectLst/>
                <a:latin typeface="+mn-lt"/>
              </a:rPr>
              <a:t>, M. I., Pérez-</a:t>
            </a:r>
            <a:r>
              <a:rPr lang="en-US" sz="1800" b="0" i="0" u="none" strike="noStrike" dirty="0" err="1">
                <a:solidFill>
                  <a:srgbClr val="3A3A3A"/>
                </a:solidFill>
                <a:effectLst/>
                <a:latin typeface="+mn-lt"/>
              </a:rPr>
              <a:t>Marfil</a:t>
            </a:r>
            <a:r>
              <a:rPr lang="en-US" sz="1800" b="0" i="0" u="none" strike="noStrike" dirty="0">
                <a:solidFill>
                  <a:srgbClr val="3A3A3A"/>
                </a:solidFill>
                <a:effectLst/>
                <a:latin typeface="+mn-lt"/>
              </a:rPr>
              <a:t>, M. N., Ferrer-</a:t>
            </a:r>
            <a:r>
              <a:rPr lang="en-US" sz="1800" b="0" i="0" u="none" strike="noStrike" dirty="0" err="1">
                <a:solidFill>
                  <a:srgbClr val="3A3A3A"/>
                </a:solidFill>
                <a:effectLst/>
                <a:latin typeface="+mn-lt"/>
              </a:rPr>
              <a:t>Cascales</a:t>
            </a:r>
            <a:r>
              <a:rPr lang="en-US" sz="1800" b="0" i="0" u="none" strike="noStrike" dirty="0">
                <a:solidFill>
                  <a:srgbClr val="3A3A3A"/>
                </a:solidFill>
                <a:effectLst/>
                <a:latin typeface="+mn-lt"/>
              </a:rPr>
              <a:t>, R., Cruz-Quintana, F., Clement-</a:t>
            </a:r>
            <a:r>
              <a:rPr lang="en-US" sz="1800" b="0" i="0" u="none" strike="noStrike" dirty="0" err="1">
                <a:solidFill>
                  <a:srgbClr val="3A3A3A"/>
                </a:solidFill>
                <a:effectLst/>
                <a:latin typeface="+mn-lt"/>
              </a:rPr>
              <a:t>Carbonell</a:t>
            </a:r>
            <a:r>
              <a:rPr lang="en-US" sz="1800" b="0" i="0" u="none" strike="noStrike" dirty="0">
                <a:solidFill>
                  <a:srgbClr val="3A3A3A"/>
                </a:solidFill>
                <a:effectLst/>
                <a:latin typeface="+mn-lt"/>
              </a:rPr>
              <a:t>, V., &amp; Fernández-</a:t>
            </a:r>
            <a:r>
              <a:rPr lang="en-US" sz="1800" b="0" i="0" u="none" strike="noStrike" dirty="0" err="1">
                <a:solidFill>
                  <a:srgbClr val="3A3A3A"/>
                </a:solidFill>
                <a:effectLst/>
                <a:latin typeface="+mn-lt"/>
              </a:rPr>
              <a:t>Alcántara</a:t>
            </a:r>
            <a:r>
              <a:rPr lang="en-US" sz="1800" b="0" i="0" u="none" strike="noStrike" dirty="0">
                <a:solidFill>
                  <a:srgbClr val="3A3A3A"/>
                </a:solidFill>
                <a:effectLst/>
                <a:latin typeface="+mn-lt"/>
              </a:rPr>
              <a:t>, M. (2020). Quality of Life and Concerns in Parent Caregivers of Adult Children Diagnosed with Intellectual Disability: A Qualitative Study. </a:t>
            </a:r>
            <a:r>
              <a:rPr lang="en-US" sz="1800" b="0" i="1" u="none" strike="noStrike" dirty="0">
                <a:solidFill>
                  <a:srgbClr val="3A3A3A"/>
                </a:solidFill>
                <a:effectLst/>
                <a:latin typeface="+mn-lt"/>
              </a:rPr>
              <a:t>International Journal of Environmental Research and Public Health</a:t>
            </a:r>
            <a:r>
              <a:rPr lang="en-US" sz="1800" b="0" i="0" u="none" strike="noStrike" dirty="0">
                <a:solidFill>
                  <a:srgbClr val="3A3A3A"/>
                </a:solidFill>
                <a:effectLst/>
                <a:latin typeface="+mn-lt"/>
              </a:rPr>
              <a:t>, </a:t>
            </a:r>
            <a:r>
              <a:rPr lang="en-US" sz="1800" b="0" i="1" u="none" strike="noStrike" dirty="0">
                <a:solidFill>
                  <a:srgbClr val="3A3A3A"/>
                </a:solidFill>
                <a:effectLst/>
                <a:latin typeface="+mn-lt"/>
              </a:rPr>
              <a:t>17</a:t>
            </a:r>
            <a:r>
              <a:rPr lang="en-US" sz="1800" b="0" i="0" u="none" strike="noStrike" dirty="0">
                <a:solidFill>
                  <a:srgbClr val="3A3A3A"/>
                </a:solidFill>
                <a:effectLst/>
                <a:latin typeface="+mn-lt"/>
              </a:rPr>
              <a:t>(22), 8690-. </a:t>
            </a:r>
            <a:r>
              <a:rPr lang="en-US" sz="1800" b="0" i="0" u="sng" strike="noStrike" dirty="0">
                <a:solidFill>
                  <a:srgbClr val="1155CC"/>
                </a:solidFill>
                <a:effectLst/>
                <a:latin typeface="+mn-lt"/>
                <a:hlinkClick r:id="rId6"/>
              </a:rPr>
              <a:t>https://doi.org/10.3390/ijerph17228690</a:t>
            </a:r>
            <a:r>
              <a:rPr lang="en-US" sz="1800" b="0" i="0" u="none" strike="noStrike" dirty="0">
                <a:solidFill>
                  <a:srgbClr val="3A3A3A"/>
                </a:solidFill>
                <a:effectLst/>
                <a:latin typeface="+mn-lt"/>
              </a:rPr>
              <a:t> </a:t>
            </a:r>
          </a:p>
          <a:p>
            <a:pPr indent="-457200" algn="l" rtl="0">
              <a:spcBef>
                <a:spcPts val="1200"/>
              </a:spcBef>
              <a:spcAft>
                <a:spcPts val="1200"/>
              </a:spcAft>
            </a:pPr>
            <a:r>
              <a:rPr lang="en-US" sz="1800" b="0" i="0" u="none" strike="noStrike" dirty="0">
                <a:solidFill>
                  <a:srgbClr val="595959"/>
                </a:solidFill>
                <a:effectLst/>
                <a:latin typeface="+mn-lt"/>
              </a:rPr>
              <a:t>González-</a:t>
            </a:r>
            <a:r>
              <a:rPr lang="en-US" sz="1800" b="0" i="0" u="none" strike="noStrike" dirty="0" err="1">
                <a:solidFill>
                  <a:srgbClr val="595959"/>
                </a:solidFill>
                <a:effectLst/>
                <a:latin typeface="+mn-lt"/>
              </a:rPr>
              <a:t>Fraile</a:t>
            </a:r>
            <a:r>
              <a:rPr lang="en-US" sz="1800" b="0" i="0" u="none" strike="noStrike" dirty="0">
                <a:solidFill>
                  <a:srgbClr val="595959"/>
                </a:solidFill>
                <a:effectLst/>
                <a:latin typeface="+mn-lt"/>
              </a:rPr>
              <a:t>, E., Domínguez-</a:t>
            </a:r>
            <a:r>
              <a:rPr lang="en-US" sz="1800" b="0" i="0" u="none" strike="noStrike" dirty="0" err="1">
                <a:solidFill>
                  <a:srgbClr val="595959"/>
                </a:solidFill>
                <a:effectLst/>
                <a:latin typeface="+mn-lt"/>
              </a:rPr>
              <a:t>Panchón</a:t>
            </a:r>
            <a:r>
              <a:rPr lang="en-US" sz="1800" b="0" i="0" u="none" strike="noStrike" dirty="0">
                <a:solidFill>
                  <a:srgbClr val="595959"/>
                </a:solidFill>
                <a:effectLst/>
                <a:latin typeface="+mn-lt"/>
              </a:rPr>
              <a:t>, A. I., </a:t>
            </a:r>
            <a:r>
              <a:rPr lang="en-US" sz="1800" b="0" i="0" u="none" strike="noStrike" dirty="0" err="1">
                <a:solidFill>
                  <a:srgbClr val="595959"/>
                </a:solidFill>
                <a:effectLst/>
                <a:latin typeface="+mn-lt"/>
              </a:rPr>
              <a:t>Berzosa</a:t>
            </a:r>
            <a:r>
              <a:rPr lang="en-US" sz="1800" b="0" i="0" u="none" strike="noStrike" dirty="0">
                <a:solidFill>
                  <a:srgbClr val="595959"/>
                </a:solidFill>
                <a:effectLst/>
                <a:latin typeface="+mn-lt"/>
              </a:rPr>
              <a:t>, P., Costas-González, A. B., Garrido-Jimenez, I., Rufino-Ventura, D., López-Aparicio, J. I., &amp; Martín-Carrasco, M. (2019). Efficacy of a psychoeducational intervention in caregivers of people with intellectual disabilities: A randomized controlled trial (EDUCA-IV trial). </a:t>
            </a:r>
            <a:r>
              <a:rPr lang="en-US" sz="1800" b="0" i="1" u="none" strike="noStrike" dirty="0">
                <a:solidFill>
                  <a:srgbClr val="595959"/>
                </a:solidFill>
                <a:effectLst/>
                <a:latin typeface="+mn-lt"/>
              </a:rPr>
              <a:t>Research in Developmental Disabilities</a:t>
            </a:r>
            <a:r>
              <a:rPr lang="en-US" sz="1800" b="0" i="0" u="none" strike="noStrike" dirty="0">
                <a:solidFill>
                  <a:srgbClr val="595959"/>
                </a:solidFill>
                <a:effectLst/>
                <a:latin typeface="+mn-lt"/>
              </a:rPr>
              <a:t>, </a:t>
            </a:r>
            <a:r>
              <a:rPr lang="en-US" sz="1800" b="0" i="1" u="none" strike="noStrike" dirty="0">
                <a:solidFill>
                  <a:srgbClr val="595959"/>
                </a:solidFill>
                <a:effectLst/>
                <a:latin typeface="+mn-lt"/>
              </a:rPr>
              <a:t>94</a:t>
            </a:r>
            <a:r>
              <a:rPr lang="en-US" sz="1800" b="0" i="0" u="none" strike="noStrike" dirty="0">
                <a:solidFill>
                  <a:srgbClr val="595959"/>
                </a:solidFill>
                <a:effectLst/>
                <a:latin typeface="+mn-lt"/>
              </a:rPr>
              <a:t>, N.PAG. </a:t>
            </a:r>
            <a:r>
              <a:rPr lang="en-US" sz="1800" b="0" i="0" u="sng" strike="noStrike" dirty="0">
                <a:solidFill>
                  <a:srgbClr val="1155CC"/>
                </a:solidFill>
                <a:effectLst/>
                <a:latin typeface="+mn-lt"/>
                <a:hlinkClick r:id="rId7"/>
              </a:rPr>
              <a:t>https://doi-org.uab.idm.oclc.org/10.1016/j.ridd.2019.103458</a:t>
            </a:r>
            <a:r>
              <a:rPr lang="en-US" sz="1800" b="0" i="0" u="none" strike="noStrike" dirty="0">
                <a:solidFill>
                  <a:srgbClr val="595959"/>
                </a:solidFill>
                <a:effectLst/>
                <a:latin typeface="+mn-lt"/>
              </a:rPr>
              <a:t> </a:t>
            </a:r>
            <a:endParaRPr lang="en-US" b="0" i="0" u="none" strike="noStrike" dirty="0">
              <a:solidFill>
                <a:srgbClr val="000000"/>
              </a:solidFill>
              <a:effectLst/>
              <a:latin typeface="+mn-lt"/>
            </a:endParaRPr>
          </a:p>
          <a:p>
            <a:r>
              <a:rPr lang="en-US" sz="1800" b="0" i="0" u="none" strike="noStrike" dirty="0">
                <a:solidFill>
                  <a:srgbClr val="595959"/>
                </a:solidFill>
                <a:effectLst/>
                <a:latin typeface="+mn-lt"/>
              </a:rPr>
              <a:t>Grey, J. M., </a:t>
            </a:r>
            <a:r>
              <a:rPr lang="en-US" sz="1800" b="0" i="0" u="none" strike="noStrike" dirty="0" err="1">
                <a:solidFill>
                  <a:srgbClr val="595959"/>
                </a:solidFill>
                <a:effectLst/>
                <a:latin typeface="+mn-lt"/>
              </a:rPr>
              <a:t>Totsika</a:t>
            </a:r>
            <a:r>
              <a:rPr lang="en-US" sz="1800" b="0" i="0" u="none" strike="noStrike" dirty="0">
                <a:solidFill>
                  <a:srgbClr val="595959"/>
                </a:solidFill>
                <a:effectLst/>
                <a:latin typeface="+mn-lt"/>
              </a:rPr>
              <a:t>, V., &amp; Hastings, R. P. (2018). Physical and psychological health of family </a:t>
            </a:r>
            <a:r>
              <a:rPr lang="en-US" sz="1800" b="0" i="0" u="none" strike="noStrike" dirty="0" err="1">
                <a:solidFill>
                  <a:srgbClr val="595959"/>
                </a:solidFill>
                <a:effectLst/>
                <a:latin typeface="+mn-lt"/>
              </a:rPr>
              <a:t>carers</a:t>
            </a:r>
            <a:r>
              <a:rPr lang="en-US" sz="1800" b="0" i="0" u="none" strike="noStrike" dirty="0">
                <a:solidFill>
                  <a:srgbClr val="595959"/>
                </a:solidFill>
                <a:effectLst/>
                <a:latin typeface="+mn-lt"/>
              </a:rPr>
              <a:t> co‐residing with an adult relative with an intellectual disability. </a:t>
            </a:r>
            <a:r>
              <a:rPr lang="en-US" sz="1800" b="0" i="1" u="none" strike="noStrike" dirty="0">
                <a:solidFill>
                  <a:srgbClr val="595959"/>
                </a:solidFill>
                <a:effectLst/>
                <a:latin typeface="+mn-lt"/>
              </a:rPr>
              <a:t>Journal of Applied Research in Intellectual Disabilities</a:t>
            </a:r>
            <a:r>
              <a:rPr lang="en-US" sz="1800" b="0" i="0" u="none" strike="noStrike" dirty="0">
                <a:solidFill>
                  <a:srgbClr val="595959"/>
                </a:solidFill>
                <a:effectLst/>
                <a:latin typeface="+mn-lt"/>
              </a:rPr>
              <a:t>, </a:t>
            </a:r>
            <a:r>
              <a:rPr lang="en-US" sz="1800" b="0" i="1" u="none" strike="noStrike" dirty="0">
                <a:solidFill>
                  <a:srgbClr val="595959"/>
                </a:solidFill>
                <a:effectLst/>
                <a:latin typeface="+mn-lt"/>
              </a:rPr>
              <a:t>31</a:t>
            </a:r>
            <a:r>
              <a:rPr lang="en-US" sz="1800" b="0" i="0" u="none" strike="noStrike" dirty="0">
                <a:solidFill>
                  <a:srgbClr val="595959"/>
                </a:solidFill>
                <a:effectLst/>
                <a:latin typeface="+mn-lt"/>
              </a:rPr>
              <a:t>, 191–202. </a:t>
            </a:r>
            <a:r>
              <a:rPr lang="en-US" sz="1800" b="0" i="0" u="sng" strike="noStrike" dirty="0">
                <a:solidFill>
                  <a:srgbClr val="1155CC"/>
                </a:solidFill>
                <a:effectLst/>
                <a:latin typeface="+mn-lt"/>
                <a:hlinkClick r:id="rId8"/>
              </a:rPr>
              <a:t>https://doi-org.uab.idm.oclc.org/10.1111/jar.12353</a:t>
            </a:r>
            <a:r>
              <a:rPr lang="en-US" sz="1800" b="0" i="0" u="none" strike="noStrike" dirty="0">
                <a:solidFill>
                  <a:srgbClr val="595959"/>
                </a:solidFill>
                <a:effectLst/>
                <a:latin typeface="+mn-lt"/>
              </a:rPr>
              <a:t> </a:t>
            </a:r>
            <a:endParaRPr lang="en-US" b="0" i="0" u="none" strike="noStrike" dirty="0">
              <a:solidFill>
                <a:srgbClr val="000000"/>
              </a:solidFill>
              <a:effectLst/>
              <a:latin typeface="+mn-lt"/>
            </a:endParaRPr>
          </a:p>
          <a:p>
            <a:br>
              <a:rPr lang="en-US" dirty="0"/>
            </a:br>
            <a:br>
              <a:rPr lang="en-US" dirty="0"/>
            </a:br>
            <a:endParaRPr lang="en-US" b="0" i="0" u="none" strike="noStrike" dirty="0">
              <a:solidFill>
                <a:srgbClr val="000000"/>
              </a:solidFill>
              <a:effectLst/>
            </a:endParaRPr>
          </a:p>
          <a:p>
            <a:br>
              <a:rPr lang="en-US" dirty="0"/>
            </a:br>
            <a:br>
              <a:rPr lang="en-US" dirty="0"/>
            </a:br>
            <a:endParaRPr lang="en-US" dirty="0">
              <a:latin typeface="+mn-lt"/>
            </a:endParaRPr>
          </a:p>
        </p:txBody>
      </p:sp>
    </p:spTree>
  </p:cSld>
  <p:clrMapOvr>
    <a:masterClrMapping/>
  </p:clrMapOvr>
</p:sld>
</file>

<file path=ppt/theme/theme1.xml><?xml version="1.0" encoding="utf-8"?>
<a:theme xmlns:a="http://schemas.openxmlformats.org/drawingml/2006/main" name="Watermar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2801</TotalTime>
  <Words>1516</Words>
  <Application>Microsoft Macintosh PowerPoint</Application>
  <PresentationFormat>Custom</PresentationFormat>
  <Paragraphs>105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Watermark</vt:lpstr>
      <vt:lpstr>Exceptional Caregivers: A Support Group for Caregivers of Adults with Disabilities Kaylie Williamson, OTS; Chris Eidson, OTD Department of Occupational Therapy  |  University of Alabama at Birmingham Robbie Lee, MEd  |  The Exceptional Foundation</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Templates</dc:title>
  <dc:subject>The University of Alabama at Birmingham</dc:subject>
  <dc:creator>UAB Public Relations &amp; Marketing</dc:creator>
  <cp:lastModifiedBy>Emily Delzell</cp:lastModifiedBy>
  <cp:revision>205</cp:revision>
  <dcterms:created xsi:type="dcterms:W3CDTF">2012-03-16T13:05:22Z</dcterms:created>
  <dcterms:modified xsi:type="dcterms:W3CDTF">2024-06-26T20:21:33Z</dcterms:modified>
</cp:coreProperties>
</file>