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43891200" cy="32918400"/>
  <p:notesSz cx="6858000" cy="9144000"/>
  <p:defaultTextStyle>
    <a:defPPr>
      <a:defRPr lang="en-US"/>
    </a:defPPr>
    <a:lvl1pPr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2036763" indent="-157956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4075113" indent="-316071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6111875" indent="-474027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8150225" indent="-632142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2C21DE-CEDE-46D8-9DA9-430BBE174183}" v="125" dt="2023-11-16T16:47:59.613"/>
    <p1510:client id="{146F8001-2E76-4F03-8A4C-4A6A5022CDA1}" v="273" dt="2023-11-19T07:04:40.987"/>
    <p1510:client id="{2E62B66D-B057-4B5F-AA6A-7D2EE3DA1606}" v="1572" dt="2023-11-19T06:53:49.9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0368"/>
        <p:guide pos="13824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ger, Mackenzie F" userId="S::mfsteger@uab.edu::0864787c-315d-4732-b8e0-2b2e46c91d9f" providerId="AD" clId="Web-{2E62B66D-B057-4B5F-AA6A-7D2EE3DA1606}"/>
    <pc:docChg chg="addSld delSld modSld sldOrd">
      <pc:chgData name="Steger, Mackenzie F" userId="S::mfsteger@uab.edu::0864787c-315d-4732-b8e0-2b2e46c91d9f" providerId="AD" clId="Web-{2E62B66D-B057-4B5F-AA6A-7D2EE3DA1606}" dt="2023-11-19T06:53:49.086" v="1445"/>
      <pc:docMkLst>
        <pc:docMk/>
      </pc:docMkLst>
      <pc:sldChg chg="addSp delSp modSp ord">
        <pc:chgData name="Steger, Mackenzie F" userId="S::mfsteger@uab.edu::0864787c-315d-4732-b8e0-2b2e46c91d9f" providerId="AD" clId="Web-{2E62B66D-B057-4B5F-AA6A-7D2EE3DA1606}" dt="2023-11-19T06:53:47.679" v="1444"/>
        <pc:sldMkLst>
          <pc:docMk/>
          <pc:sldMk cId="0" sldId="257"/>
        </pc:sldMkLst>
        <pc:spChg chg="add del mod">
          <ac:chgData name="Steger, Mackenzie F" userId="S::mfsteger@uab.edu::0864787c-315d-4732-b8e0-2b2e46c91d9f" providerId="AD" clId="Web-{2E62B66D-B057-4B5F-AA6A-7D2EE3DA1606}" dt="2023-11-19T05:57:25.032" v="6"/>
          <ac:spMkLst>
            <pc:docMk/>
            <pc:sldMk cId="0" sldId="257"/>
            <ac:spMk id="2" creationId="{19476046-2BD5-49DD-04DD-ECA0473E8358}"/>
          </ac:spMkLst>
        </pc:spChg>
        <pc:spChg chg="add mod">
          <ac:chgData name="Steger, Mackenzie F" userId="S::mfsteger@uab.edu::0864787c-315d-4732-b8e0-2b2e46c91d9f" providerId="AD" clId="Web-{2E62B66D-B057-4B5F-AA6A-7D2EE3DA1606}" dt="2023-11-19T06:51:17.280" v="1443" actId="1076"/>
          <ac:spMkLst>
            <pc:docMk/>
            <pc:sldMk cId="0" sldId="257"/>
            <ac:spMk id="4" creationId="{CD82F4E5-232E-03C2-52D3-3D3720A4EF25}"/>
          </ac:spMkLst>
        </pc:spChg>
        <pc:spChg chg="add mod">
          <ac:chgData name="Steger, Mackenzie F" userId="S::mfsteger@uab.edu::0864787c-315d-4732-b8e0-2b2e46c91d9f" providerId="AD" clId="Web-{2E62B66D-B057-4B5F-AA6A-7D2EE3DA1606}" dt="2023-11-19T06:51:13.545" v="1442" actId="20577"/>
          <ac:spMkLst>
            <pc:docMk/>
            <pc:sldMk cId="0" sldId="257"/>
            <ac:spMk id="5" creationId="{33FF186D-5A56-DF1C-6E87-881E54BFCF56}"/>
          </ac:spMkLst>
        </pc:spChg>
        <pc:spChg chg="add mod">
          <ac:chgData name="Steger, Mackenzie F" userId="S::mfsteger@uab.edu::0864787c-315d-4732-b8e0-2b2e46c91d9f" providerId="AD" clId="Web-{2E62B66D-B057-4B5F-AA6A-7D2EE3DA1606}" dt="2023-11-19T06:30:05.293" v="932" actId="14100"/>
          <ac:spMkLst>
            <pc:docMk/>
            <pc:sldMk cId="0" sldId="257"/>
            <ac:spMk id="6" creationId="{38163A6D-8D2E-7900-C58B-8C230E77D0E7}"/>
          </ac:spMkLst>
        </pc:spChg>
        <pc:spChg chg="add mod">
          <ac:chgData name="Steger, Mackenzie F" userId="S::mfsteger@uab.edu::0864787c-315d-4732-b8e0-2b2e46c91d9f" providerId="AD" clId="Web-{2E62B66D-B057-4B5F-AA6A-7D2EE3DA1606}" dt="2023-11-19T06:38:43.596" v="1128" actId="14100"/>
          <ac:spMkLst>
            <pc:docMk/>
            <pc:sldMk cId="0" sldId="257"/>
            <ac:spMk id="11" creationId="{3A8A05FF-6D43-7787-7E96-C9D1D96CE611}"/>
          </ac:spMkLst>
        </pc:spChg>
        <pc:spChg chg="add mod">
          <ac:chgData name="Steger, Mackenzie F" userId="S::mfsteger@uab.edu::0864787c-315d-4732-b8e0-2b2e46c91d9f" providerId="AD" clId="Web-{2E62B66D-B057-4B5F-AA6A-7D2EE3DA1606}" dt="2023-11-19T06:47:13.437" v="1393" actId="20577"/>
          <ac:spMkLst>
            <pc:docMk/>
            <pc:sldMk cId="0" sldId="257"/>
            <ac:spMk id="12" creationId="{2EB4ECFD-F2A4-C247-C754-14C67A084255}"/>
          </ac:spMkLst>
        </pc:spChg>
        <pc:spChg chg="add">
          <ac:chgData name="Steger, Mackenzie F" userId="S::mfsteger@uab.edu::0864787c-315d-4732-b8e0-2b2e46c91d9f" providerId="AD" clId="Web-{2E62B66D-B057-4B5F-AA6A-7D2EE3DA1606}" dt="2023-11-19T06:48:40.133" v="1403"/>
          <ac:spMkLst>
            <pc:docMk/>
            <pc:sldMk cId="0" sldId="257"/>
            <ac:spMk id="13" creationId="{4BD08A5C-57AF-480C-E460-2AAC96B1280A}"/>
          </ac:spMkLst>
        </pc:spChg>
        <pc:spChg chg="mod">
          <ac:chgData name="Steger, Mackenzie F" userId="S::mfsteger@uab.edu::0864787c-315d-4732-b8e0-2b2e46c91d9f" providerId="AD" clId="Web-{2E62B66D-B057-4B5F-AA6A-7D2EE3DA1606}" dt="2023-11-19T06:20:59.576" v="674" actId="20577"/>
          <ac:spMkLst>
            <pc:docMk/>
            <pc:sldMk cId="0" sldId="257"/>
            <ac:spMk id="16" creationId="{09C99A73-D739-30F1-F2B7-C2E9B3B224CC}"/>
          </ac:spMkLst>
        </pc:spChg>
        <pc:spChg chg="add del mod">
          <ac:chgData name="Steger, Mackenzie F" userId="S::mfsteger@uab.edu::0864787c-315d-4732-b8e0-2b2e46c91d9f" providerId="AD" clId="Web-{2E62B66D-B057-4B5F-AA6A-7D2EE3DA1606}" dt="2023-11-19T06:50:38.934" v="1434" actId="20577"/>
          <ac:spMkLst>
            <pc:docMk/>
            <pc:sldMk cId="0" sldId="257"/>
            <ac:spMk id="18" creationId="{5FABF5A1-DE1D-83DD-DFE8-C071955AC5B9}"/>
          </ac:spMkLst>
        </pc:spChg>
        <pc:spChg chg="add del mod">
          <ac:chgData name="Steger, Mackenzie F" userId="S::mfsteger@uab.edu::0864787c-315d-4732-b8e0-2b2e46c91d9f" providerId="AD" clId="Web-{2E62B66D-B057-4B5F-AA6A-7D2EE3DA1606}" dt="2023-11-19T06:49:39.948" v="1417"/>
          <ac:spMkLst>
            <pc:docMk/>
            <pc:sldMk cId="0" sldId="257"/>
            <ac:spMk id="22" creationId="{2654C082-B7C5-D655-332C-246557E87E6C}"/>
          </ac:spMkLst>
        </pc:spChg>
        <pc:spChg chg="add mod">
          <ac:chgData name="Steger, Mackenzie F" userId="S::mfsteger@uab.edu::0864787c-315d-4732-b8e0-2b2e46c91d9f" providerId="AD" clId="Web-{2E62B66D-B057-4B5F-AA6A-7D2EE3DA1606}" dt="2023-11-19T06:50:22.512" v="1431" actId="20577"/>
          <ac:spMkLst>
            <pc:docMk/>
            <pc:sldMk cId="0" sldId="257"/>
            <ac:spMk id="23" creationId="{6D464AB9-04AB-CF41-8DFA-EA038620AE64}"/>
          </ac:spMkLst>
        </pc:spChg>
        <pc:spChg chg="del mod">
          <ac:chgData name="Steger, Mackenzie F" userId="S::mfsteger@uab.edu::0864787c-315d-4732-b8e0-2b2e46c91d9f" providerId="AD" clId="Web-{2E62B66D-B057-4B5F-AA6A-7D2EE3DA1606}" dt="2023-11-19T06:20:45.591" v="665"/>
          <ac:spMkLst>
            <pc:docMk/>
            <pc:sldMk cId="0" sldId="257"/>
            <ac:spMk id="29" creationId="{9FBCB4EC-9239-E75F-D97F-FD48696657E9}"/>
          </ac:spMkLst>
        </pc:spChg>
        <pc:spChg chg="mod">
          <ac:chgData name="Steger, Mackenzie F" userId="S::mfsteger@uab.edu::0864787c-315d-4732-b8e0-2b2e46c91d9f" providerId="AD" clId="Web-{2E62B66D-B057-4B5F-AA6A-7D2EE3DA1606}" dt="2023-11-19T06:00:29.836" v="146" actId="20577"/>
          <ac:spMkLst>
            <pc:docMk/>
            <pc:sldMk cId="0" sldId="257"/>
            <ac:spMk id="4098" creationId="{437968F4-1802-63F0-F6EC-CB04BF1A8CFA}"/>
          </ac:spMkLst>
        </pc:spChg>
        <pc:picChg chg="add del mod">
          <ac:chgData name="Steger, Mackenzie F" userId="S::mfsteger@uab.edu::0864787c-315d-4732-b8e0-2b2e46c91d9f" providerId="AD" clId="Web-{2E62B66D-B057-4B5F-AA6A-7D2EE3DA1606}" dt="2023-11-19T06:30:54.592" v="940"/>
          <ac:picMkLst>
            <pc:docMk/>
            <pc:sldMk cId="0" sldId="257"/>
            <ac:picMk id="7" creationId="{54AE84F2-19FA-2CE1-5D06-F4BACB111ED6}"/>
          </ac:picMkLst>
        </pc:picChg>
        <pc:picChg chg="add mod">
          <ac:chgData name="Steger, Mackenzie F" userId="S::mfsteger@uab.edu::0864787c-315d-4732-b8e0-2b2e46c91d9f" providerId="AD" clId="Web-{2E62B66D-B057-4B5F-AA6A-7D2EE3DA1606}" dt="2023-11-19T06:31:13.436" v="945" actId="14100"/>
          <ac:picMkLst>
            <pc:docMk/>
            <pc:sldMk cId="0" sldId="257"/>
            <ac:picMk id="8" creationId="{96DC18E1-DC8F-D46D-FDC1-41983E740DBA}"/>
          </ac:picMkLst>
        </pc:picChg>
        <pc:picChg chg="add mod">
          <ac:chgData name="Steger, Mackenzie F" userId="S::mfsteger@uab.edu::0864787c-315d-4732-b8e0-2b2e46c91d9f" providerId="AD" clId="Web-{2E62B66D-B057-4B5F-AA6A-7D2EE3DA1606}" dt="2023-11-19T06:32:00.829" v="957" actId="14100"/>
          <ac:picMkLst>
            <pc:docMk/>
            <pc:sldMk cId="0" sldId="257"/>
            <ac:picMk id="9" creationId="{BCA91D77-6550-D7A3-3133-EE4F53FF80E6}"/>
          </ac:picMkLst>
        </pc:picChg>
        <pc:picChg chg="add mod">
          <ac:chgData name="Steger, Mackenzie F" userId="S::mfsteger@uab.edu::0864787c-315d-4732-b8e0-2b2e46c91d9f" providerId="AD" clId="Web-{2E62B66D-B057-4B5F-AA6A-7D2EE3DA1606}" dt="2023-11-19T06:33:07.785" v="958" actId="14100"/>
          <ac:picMkLst>
            <pc:docMk/>
            <pc:sldMk cId="0" sldId="257"/>
            <ac:picMk id="10" creationId="{720362B5-9D7E-237D-7A82-D9760951CE5B}"/>
          </ac:picMkLst>
        </pc:picChg>
      </pc:sldChg>
      <pc:sldChg chg="modSp new del">
        <pc:chgData name="Steger, Mackenzie F" userId="S::mfsteger@uab.edu::0864787c-315d-4732-b8e0-2b2e46c91d9f" providerId="AD" clId="Web-{2E62B66D-B057-4B5F-AA6A-7D2EE3DA1606}" dt="2023-11-19T06:21:04.561" v="676"/>
        <pc:sldMkLst>
          <pc:docMk/>
          <pc:sldMk cId="1632247187" sldId="258"/>
        </pc:sldMkLst>
        <pc:spChg chg="mod">
          <ac:chgData name="Steger, Mackenzie F" userId="S::mfsteger@uab.edu::0864787c-315d-4732-b8e0-2b2e46c91d9f" providerId="AD" clId="Web-{2E62B66D-B057-4B5F-AA6A-7D2EE3DA1606}" dt="2023-11-19T06:06:00.650" v="411" actId="20577"/>
          <ac:spMkLst>
            <pc:docMk/>
            <pc:sldMk cId="1632247187" sldId="258"/>
            <ac:spMk id="2" creationId="{06066FAA-4EA3-57A8-61C9-AB101820820A}"/>
          </ac:spMkLst>
        </pc:spChg>
        <pc:spChg chg="mod">
          <ac:chgData name="Steger, Mackenzie F" userId="S::mfsteger@uab.edu::0864787c-315d-4732-b8e0-2b2e46c91d9f" providerId="AD" clId="Web-{2E62B66D-B057-4B5F-AA6A-7D2EE3DA1606}" dt="2023-11-19T05:57:46.845" v="15" actId="20577"/>
          <ac:spMkLst>
            <pc:docMk/>
            <pc:sldMk cId="1632247187" sldId="258"/>
            <ac:spMk id="3" creationId="{39D9DF2E-77D4-8C9E-55FA-E08D8EE39A03}"/>
          </ac:spMkLst>
        </pc:spChg>
      </pc:sldChg>
      <pc:sldChg chg="modSp new del">
        <pc:chgData name="Steger, Mackenzie F" userId="S::mfsteger@uab.edu::0864787c-315d-4732-b8e0-2b2e46c91d9f" providerId="AD" clId="Web-{2E62B66D-B057-4B5F-AA6A-7D2EE3DA1606}" dt="2023-11-19T06:53:49.086" v="1445"/>
        <pc:sldMkLst>
          <pc:docMk/>
          <pc:sldMk cId="957305602" sldId="259"/>
        </pc:sldMkLst>
        <pc:spChg chg="mod">
          <ac:chgData name="Steger, Mackenzie F" userId="S::mfsteger@uab.edu::0864787c-315d-4732-b8e0-2b2e46c91d9f" providerId="AD" clId="Web-{2E62B66D-B057-4B5F-AA6A-7D2EE3DA1606}" dt="2023-11-19T06:48:27.476" v="1402"/>
          <ac:spMkLst>
            <pc:docMk/>
            <pc:sldMk cId="957305602" sldId="259"/>
            <ac:spMk id="2" creationId="{7B58E381-20D7-AD40-26B0-2EC93675B527}"/>
          </ac:spMkLst>
        </pc:spChg>
        <pc:spChg chg="mod">
          <ac:chgData name="Steger, Mackenzie F" userId="S::mfsteger@uab.edu::0864787c-315d-4732-b8e0-2b2e46c91d9f" providerId="AD" clId="Web-{2E62B66D-B057-4B5F-AA6A-7D2EE3DA1606}" dt="2023-11-19T06:39:05.675" v="1129" actId="20577"/>
          <ac:spMkLst>
            <pc:docMk/>
            <pc:sldMk cId="957305602" sldId="259"/>
            <ac:spMk id="3" creationId="{D247B585-F601-1BCC-2C7C-25C6CA454BED}"/>
          </ac:spMkLst>
        </pc:spChg>
      </pc:sldChg>
    </pc:docChg>
  </pc:docChgLst>
  <pc:docChgLst>
    <pc:chgData clId="Web-{092C21DE-CEDE-46D8-9DA9-430BBE174183}"/>
    <pc:docChg chg="modSld">
      <pc:chgData name="" userId="" providerId="" clId="Web-{092C21DE-CEDE-46D8-9DA9-430BBE174183}" dt="2023-11-16T16:45:40.125" v="10" actId="20577"/>
      <pc:docMkLst>
        <pc:docMk/>
      </pc:docMkLst>
      <pc:sldChg chg="modSp">
        <pc:chgData name="" userId="" providerId="" clId="Web-{092C21DE-CEDE-46D8-9DA9-430BBE174183}" dt="2023-11-16T16:45:40.125" v="10" actId="20577"/>
        <pc:sldMkLst>
          <pc:docMk/>
          <pc:sldMk cId="0" sldId="257"/>
        </pc:sldMkLst>
        <pc:spChg chg="mod">
          <ac:chgData name="" userId="" providerId="" clId="Web-{092C21DE-CEDE-46D8-9DA9-430BBE174183}" dt="2023-11-16T16:45:40.125" v="10" actId="20577"/>
          <ac:spMkLst>
            <pc:docMk/>
            <pc:sldMk cId="0" sldId="257"/>
            <ac:spMk id="4098" creationId="{437968F4-1802-63F0-F6EC-CB04BF1A8CFA}"/>
          </ac:spMkLst>
        </pc:spChg>
      </pc:sldChg>
    </pc:docChg>
  </pc:docChgLst>
  <pc:docChgLst>
    <pc:chgData name="Steger, Mackenzie F" userId="S::mfsteger@uab.edu::0864787c-315d-4732-b8e0-2b2e46c91d9f" providerId="AD" clId="Web-{146F8001-2E76-4F03-8A4C-4A6A5022CDA1}"/>
    <pc:docChg chg="modSld">
      <pc:chgData name="Steger, Mackenzie F" userId="S::mfsteger@uab.edu::0864787c-315d-4732-b8e0-2b2e46c91d9f" providerId="AD" clId="Web-{146F8001-2E76-4F03-8A4C-4A6A5022CDA1}" dt="2023-11-19T07:04:40.987" v="160"/>
      <pc:docMkLst>
        <pc:docMk/>
      </pc:docMkLst>
      <pc:sldChg chg="modSp">
        <pc:chgData name="Steger, Mackenzie F" userId="S::mfsteger@uab.edu::0864787c-315d-4732-b8e0-2b2e46c91d9f" providerId="AD" clId="Web-{146F8001-2E76-4F03-8A4C-4A6A5022CDA1}" dt="2023-11-19T07:04:40.987" v="160"/>
        <pc:sldMkLst>
          <pc:docMk/>
          <pc:sldMk cId="0" sldId="257"/>
        </pc:sldMkLst>
        <pc:spChg chg="mod">
          <ac:chgData name="Steger, Mackenzie F" userId="S::mfsteger@uab.edu::0864787c-315d-4732-b8e0-2b2e46c91d9f" providerId="AD" clId="Web-{146F8001-2E76-4F03-8A4C-4A6A5022CDA1}" dt="2023-11-19T06:59:18.978" v="5" actId="20577"/>
          <ac:spMkLst>
            <pc:docMk/>
            <pc:sldMk cId="0" sldId="257"/>
            <ac:spMk id="3" creationId="{07064D4E-EF82-2822-4BE8-3A9001A721F3}"/>
          </ac:spMkLst>
        </pc:spChg>
        <pc:spChg chg="mod">
          <ac:chgData name="Steger, Mackenzie F" userId="S::mfsteger@uab.edu::0864787c-315d-4732-b8e0-2b2e46c91d9f" providerId="AD" clId="Web-{146F8001-2E76-4F03-8A4C-4A6A5022CDA1}" dt="2023-11-19T07:01:03.075" v="36" actId="20577"/>
          <ac:spMkLst>
            <pc:docMk/>
            <pc:sldMk cId="0" sldId="257"/>
            <ac:spMk id="4" creationId="{CD82F4E5-232E-03C2-52D3-3D3720A4EF25}"/>
          </ac:spMkLst>
        </pc:spChg>
        <pc:spChg chg="mod">
          <ac:chgData name="Steger, Mackenzie F" userId="S::mfsteger@uab.edu::0864787c-315d-4732-b8e0-2b2e46c91d9f" providerId="AD" clId="Web-{146F8001-2E76-4F03-8A4C-4A6A5022CDA1}" dt="2023-11-19T07:00:08.652" v="23" actId="20577"/>
          <ac:spMkLst>
            <pc:docMk/>
            <pc:sldMk cId="0" sldId="257"/>
            <ac:spMk id="5" creationId="{33FF186D-5A56-DF1C-6E87-881E54BFCF56}"/>
          </ac:spMkLst>
        </pc:spChg>
        <pc:spChg chg="mod">
          <ac:chgData name="Steger, Mackenzie F" userId="S::mfsteger@uab.edu::0864787c-315d-4732-b8e0-2b2e46c91d9f" providerId="AD" clId="Web-{146F8001-2E76-4F03-8A4C-4A6A5022CDA1}" dt="2023-11-19T07:01:41.716" v="51" actId="20577"/>
          <ac:spMkLst>
            <pc:docMk/>
            <pc:sldMk cId="0" sldId="257"/>
            <ac:spMk id="6" creationId="{38163A6D-8D2E-7900-C58B-8C230E77D0E7}"/>
          </ac:spMkLst>
        </pc:spChg>
        <pc:spChg chg="mod">
          <ac:chgData name="Steger, Mackenzie F" userId="S::mfsteger@uab.edu::0864787c-315d-4732-b8e0-2b2e46c91d9f" providerId="AD" clId="Web-{146F8001-2E76-4F03-8A4C-4A6A5022CDA1}" dt="2023-11-19T07:02:20.671" v="68" actId="20577"/>
          <ac:spMkLst>
            <pc:docMk/>
            <pc:sldMk cId="0" sldId="257"/>
            <ac:spMk id="11" creationId="{3A8A05FF-6D43-7787-7E96-C9D1D96CE611}"/>
          </ac:spMkLst>
        </pc:spChg>
        <pc:spChg chg="mod">
          <ac:chgData name="Steger, Mackenzie F" userId="S::mfsteger@uab.edu::0864787c-315d-4732-b8e0-2b2e46c91d9f" providerId="AD" clId="Web-{146F8001-2E76-4F03-8A4C-4A6A5022CDA1}" dt="2023-11-19T07:02:42.437" v="73" actId="20577"/>
          <ac:spMkLst>
            <pc:docMk/>
            <pc:sldMk cId="0" sldId="257"/>
            <ac:spMk id="12" creationId="{2EB4ECFD-F2A4-C247-C754-14C67A084255}"/>
          </ac:spMkLst>
        </pc:spChg>
        <pc:spChg chg="mod">
          <ac:chgData name="Steger, Mackenzie F" userId="S::mfsteger@uab.edu::0864787c-315d-4732-b8e0-2b2e46c91d9f" providerId="AD" clId="Web-{146F8001-2E76-4F03-8A4C-4A6A5022CDA1}" dt="2023-11-19T07:03:21.860" v="81" actId="1076"/>
          <ac:spMkLst>
            <pc:docMk/>
            <pc:sldMk cId="0" sldId="257"/>
            <ac:spMk id="17" creationId="{7050EB1D-3AB3-0F56-BA7D-BAC9C9557480}"/>
          </ac:spMkLst>
        </pc:spChg>
        <pc:spChg chg="mod">
          <ac:chgData name="Steger, Mackenzie F" userId="S::mfsteger@uab.edu::0864787c-315d-4732-b8e0-2b2e46c91d9f" providerId="AD" clId="Web-{146F8001-2E76-4F03-8A4C-4A6A5022CDA1}" dt="2023-11-19T07:03:14.891" v="80" actId="14100"/>
          <ac:spMkLst>
            <pc:docMk/>
            <pc:sldMk cId="0" sldId="257"/>
            <ac:spMk id="18" creationId="{5FABF5A1-DE1D-83DD-DFE8-C071955AC5B9}"/>
          </ac:spMkLst>
        </pc:spChg>
        <pc:spChg chg="mod">
          <ac:chgData name="Steger, Mackenzie F" userId="S::mfsteger@uab.edu::0864787c-315d-4732-b8e0-2b2e46c91d9f" providerId="AD" clId="Web-{146F8001-2E76-4F03-8A4C-4A6A5022CDA1}" dt="2023-11-19T07:04:40.987" v="160"/>
          <ac:spMkLst>
            <pc:docMk/>
            <pc:sldMk cId="0" sldId="257"/>
            <ac:spMk id="23" creationId="{6D464AB9-04AB-CF41-8DFA-EA038620AE64}"/>
          </ac:spMkLst>
        </pc:spChg>
        <pc:spChg chg="mod">
          <ac:chgData name="Steger, Mackenzie F" userId="S::mfsteger@uab.edu::0864787c-315d-4732-b8e0-2b2e46c91d9f" providerId="AD" clId="Web-{146F8001-2E76-4F03-8A4C-4A6A5022CDA1}" dt="2023-11-19T06:59:05.619" v="3" actId="20577"/>
          <ac:spMkLst>
            <pc:docMk/>
            <pc:sldMk cId="0" sldId="257"/>
            <ac:spMk id="4098" creationId="{437968F4-1802-63F0-F6EC-CB04BF1A8CFA}"/>
          </ac:spMkLst>
        </pc:spChg>
      </pc:sldChg>
    </pc:docChg>
  </pc:docChgLst>
  <pc:docChgLst>
    <pc:chgData name="Steger, Mackenzie F" userId="S::mfsteger@uab.edu::0864787c-315d-4732-b8e0-2b2e46c91d9f" providerId="AD" clId="Web-{092C21DE-CEDE-46D8-9DA9-430BBE174183}"/>
    <pc:docChg chg="modSld">
      <pc:chgData name="Steger, Mackenzie F" userId="S::mfsteger@uab.edu::0864787c-315d-4732-b8e0-2b2e46c91d9f" providerId="AD" clId="Web-{092C21DE-CEDE-46D8-9DA9-430BBE174183}" dt="2023-11-16T16:47:59.613" v="113" actId="20577"/>
      <pc:docMkLst>
        <pc:docMk/>
      </pc:docMkLst>
      <pc:sldChg chg="modSp">
        <pc:chgData name="Steger, Mackenzie F" userId="S::mfsteger@uab.edu::0864787c-315d-4732-b8e0-2b2e46c91d9f" providerId="AD" clId="Web-{092C21DE-CEDE-46D8-9DA9-430BBE174183}" dt="2023-11-16T16:47:59.613" v="113" actId="20577"/>
        <pc:sldMkLst>
          <pc:docMk/>
          <pc:sldMk cId="0" sldId="257"/>
        </pc:sldMkLst>
        <pc:spChg chg="mod">
          <ac:chgData name="Steger, Mackenzie F" userId="S::mfsteger@uab.edu::0864787c-315d-4732-b8e0-2b2e46c91d9f" providerId="AD" clId="Web-{092C21DE-CEDE-46D8-9DA9-430BBE174183}" dt="2023-11-16T16:47:59.613" v="113" actId="20577"/>
          <ac:spMkLst>
            <pc:docMk/>
            <pc:sldMk cId="0" sldId="257"/>
            <ac:spMk id="4098" creationId="{437968F4-1802-63F0-F6EC-CB04BF1A8C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B6005BE-4393-06F6-ECB2-C1785127AD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5630F09-28E7-1F4D-68C0-7153A53B005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15221B6-8117-42FC-BA6C-6638EFC97196}" type="datetimeFigureOut">
              <a:rPr lang="en-US"/>
              <a:pPr>
                <a:defRPr/>
              </a:pPr>
              <a:t>11/18/2023</a:t>
            </a:fld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B98AB6F-5908-E9B2-3699-7FAAA396B78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A6668B9-B0A3-B8B3-B6F7-3EEDD825D6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CA8430D8-40EF-9A33-CF7E-CFE427BE94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DB7C8740-3FC4-290D-996C-7D05A160B6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97904A3-19D0-4514-A8B3-273DECDDCE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544B7CF-34E1-F2D7-39E7-A3531EFD57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69C575F-5C02-2661-F12A-03D0F38069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0" y="5852160"/>
            <a:ext cx="25237440" cy="6217920"/>
          </a:xfrm>
        </p:spPr>
        <p:txBody>
          <a:bodyPr>
            <a:normAutofit/>
          </a:bodyPr>
          <a:lstStyle>
            <a:lvl1pPr algn="l">
              <a:defRPr sz="14300" b="1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7315200" y="18653760"/>
            <a:ext cx="25237440" cy="841248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51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1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811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966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2"/>
            <a:ext cx="19392902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0"/>
            <a:ext cx="19392902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2"/>
            <a:ext cx="19400520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0"/>
            <a:ext cx="19400520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555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603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CCA619B-FFD1-4641-2B00-02D5F8C1462E}"/>
              </a:ext>
            </a:extLst>
          </p:cNvPr>
          <p:cNvGrpSpPr/>
          <p:nvPr userDrawn="1"/>
        </p:nvGrpSpPr>
        <p:grpSpPr>
          <a:xfrm>
            <a:off x="-76200" y="-3534"/>
            <a:ext cx="43997880" cy="33017820"/>
            <a:chOff x="-21093" y="-3534"/>
            <a:chExt cx="43997880" cy="3301782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C93CBAF-1AB3-71B6-F1FB-D8A5AE6ECAA9}"/>
                </a:ext>
              </a:extLst>
            </p:cNvPr>
            <p:cNvSpPr/>
            <p:nvPr userDrawn="1"/>
          </p:nvSpPr>
          <p:spPr>
            <a:xfrm>
              <a:off x="-21093" y="30042486"/>
              <a:ext cx="43891200" cy="2971800"/>
            </a:xfrm>
            <a:prstGeom prst="rect">
              <a:avLst/>
            </a:prstGeom>
            <a:solidFill>
              <a:srgbClr val="1F755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53B313D-6048-C811-B35A-0B28BDDD53D6}"/>
                </a:ext>
              </a:extLst>
            </p:cNvPr>
            <p:cNvGrpSpPr/>
            <p:nvPr userDrawn="1"/>
          </p:nvGrpSpPr>
          <p:grpSpPr>
            <a:xfrm>
              <a:off x="-21093" y="-3534"/>
              <a:ext cx="43997880" cy="5486400"/>
              <a:chOff x="-21093" y="-3534"/>
              <a:chExt cx="43997880" cy="548640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C6EACC0-CAF4-5942-0F40-E6A6B8933228}"/>
                  </a:ext>
                </a:extLst>
              </p:cNvPr>
              <p:cNvSpPr/>
              <p:nvPr userDrawn="1"/>
            </p:nvSpPr>
            <p:spPr>
              <a:xfrm>
                <a:off x="85587" y="-3534"/>
                <a:ext cx="43891200" cy="5486400"/>
              </a:xfrm>
              <a:prstGeom prst="rect">
                <a:avLst/>
              </a:prstGeom>
              <a:solidFill>
                <a:srgbClr val="1F7555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210DF7D-7CD9-71B5-A1FD-E877DBAEA0C0}"/>
                  </a:ext>
                </a:extLst>
              </p:cNvPr>
              <p:cNvSpPr/>
              <p:nvPr userDrawn="1"/>
            </p:nvSpPr>
            <p:spPr>
              <a:xfrm>
                <a:off x="-21093" y="-3534"/>
                <a:ext cx="5486400" cy="5486400"/>
              </a:xfrm>
              <a:prstGeom prst="rect">
                <a:avLst/>
              </a:prstGeom>
              <a:solidFill>
                <a:srgbClr val="17543E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5" name="Picture 4" descr="A logo with a lighthouse and waves&#10;&#10;Description automatically generated">
              <a:extLst>
                <a:ext uri="{FF2B5EF4-FFF2-40B4-BE49-F238E27FC236}">
                  <a16:creationId xmlns:a16="http://schemas.microsoft.com/office/drawing/2014/main" id="{43767709-205E-5EBB-3D1E-E492EC51B8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537935" y="619126"/>
              <a:ext cx="4333874" cy="4333874"/>
            </a:xfrm>
            <a:prstGeom prst="rect">
              <a:avLst/>
            </a:prstGeom>
          </p:spPr>
        </p:pic>
        <p:pic>
          <p:nvPicPr>
            <p:cNvPr id="6" name="Picture 5" descr="A black background with white text&#10;&#10;Description automatically generated">
              <a:extLst>
                <a:ext uri="{FF2B5EF4-FFF2-40B4-BE49-F238E27FC236}">
                  <a16:creationId xmlns:a16="http://schemas.microsoft.com/office/drawing/2014/main" id="{9FFCED7D-2D18-745B-3596-9C77276066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1997726" y="30861000"/>
              <a:ext cx="8289274" cy="1549397"/>
            </a:xfrm>
            <a:prstGeom prst="rect">
              <a:avLst/>
            </a:prstGeom>
          </p:spPr>
        </p:pic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D5D06CB4-D949-38D7-4839-DF803DB5E2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5275" y="669925"/>
            <a:ext cx="36148963" cy="481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7F6F8A75-9C1D-5D04-60FB-0551735020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754563" y="7680325"/>
            <a:ext cx="35113912" cy="2048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2036763" rtl="0" eaLnBrk="0" fontAlgn="base" hangingPunct="0">
        <a:spcBef>
          <a:spcPct val="0"/>
        </a:spcBef>
        <a:spcAft>
          <a:spcPct val="0"/>
        </a:spcAft>
        <a:defRPr sz="12500" b="1" kern="1200">
          <a:solidFill>
            <a:schemeClr val="bg1"/>
          </a:solidFill>
          <a:latin typeface="+mj-lt"/>
          <a:ea typeface="Cambria" pitchFamily="18" charset="0"/>
          <a:cs typeface="Cambria" pitchFamily="18" charset="0"/>
        </a:defRPr>
      </a:lvl1pPr>
      <a:lvl2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2pPr>
      <a:lvl3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3pPr>
      <a:lvl4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4pPr>
      <a:lvl5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5pPr>
      <a:lvl6pPr marL="2037786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6pPr>
      <a:lvl7pPr marL="4075572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7pPr>
      <a:lvl8pPr marL="6113358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8pPr>
      <a:lvl9pPr marL="8151144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101758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500" kern="1200">
          <a:solidFill>
            <a:schemeClr val="tx1"/>
          </a:solidFill>
          <a:latin typeface="+mj-lt"/>
          <a:ea typeface="Cambria" pitchFamily="18" charset="0"/>
          <a:cs typeface="Cambria" pitchFamily="18" charset="0"/>
        </a:defRPr>
      </a:lvl1pPr>
      <a:lvl2pPr marL="20367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Cambria" pitchFamily="18" charset="0"/>
          <a:cs typeface="Cambria" panose="02040503050406030204" pitchFamily="18" charset="0"/>
        </a:defRPr>
      </a:lvl2pPr>
      <a:lvl3pPr marL="305593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 charset="-128"/>
        </a:defRPr>
      </a:lvl3pPr>
      <a:lvl4pPr marL="4357688" indent="-1301750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4pPr>
      <a:lvl5pPr marL="53768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5pPr>
      <a:lvl6pPr marL="11207824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245610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83396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321182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86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13358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51144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8931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717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503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302289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80/2331186x.2018.1549005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doi.org/10.3109/01942638.2015.113000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hr.alabama.gov/wp-content/uploads/2021/06/PROPOSED-Centers-Child-Care-Licensing-and-Performance-Standards-8-26-21.pdf" TargetMode="External"/><Relationship Id="rId11" Type="http://schemas.openxmlformats.org/officeDocument/2006/relationships/hyperlink" Target="mailto:mfsteger@uab.edu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s://doi.org/10.1177/1053815119886110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doi.org/10.1177/154079691982622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>
            <a:extLst>
              <a:ext uri="{FF2B5EF4-FFF2-40B4-BE49-F238E27FC236}">
                <a16:creationId xmlns:a16="http://schemas.microsoft.com/office/drawing/2014/main" id="{437968F4-1802-63F0-F6EC-CB04BF1A8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3024" y="52566"/>
            <a:ext cx="38372158" cy="5357634"/>
          </a:xfrm>
        </p:spPr>
        <p:txBody>
          <a:bodyPr/>
          <a:lstStyle/>
          <a:p>
            <a:pPr algn="ctr"/>
            <a:r>
              <a:rPr lang="en-US" altLang="en-US" sz="8000">
                <a:solidFill>
                  <a:srgbClr val="FFFFFF"/>
                </a:solidFill>
                <a:latin typeface="Arial"/>
                <a:ea typeface="Cambria"/>
                <a:cs typeface="Arial"/>
              </a:rPr>
              <a:t>The Special Needs Childcare Subsidy, Inclusivity Training, and Caregiver Satisfaction with Childcare Services in Alabam</a:t>
            </a:r>
            <a:r>
              <a:rPr lang="en-US" altLang="en-US" sz="9000">
                <a:solidFill>
                  <a:srgbClr val="FFFFFF"/>
                </a:solidFill>
                <a:latin typeface="Arial"/>
                <a:ea typeface="Cambria"/>
                <a:cs typeface="Arial"/>
              </a:rPr>
              <a:t>a</a:t>
            </a:r>
            <a:br>
              <a:rPr lang="en-US" altLang="en-US" sz="115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>
                <a:latin typeface="Arial"/>
                <a:ea typeface="Cambria"/>
                <a:cs typeface="Arial"/>
              </a:rPr>
              <a:t>Mackenzie Steger Wilson, OTS; K. Megan Carpenter, OTD, OTR/L</a:t>
            </a:r>
            <a:br>
              <a:rPr lang="en-US" altLang="en-US" sz="60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>
                <a:latin typeface="Arial"/>
                <a:ea typeface="Cambria"/>
                <a:cs typeface="Arial"/>
              </a:rPr>
              <a:t>Department of Occupational Therapy  |  University of Alabama at Birmingham</a:t>
            </a:r>
            <a:br>
              <a:rPr lang="en-US" altLang="en-US" sz="60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>
                <a:latin typeface="Arial"/>
                <a:ea typeface="Cambria"/>
                <a:cs typeface="Arial"/>
              </a:rPr>
              <a:t>Samantha Davidson |  United Cerebra Palsy of Mobile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7F539E-397D-C4C5-2EC9-2391ED48F917}"/>
              </a:ext>
            </a:extLst>
          </p:cNvPr>
          <p:cNvSpPr/>
          <p:nvPr/>
        </p:nvSpPr>
        <p:spPr>
          <a:xfrm>
            <a:off x="581025" y="18727738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C99A73-D739-30F1-F2B7-C2E9B3B224CC}"/>
              </a:ext>
            </a:extLst>
          </p:cNvPr>
          <p:cNvSpPr/>
          <p:nvPr/>
        </p:nvSpPr>
        <p:spPr>
          <a:xfrm>
            <a:off x="29565600" y="6313488"/>
            <a:ext cx="137334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>
              <a:defRPr/>
            </a:pPr>
            <a:r>
              <a:rPr lang="en-US" sz="7000" b="1">
                <a:solidFill>
                  <a:srgbClr val="1F7555"/>
                </a:solidFill>
                <a:latin typeface="Arial"/>
                <a:ea typeface="ヒラギノ角ゴ Pro W3"/>
                <a:cs typeface="Arial"/>
              </a:rPr>
              <a:t>Discussion</a:t>
            </a:r>
            <a:endParaRPr lang="en-US" sz="7000" b="1">
              <a:solidFill>
                <a:srgbClr val="1F7555"/>
              </a:solidFill>
              <a:latin typeface="Arial" panose="020B0604020202020204" pitchFamily="34" charset="0"/>
              <a:ea typeface="ヒラギノ角ゴ Pro W3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050EB1D-3AB3-0F56-BA7D-BAC9C9557480}"/>
              </a:ext>
            </a:extLst>
          </p:cNvPr>
          <p:cNvSpPr/>
          <p:nvPr/>
        </p:nvSpPr>
        <p:spPr>
          <a:xfrm>
            <a:off x="29565600" y="20023522"/>
            <a:ext cx="13885863" cy="1676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8E71BA-D311-8714-3EB9-3E5514B44F3A}"/>
              </a:ext>
            </a:extLst>
          </p:cNvPr>
          <p:cNvSpPr/>
          <p:nvPr/>
        </p:nvSpPr>
        <p:spPr>
          <a:xfrm>
            <a:off x="15011400" y="6313488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Results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D6ABF4-D62C-8E92-E1BD-3778A7F41BE4}"/>
              </a:ext>
            </a:extLst>
          </p:cNvPr>
          <p:cNvSpPr/>
          <p:nvPr/>
        </p:nvSpPr>
        <p:spPr>
          <a:xfrm>
            <a:off x="29565600" y="27489150"/>
            <a:ext cx="13885863" cy="11795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400" b="1">
                <a:solidFill>
                  <a:srgbClr val="215968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Acknowledgement &amp; Contact information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07064D4E-EF82-2822-4BE8-3A9001A721F3}"/>
              </a:ext>
            </a:extLst>
          </p:cNvPr>
          <p:cNvSpPr/>
          <p:nvPr/>
        </p:nvSpPr>
        <p:spPr>
          <a:xfrm>
            <a:off x="581025" y="6313488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>
              <a:defRPr/>
            </a:pPr>
            <a:r>
              <a:rPr lang="en-US" sz="7000" b="1">
                <a:solidFill>
                  <a:srgbClr val="1F7555"/>
                </a:solidFill>
                <a:latin typeface="Arial"/>
                <a:ea typeface="ヒラギノ角ゴ Pro W3"/>
                <a:cs typeface="Arial"/>
              </a:rPr>
              <a:t>Introduction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B4CAC9D-E7D9-12BB-EF97-862392D98CEA}"/>
              </a:ext>
            </a:extLst>
          </p:cNvPr>
          <p:cNvSpPr/>
          <p:nvPr/>
        </p:nvSpPr>
        <p:spPr>
          <a:xfrm>
            <a:off x="29565600" y="13814425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106" name="TextBox 30">
            <a:extLst>
              <a:ext uri="{FF2B5EF4-FFF2-40B4-BE49-F238E27FC236}">
                <a16:creationId xmlns:a16="http://schemas.microsoft.com/office/drawing/2014/main" id="{9021958B-BCA1-7F3D-33DA-BA5F4315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87863" y="9318625"/>
            <a:ext cx="13411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82F4E5-232E-03C2-52D3-3D3720A4EF25}"/>
              </a:ext>
            </a:extLst>
          </p:cNvPr>
          <p:cNvSpPr txBox="1"/>
          <p:nvPr/>
        </p:nvSpPr>
        <p:spPr>
          <a:xfrm>
            <a:off x="586780" y="20401215"/>
            <a:ext cx="13906703" cy="85923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>
                <a:latin typeface="Arial"/>
                <a:cs typeface="Arial"/>
              </a:rPr>
              <a:t>Completed in collaboration with UCP Mobile's CCEP</a:t>
            </a:r>
            <a:endParaRPr lang="en-US" sz="2400"/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>
                <a:latin typeface="Arial"/>
                <a:cs typeface="Arial"/>
              </a:rPr>
              <a:t>Survey-based research; Quantitative, investigator developed, web-based survey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400" b="1" i="1" u="sng">
                <a:latin typeface="Arial"/>
                <a:cs typeface="Arial"/>
              </a:rPr>
              <a:t>Survey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>
                <a:latin typeface="Arial"/>
                <a:cs typeface="Arial"/>
              </a:rPr>
              <a:t>4 Sections: Eligibility, Caregiver Demographics, Child Demographics, and Childcare and Subsidy Data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400" b="1" i="1" u="sng">
                <a:latin typeface="Arial"/>
                <a:cs typeface="Arial"/>
              </a:rPr>
              <a:t>Participants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>
                <a:latin typeface="Arial"/>
                <a:cs typeface="Arial"/>
              </a:rPr>
              <a:t>107 DHR Licensed Childcare Centers receiving SNCS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>
                <a:latin typeface="Arial"/>
                <a:cs typeface="Arial"/>
              </a:rPr>
              <a:t>19 respondents accessed surveys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>
                <a:latin typeface="Arial"/>
                <a:cs typeface="Arial"/>
              </a:rPr>
              <a:t>10 eligible and complete surveys analyzed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400" b="1" i="1" u="sng">
                <a:latin typeface="Arial"/>
                <a:cs typeface="Arial"/>
              </a:rPr>
              <a:t>Inclusion Criteria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>
                <a:latin typeface="Arial"/>
                <a:cs typeface="Arial"/>
              </a:rPr>
              <a:t>SNCS Recipient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>
                <a:latin typeface="Arial"/>
                <a:cs typeface="Arial"/>
              </a:rPr>
              <a:t>ages 16-89 years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>
                <a:latin typeface="Arial"/>
                <a:cs typeface="Arial"/>
              </a:rPr>
              <a:t>Primary caregiver of a child with a disability currently enrolled in a DHR licensed childcare center</a:t>
            </a:r>
            <a:endParaRPr lang="en-US" sz="2400">
              <a:latin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FF186D-5A56-DF1C-6E87-881E54BFCF56}"/>
              </a:ext>
            </a:extLst>
          </p:cNvPr>
          <p:cNvSpPr txBox="1"/>
          <p:nvPr/>
        </p:nvSpPr>
        <p:spPr>
          <a:xfrm>
            <a:off x="585531" y="7995298"/>
            <a:ext cx="13897469" cy="101861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017270" indent="-1017270">
              <a:lnSpc>
                <a:spcPct val="150000"/>
              </a:lnSpc>
              <a:buFont typeface="Arial"/>
              <a:buChar char="•"/>
            </a:pPr>
            <a:r>
              <a:rPr lang="en-US" sz="2200">
                <a:latin typeface="Arial"/>
                <a:cs typeface="Arial"/>
              </a:rPr>
              <a:t>The Special Needs Childcare Subsidy provides tuition assistance to the families of children with disabilities for childcare purposes​. This survey examines the relationship between the Special Needs Childcare Subsidy, inclusivity training, and caregiver satisfaction with childcare services in Alabama</a:t>
            </a:r>
            <a:endParaRPr lang="en-US" sz="2200">
              <a:cs typeface="Arial"/>
            </a:endParaRPr>
          </a:p>
          <a:p>
            <a:pPr marL="1017270" indent="-1017270">
              <a:lnSpc>
                <a:spcPct val="150000"/>
              </a:lnSpc>
              <a:buFont typeface="Arial"/>
              <a:buChar char="•"/>
            </a:pPr>
            <a:endParaRPr lang="en-US" sz="2200">
              <a:latin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buFontTx/>
              <a:buChar char="•"/>
            </a:pPr>
            <a:r>
              <a:rPr lang="en-US" sz="2200">
                <a:latin typeface="Arial"/>
                <a:cs typeface="Arial"/>
              </a:rPr>
              <a:t>Alabama does not require inclusivity training for childcare providers or directors in licensed childcare centers, regardless of whether the center is a recipient of the Special Needs Childcare Subsidy (SNCS) (Alabama Department of Human Resources, 2021).​</a:t>
            </a:r>
          </a:p>
          <a:p>
            <a:pPr marL="1017270" indent="-1017270">
              <a:lnSpc>
                <a:spcPct val="150000"/>
              </a:lnSpc>
              <a:buFontTx/>
              <a:buChar char="•"/>
            </a:pPr>
            <a:endParaRPr lang="en-US" sz="2200">
              <a:latin typeface="ヒラギノ角ゴ Pro W3"/>
              <a:ea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buFontTx/>
              <a:buChar char="•"/>
            </a:pPr>
            <a:r>
              <a:rPr lang="en-US" sz="2200">
                <a:latin typeface="Arial"/>
                <a:ea typeface="Arial"/>
                <a:cs typeface="Arial"/>
              </a:rPr>
              <a:t>More parents of children with disabilities were dissatisfied with their occupational participation in childcare centers</a:t>
            </a:r>
            <a:r>
              <a:rPr lang="en-US" sz="2200" baseline="0">
                <a:latin typeface="Arial"/>
                <a:ea typeface="Arial"/>
                <a:cs typeface="Arial"/>
              </a:rPr>
              <a:t>.</a:t>
            </a:r>
            <a:r>
              <a:rPr lang="en-US" sz="2200">
                <a:latin typeface="Arial"/>
                <a:ea typeface="Arial"/>
                <a:cs typeface="Arial"/>
              </a:rPr>
              <a:t> Parents also found features and resources within the environment to be inadequate for their child’s needs (Benjamin, et al., 2016). ​</a:t>
            </a:r>
            <a:endParaRPr lang="en-US" sz="2200">
              <a:latin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buFontTx/>
              <a:buChar char="•"/>
            </a:pPr>
            <a:endParaRPr lang="en-US" sz="2200">
              <a:latin typeface="Arial"/>
              <a:ea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buFontTx/>
              <a:buChar char="•"/>
            </a:pPr>
            <a:r>
              <a:rPr lang="en-US" sz="2200">
                <a:latin typeface="Arial"/>
                <a:ea typeface="Arial"/>
                <a:cs typeface="Arial"/>
              </a:rPr>
              <a:t>Caregivers desire a strong support system and community due to the lack of understanding between service providers, early childhood educators, and caregivers regarding their children’s disabilities (Walters and Friesen, 2019).​</a:t>
            </a:r>
            <a:endParaRPr lang="en-US" sz="2200">
              <a:latin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buFontTx/>
              <a:buChar char="•"/>
            </a:pPr>
            <a:endParaRPr lang="en-US" sz="2200">
              <a:latin typeface="Arial"/>
              <a:ea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buFontTx/>
              <a:buChar char="•"/>
            </a:pPr>
            <a:r>
              <a:rPr lang="en-US" sz="2200">
                <a:latin typeface="Arial"/>
                <a:ea typeface="Arial"/>
                <a:cs typeface="Arial"/>
              </a:rPr>
              <a:t>Childcare providers benefit from further training regarding disability education, service provider education, child-provider interactions, and inclusion of children with disabilities to increase their self-efficacy in providing care for children with disabilities (Bryant, 2018; Weglarz-Ward, Santos, &amp; Hayslip 2019).</a:t>
            </a:r>
            <a:endParaRPr lang="en-US" sz="2200">
              <a:latin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163A6D-8D2E-7900-C58B-8C230E77D0E7}"/>
              </a:ext>
            </a:extLst>
          </p:cNvPr>
          <p:cNvSpPr txBox="1"/>
          <p:nvPr/>
        </p:nvSpPr>
        <p:spPr>
          <a:xfrm>
            <a:off x="15019331" y="7993758"/>
            <a:ext cx="13877364" cy="60110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100" b="1" i="1" u="sng">
                <a:latin typeface="Arial"/>
                <a:cs typeface="Arial"/>
              </a:rPr>
              <a:t>Caregivers</a:t>
            </a:r>
            <a:endParaRPr lang="en-US" sz="2100" b="1">
              <a:latin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100">
                <a:latin typeface="Arial"/>
                <a:cs typeface="Arial"/>
              </a:rPr>
              <a:t>100% female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100">
                <a:latin typeface="Arial"/>
                <a:cs typeface="Arial"/>
              </a:rPr>
              <a:t>60% 35-44 years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100">
                <a:latin typeface="Arial"/>
                <a:cs typeface="Arial"/>
              </a:rPr>
              <a:t>40% $50,000-74,999 AHI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100" b="1" i="1" u="sng">
                <a:latin typeface="Arial"/>
                <a:cs typeface="Arial"/>
              </a:rPr>
              <a:t>Children</a:t>
            </a:r>
            <a:endParaRPr lang="en-US" sz="2100" b="1">
              <a:latin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100">
                <a:latin typeface="Arial"/>
                <a:cs typeface="Arial"/>
              </a:rPr>
              <a:t>60% male; 40% female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100">
                <a:latin typeface="Arial"/>
                <a:cs typeface="Arial"/>
              </a:rPr>
              <a:t>50% 3-5 years; 40% 1-2 years; 10% &lt;1 year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100" b="1" i="1" u="sng">
                <a:latin typeface="Arial"/>
                <a:cs typeface="Arial"/>
              </a:rPr>
              <a:t>Childcare Satisfaction</a:t>
            </a:r>
            <a:endParaRPr lang="en-US" sz="2100" b="1">
              <a:latin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100">
                <a:latin typeface="Arial"/>
                <a:cs typeface="Arial"/>
              </a:rPr>
              <a:t>60% increase in satisfaction post-receiving SNCS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100">
                <a:latin typeface="Arial"/>
                <a:cs typeface="Arial"/>
              </a:rPr>
              <a:t>#1 priority of caregivers is training of childcare providers (100%)</a:t>
            </a: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100">
                <a:latin typeface="Arial"/>
                <a:cs typeface="Arial"/>
              </a:rPr>
              <a:t>80% of caregivers reported considering inclusivity training of providers when choosing a childcare center</a:t>
            </a:r>
            <a:endParaRPr lang="en-US" sz="2100">
              <a:latin typeface="Arial"/>
            </a:endParaRPr>
          </a:p>
        </p:txBody>
      </p:sp>
      <p:pic>
        <p:nvPicPr>
          <p:cNvPr id="8" name="Picture 7" descr="A graph of different colored squares&#10;&#10;Description automatically generated">
            <a:extLst>
              <a:ext uri="{FF2B5EF4-FFF2-40B4-BE49-F238E27FC236}">
                <a16:creationId xmlns:a16="http://schemas.microsoft.com/office/drawing/2014/main" id="{96DC18E1-DC8F-D46D-FDC1-41983E740D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37951" y="22332899"/>
            <a:ext cx="13864951" cy="7591541"/>
          </a:xfrm>
          <a:prstGeom prst="rect">
            <a:avLst/>
          </a:prstGeom>
        </p:spPr>
      </p:pic>
      <p:pic>
        <p:nvPicPr>
          <p:cNvPr id="9" name="Picture 8" descr="A pie chart with text&#10;&#10;Description automatically generated">
            <a:extLst>
              <a:ext uri="{FF2B5EF4-FFF2-40B4-BE49-F238E27FC236}">
                <a16:creationId xmlns:a16="http://schemas.microsoft.com/office/drawing/2014/main" id="{BCA91D77-6550-D7A3-3133-EE4F53FF80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64220" y="14313360"/>
            <a:ext cx="6938681" cy="8089957"/>
          </a:xfrm>
          <a:prstGeom prst="rect">
            <a:avLst/>
          </a:prstGeom>
        </p:spPr>
      </p:pic>
      <p:pic>
        <p:nvPicPr>
          <p:cNvPr id="10" name="Picture 9" descr="A pie chart with text&#10;&#10;Description automatically generated">
            <a:extLst>
              <a:ext uri="{FF2B5EF4-FFF2-40B4-BE49-F238E27FC236}">
                <a16:creationId xmlns:a16="http://schemas.microsoft.com/office/drawing/2014/main" id="{720362B5-9D7E-237D-7A82-D9760951CE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14374" y="14313360"/>
            <a:ext cx="6937432" cy="809753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A8A05FF-6D43-7787-7E96-C9D1D96CE611}"/>
              </a:ext>
            </a:extLst>
          </p:cNvPr>
          <p:cNvSpPr txBox="1"/>
          <p:nvPr/>
        </p:nvSpPr>
        <p:spPr>
          <a:xfrm>
            <a:off x="29569843" y="8003807"/>
            <a:ext cx="13740861" cy="58314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250" i="1" u="sng">
                <a:latin typeface="Arial"/>
                <a:cs typeface="Arial"/>
              </a:rPr>
              <a:t>Survey Results</a:t>
            </a:r>
            <a:endParaRPr lang="en-US" sz="2250">
              <a:latin typeface="Arial"/>
              <a:cs typeface="Arial"/>
            </a:endParaRPr>
          </a:p>
          <a:p>
            <a:pPr marL="1143000" indent="-114300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250">
                <a:latin typeface="Arial"/>
                <a:cs typeface="Arial"/>
              </a:rPr>
              <a:t>Supports dissatisfaction with childcare procurement options experienced by the families of children with disabilities </a:t>
            </a:r>
            <a:endParaRPr lang="en-US" sz="2250"/>
          </a:p>
          <a:p>
            <a:pPr marL="1143000" indent="-114300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250">
                <a:latin typeface="Arial"/>
                <a:cs typeface="Arial"/>
              </a:rPr>
              <a:t>Supports caregivers supporting further inclusivity training for childcare providers</a:t>
            </a:r>
            <a:endParaRPr lang="en-US" sz="2250"/>
          </a:p>
          <a:p>
            <a:pPr marL="1143000" indent="-114300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250">
                <a:latin typeface="Arial"/>
                <a:cs typeface="Arial"/>
              </a:rPr>
              <a:t>Supports further research on childcare provider satisfaction with inclusivity training requirements</a:t>
            </a:r>
            <a:endParaRPr lang="en-US" sz="2250"/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250" i="1" u="sng">
                <a:latin typeface="Arial"/>
                <a:cs typeface="Arial"/>
              </a:rPr>
              <a:t>Limitations</a:t>
            </a:r>
            <a:endParaRPr lang="en-US" sz="2250">
              <a:latin typeface="Arial"/>
              <a:cs typeface="Arial"/>
            </a:endParaRPr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250">
                <a:latin typeface="Arial"/>
                <a:cs typeface="Arial"/>
              </a:rPr>
              <a:t>Small sample size</a:t>
            </a:r>
            <a:endParaRPr lang="en-US" sz="2250"/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250">
                <a:latin typeface="Arial"/>
                <a:cs typeface="Arial"/>
              </a:rPr>
              <a:t>Limited survey completion window</a:t>
            </a:r>
            <a:endParaRPr lang="en-US" sz="2250"/>
          </a:p>
          <a:p>
            <a:pPr marL="1017270" indent="-101727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250">
                <a:latin typeface="Arial"/>
                <a:cs typeface="Arial"/>
              </a:rPr>
              <a:t>Improved system for contact information and survey distribution to childcare providers and caregivers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B4ECFD-F2A4-C247-C754-14C67A084255}"/>
              </a:ext>
            </a:extLst>
          </p:cNvPr>
          <p:cNvSpPr txBox="1"/>
          <p:nvPr/>
        </p:nvSpPr>
        <p:spPr>
          <a:xfrm>
            <a:off x="29562162" y="15599064"/>
            <a:ext cx="13894530" cy="41441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200" i="1" u="sng">
                <a:latin typeface="Arial"/>
                <a:cs typeface="Arial"/>
              </a:rPr>
              <a:t>I</a:t>
            </a:r>
            <a:r>
              <a:rPr lang="en-US" sz="2000" i="1" u="sng">
                <a:latin typeface="Arial"/>
                <a:cs typeface="Arial"/>
              </a:rPr>
              <a:t>mplications </a:t>
            </a:r>
            <a:endParaRPr lang="en-US" sz="2000">
              <a:latin typeface="Arial"/>
              <a:cs typeface="Arial"/>
            </a:endParaRPr>
          </a:p>
          <a:p>
            <a:pPr marL="1143000" indent="-114300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000">
                <a:latin typeface="Arial"/>
                <a:cs typeface="Arial"/>
              </a:rPr>
              <a:t>OTPs are in unique position to advocate for increased inclusivity training in childcare centers</a:t>
            </a:r>
          </a:p>
          <a:p>
            <a:pPr marL="1143000" indent="-114300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000">
                <a:latin typeface="Arial"/>
                <a:cs typeface="Arial"/>
              </a:rPr>
              <a:t>OTPs should practice transdisciplinary teamwork to avoid role confusion for childcare providers and caregivers (</a:t>
            </a:r>
            <a:r>
              <a:rPr lang="en-US" sz="2000" err="1">
                <a:latin typeface="Arial"/>
                <a:cs typeface="Arial"/>
              </a:rPr>
              <a:t>Welgarz</a:t>
            </a:r>
            <a:r>
              <a:rPr lang="en-US" sz="2000">
                <a:latin typeface="Arial"/>
                <a:cs typeface="Arial"/>
              </a:rPr>
              <a:t>-Ward, Santos, and Hayslip, 2019). 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z="2000" i="1" u="sng">
                <a:latin typeface="Arial"/>
                <a:cs typeface="Arial"/>
              </a:rPr>
              <a:t>Future Research</a:t>
            </a:r>
            <a:endParaRPr lang="en-US" sz="2000">
              <a:latin typeface="Arial"/>
              <a:cs typeface="Arial"/>
            </a:endParaRPr>
          </a:p>
          <a:p>
            <a:pPr marL="1143000" indent="-114300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000">
                <a:latin typeface="Arial"/>
                <a:cs typeface="Arial"/>
              </a:rPr>
              <a:t>Relationship between poverty, childcare, disability, and inclusion </a:t>
            </a:r>
          </a:p>
          <a:p>
            <a:pPr marL="1143000" indent="-114300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000">
                <a:latin typeface="Arial"/>
                <a:cs typeface="Arial"/>
              </a:rPr>
              <a:t>Limited research on Inclusion in childcare environments and early childhood</a:t>
            </a:r>
          </a:p>
          <a:p>
            <a:pPr marL="1143000" indent="-1143000">
              <a:lnSpc>
                <a:spcPct val="15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000">
                <a:latin typeface="Arial"/>
                <a:cs typeface="Arial"/>
              </a:rPr>
              <a:t>Relationship between caregiver burden and quality childcare</a:t>
            </a:r>
            <a:endParaRPr lang="en-US" sz="2000"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D08A5C-57AF-480C-E460-2AAC96B1280A}"/>
              </a:ext>
            </a:extLst>
          </p:cNvPr>
          <p:cNvSpPr txBox="1"/>
          <p:nvPr/>
        </p:nvSpPr>
        <p:spPr>
          <a:xfrm>
            <a:off x="29988680" y="20853779"/>
            <a:ext cx="12701516" cy="52771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8" name="Content Placeholder 1">
            <a:extLst>
              <a:ext uri="{FF2B5EF4-FFF2-40B4-BE49-F238E27FC236}">
                <a16:creationId xmlns:a16="http://schemas.microsoft.com/office/drawing/2014/main" id="{5FABF5A1-DE1D-83DD-DFE8-C071955AC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1092" y="21695821"/>
            <a:ext cx="13921568" cy="5804100"/>
          </a:xfrm>
        </p:spPr>
        <p:txBody>
          <a:bodyPr/>
          <a:lstStyle/>
          <a:p>
            <a:pPr marL="1017270" indent="-1017270"/>
            <a:r>
              <a:rPr lang="en-US" sz="2000">
                <a:latin typeface="Arial"/>
                <a:ea typeface="Cambria"/>
                <a:cs typeface="Times New Roman"/>
              </a:rPr>
              <a:t>Alabama Department of Human Resources. (2021). Childcare licensing and performance standards for day care centers and nighttime centers: Regulations and procedures. </a:t>
            </a:r>
            <a:r>
              <a:rPr lang="en-US" sz="2000">
                <a:latin typeface="Arial"/>
                <a:ea typeface="Cambria"/>
                <a:cs typeface="Times New Roman"/>
                <a:hlinkClick r:id="rId6"/>
              </a:rPr>
              <a:t>https://dhr.alabama.gov/wp-content/uploads/2021/06/PROPOSED-Centers-Child-Care-Licensing-and-Performance-Standards-8-26-21.pdf</a:t>
            </a:r>
            <a:endParaRPr lang="en-US" sz="2000">
              <a:latin typeface="Arial"/>
            </a:endParaRPr>
          </a:p>
          <a:p>
            <a:pPr marL="1017270" indent="-1017270"/>
            <a:r>
              <a:rPr lang="en-US" sz="2000">
                <a:latin typeface="Arial"/>
                <a:ea typeface="Cambria"/>
                <a:cs typeface="Times New Roman"/>
              </a:rPr>
              <a:t>Benjamin, T. E., Lucas-Thompson, R. G., Little, L. M., Davies, P. L., &amp; Khetani, M. A. (2016). Participation in early childhood educational environments for young children with and without developmental disabilities and delays: A mixed methods study. </a:t>
            </a:r>
            <a:r>
              <a:rPr lang="en-US" sz="2000" i="1">
                <a:latin typeface="Arial"/>
                <a:ea typeface="Cambria"/>
                <a:cs typeface="Times New Roman"/>
              </a:rPr>
              <a:t>Physical &amp; Occupational Therapy in Pediatrics</a:t>
            </a:r>
            <a:r>
              <a:rPr lang="en-US" sz="2000">
                <a:latin typeface="Arial"/>
                <a:ea typeface="Cambria"/>
                <a:cs typeface="Times New Roman"/>
              </a:rPr>
              <a:t>, </a:t>
            </a:r>
            <a:r>
              <a:rPr lang="en-US" sz="2000" i="1">
                <a:latin typeface="Arial"/>
                <a:ea typeface="Cambria"/>
                <a:cs typeface="Times New Roman"/>
              </a:rPr>
              <a:t>37</a:t>
            </a:r>
            <a:r>
              <a:rPr lang="en-US" sz="2000">
                <a:latin typeface="Arial"/>
                <a:ea typeface="Cambria"/>
                <a:cs typeface="Times New Roman"/>
              </a:rPr>
              <a:t>(1), 87–107. </a:t>
            </a:r>
            <a:r>
              <a:rPr lang="en-US" sz="2000">
                <a:latin typeface="Arial"/>
                <a:ea typeface="Cambria"/>
                <a:cs typeface="Times New Roman"/>
                <a:hlinkClick r:id="rId7"/>
              </a:rPr>
              <a:t>https://doi.org/10.3109/01942638.2015.1130007</a:t>
            </a:r>
            <a:r>
              <a:rPr lang="en-US" sz="2000">
                <a:latin typeface="Arial"/>
                <a:ea typeface="Cambria"/>
                <a:cs typeface="Times New Roman"/>
              </a:rPr>
              <a:t> </a:t>
            </a:r>
            <a:endParaRPr lang="en-US" sz="2000">
              <a:latin typeface="Arial"/>
            </a:endParaRPr>
          </a:p>
          <a:p>
            <a:pPr marL="1017270" indent="-1017270"/>
            <a:r>
              <a:rPr lang="en-US" sz="2000">
                <a:latin typeface="Arial"/>
                <a:ea typeface="Cambria"/>
                <a:cs typeface="Times New Roman"/>
              </a:rPr>
              <a:t>Bryant, J. P. (2018). A phenomenological study of preschool teachers’ experiences and perspectives on inclusion practices. </a:t>
            </a:r>
            <a:r>
              <a:rPr lang="en-US" sz="2000" i="1">
                <a:latin typeface="Arial"/>
                <a:ea typeface="Cambria"/>
                <a:cs typeface="Times New Roman"/>
              </a:rPr>
              <a:t>Cogent Education</a:t>
            </a:r>
            <a:r>
              <a:rPr lang="en-US" sz="2000">
                <a:latin typeface="Arial"/>
                <a:ea typeface="Cambria"/>
                <a:cs typeface="Times New Roman"/>
              </a:rPr>
              <a:t>, </a:t>
            </a:r>
            <a:r>
              <a:rPr lang="en-US" sz="2000" i="1">
                <a:latin typeface="Arial"/>
                <a:ea typeface="Cambria"/>
                <a:cs typeface="Times New Roman"/>
              </a:rPr>
              <a:t>5</a:t>
            </a:r>
            <a:r>
              <a:rPr lang="en-US" sz="2000">
                <a:latin typeface="Arial"/>
                <a:ea typeface="Cambria"/>
                <a:cs typeface="Times New Roman"/>
              </a:rPr>
              <a:t>(1), 1549005. </a:t>
            </a:r>
            <a:r>
              <a:rPr lang="en-US" sz="2000">
                <a:latin typeface="Arial"/>
                <a:ea typeface="Cambria"/>
                <a:cs typeface="Times New Roman"/>
                <a:hlinkClick r:id="rId8"/>
              </a:rPr>
              <a:t>https://doi.org/10.1080/2331186x.2018.1549005</a:t>
            </a:r>
            <a:r>
              <a:rPr lang="en-US" sz="2000">
                <a:latin typeface="Arial"/>
                <a:ea typeface="Cambria"/>
                <a:cs typeface="Times New Roman"/>
              </a:rPr>
              <a:t> </a:t>
            </a:r>
            <a:endParaRPr lang="en-US" sz="2000">
              <a:latin typeface="Arial"/>
              <a:cs typeface="Times New Roman"/>
            </a:endParaRPr>
          </a:p>
          <a:p>
            <a:pPr marL="1017270" indent="-1017270"/>
            <a:r>
              <a:rPr lang="en-US" sz="2000">
                <a:latin typeface="Arial"/>
                <a:ea typeface="Cambria"/>
                <a:cs typeface="Times New Roman"/>
              </a:rPr>
              <a:t>Waters, C. L., &amp; Friesen, A. (2019). Parent experiences of raising a young child with multiple disabilities: The transition to preschool. </a:t>
            </a:r>
            <a:r>
              <a:rPr lang="en-US" sz="2000" i="1">
                <a:latin typeface="Arial"/>
                <a:ea typeface="Cambria"/>
                <a:cs typeface="Times New Roman"/>
              </a:rPr>
              <a:t>Research and Practice for Persons with Severe Disabilities</a:t>
            </a:r>
            <a:r>
              <a:rPr lang="en-US" sz="2000">
                <a:latin typeface="Arial"/>
                <a:ea typeface="Cambria"/>
                <a:cs typeface="Times New Roman"/>
              </a:rPr>
              <a:t>, </a:t>
            </a:r>
            <a:r>
              <a:rPr lang="en-US" sz="2000" i="1">
                <a:latin typeface="Arial"/>
                <a:ea typeface="Cambria"/>
                <a:cs typeface="Times New Roman"/>
              </a:rPr>
              <a:t>44</a:t>
            </a:r>
            <a:r>
              <a:rPr lang="en-US" sz="2000">
                <a:latin typeface="Arial"/>
                <a:ea typeface="Cambria"/>
                <a:cs typeface="Times New Roman"/>
              </a:rPr>
              <a:t>(1), 20–36. </a:t>
            </a:r>
            <a:r>
              <a:rPr lang="en-US" sz="2000">
                <a:latin typeface="Arial"/>
                <a:ea typeface="Cambria"/>
                <a:cs typeface="Times New Roman"/>
                <a:hlinkClick r:id="rId9"/>
              </a:rPr>
              <a:t>https://doi.org/10.1177/1540796919826229</a:t>
            </a:r>
            <a:r>
              <a:rPr lang="en-US" sz="2000">
                <a:latin typeface="Arial"/>
                <a:ea typeface="Cambria"/>
                <a:cs typeface="Times New Roman"/>
              </a:rPr>
              <a:t> </a:t>
            </a:r>
            <a:endParaRPr lang="en-US" sz="2000">
              <a:latin typeface="Arial"/>
            </a:endParaRPr>
          </a:p>
          <a:p>
            <a:pPr marL="1017270" indent="-1017270"/>
            <a:r>
              <a:rPr lang="en-US" sz="2000">
                <a:latin typeface="Arial"/>
                <a:ea typeface="Cambria"/>
                <a:cs typeface="Times New Roman"/>
              </a:rPr>
              <a:t>Weglarz-Ward, J. M., Santos, R. M., &amp; Hayslip, L. A. (2019). What early intervention looks like in childcare settings: Stories from providers. </a:t>
            </a:r>
            <a:r>
              <a:rPr lang="en-US" sz="2000" i="1">
                <a:latin typeface="Arial"/>
                <a:ea typeface="Cambria"/>
                <a:cs typeface="Times New Roman"/>
              </a:rPr>
              <a:t>Journal of Early Intervention</a:t>
            </a:r>
            <a:r>
              <a:rPr lang="en-US" sz="2000">
                <a:latin typeface="Arial"/>
                <a:ea typeface="Cambria"/>
                <a:cs typeface="Times New Roman"/>
              </a:rPr>
              <a:t>, </a:t>
            </a:r>
            <a:r>
              <a:rPr lang="en-US" sz="2000" i="1">
                <a:latin typeface="Arial"/>
                <a:ea typeface="Cambria"/>
                <a:cs typeface="Times New Roman"/>
              </a:rPr>
              <a:t>42</a:t>
            </a:r>
            <a:r>
              <a:rPr lang="en-US" sz="2000">
                <a:latin typeface="Arial"/>
                <a:ea typeface="Cambria"/>
                <a:cs typeface="Times New Roman"/>
              </a:rPr>
              <a:t>(3), 244–258. </a:t>
            </a:r>
            <a:r>
              <a:rPr lang="en-US" sz="2000">
                <a:latin typeface="Arial"/>
                <a:ea typeface="Cambria"/>
                <a:cs typeface="Times New Roman"/>
                <a:hlinkClick r:id="rId10"/>
              </a:rPr>
              <a:t>https://doi.org/10.1177/1053815119886110</a:t>
            </a:r>
            <a:r>
              <a:rPr lang="en-US" sz="2000">
                <a:latin typeface="Arial"/>
                <a:ea typeface="Cambria"/>
                <a:cs typeface="Times New Roman"/>
              </a:rPr>
              <a:t> </a:t>
            </a:r>
            <a:endParaRPr lang="en-US" sz="2500">
              <a:latin typeface="Arial"/>
            </a:endParaRPr>
          </a:p>
          <a:p>
            <a:pPr marL="1017270" indent="-1017270">
              <a:buNone/>
            </a:pPr>
            <a:endParaRPr lang="en-US" sz="250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500" i="1" u="sng">
              <a:latin typeface="Calibri"/>
              <a:ea typeface="Cambria"/>
              <a:cs typeface="Calibri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D464AB9-04AB-CF41-8DFA-EA038620AE64}"/>
              </a:ext>
            </a:extLst>
          </p:cNvPr>
          <p:cNvSpPr txBox="1"/>
          <p:nvPr/>
        </p:nvSpPr>
        <p:spPr>
          <a:xfrm>
            <a:off x="29806710" y="28751283"/>
            <a:ext cx="13538579" cy="17851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300">
                <a:latin typeface="Arial"/>
                <a:cs typeface="Arial"/>
              </a:rPr>
              <a:t>The authors have no interests that might be perceived as representing any conflict or bias.</a:t>
            </a:r>
          </a:p>
          <a:p>
            <a:pPr marL="342900" indent="-342900">
              <a:buFont typeface="Arial"/>
              <a:buChar char="•"/>
            </a:pPr>
            <a:r>
              <a:rPr lang="en-US" sz="2300">
                <a:latin typeface="Arial"/>
                <a:cs typeface="Arial"/>
              </a:rPr>
              <a:t>The authors thank Samantha Davidson and Melissa Anderson for advice on experimental design. </a:t>
            </a:r>
          </a:p>
          <a:p>
            <a:pPr marL="342900" indent="-342900">
              <a:buFont typeface="Arial"/>
              <a:buChar char="•"/>
            </a:pPr>
            <a:r>
              <a:rPr lang="en-US" sz="2300">
                <a:latin typeface="Arial"/>
                <a:cs typeface="Arial"/>
              </a:rPr>
              <a:t>The authors thank United Cerebral Palsy of Mobile for their collaborative review efforts.</a:t>
            </a:r>
          </a:p>
          <a:p>
            <a:r>
              <a:rPr lang="en-US" sz="2300">
                <a:latin typeface="Arial"/>
                <a:cs typeface="Arial"/>
              </a:rPr>
              <a:t>Contact Information: Please email Mackenzie Wilson at </a:t>
            </a:r>
            <a:r>
              <a:rPr lang="en-US" sz="2300">
                <a:latin typeface="Arial"/>
                <a:cs typeface="Arial"/>
                <a:hlinkClick r:id="rId11"/>
              </a:rPr>
              <a:t>mfsteger@uab.edu</a:t>
            </a:r>
            <a:r>
              <a:rPr lang="en-US" sz="2300">
                <a:latin typeface="Arial"/>
                <a:cs typeface="Arial"/>
              </a:rPr>
              <a:t> for questions or comments</a:t>
            </a:r>
          </a:p>
          <a:p>
            <a:endParaRPr lang="en-US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012CAF3121AC4DA27703A606FA2B3E" ma:contentTypeVersion="9" ma:contentTypeDescription="Create a new document." ma:contentTypeScope="" ma:versionID="819951c108ef2f8ef7e96e6c43846fd9">
  <xsd:schema xmlns:xsd="http://www.w3.org/2001/XMLSchema" xmlns:xs="http://www.w3.org/2001/XMLSchema" xmlns:p="http://schemas.microsoft.com/office/2006/metadata/properties" xmlns:ns2="0712bc8c-6bf8-4b4b-aee6-7fc1abe6e487" xmlns:ns3="e8b49669-161f-497b-a043-61bebb713f0c" targetNamespace="http://schemas.microsoft.com/office/2006/metadata/properties" ma:root="true" ma:fieldsID="af393e36e40f1bbaf7af6cc708483c41" ns2:_="" ns3:_="">
    <xsd:import namespace="0712bc8c-6bf8-4b4b-aee6-7fc1abe6e487"/>
    <xsd:import namespace="e8b49669-161f-497b-a043-61bebb713f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12bc8c-6bf8-4b4b-aee6-7fc1abe6e4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ecb661bd-580e-4f87-9e86-f3e9db1d3b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b49669-161f-497b-a043-61bebb713f0c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977403e-24b6-46c0-8e5a-da05dca42f4b}" ma:internalName="TaxCatchAll" ma:showField="CatchAllData" ma:web="e8b49669-161f-497b-a043-61bebb713f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12bc8c-6bf8-4b4b-aee6-7fc1abe6e487">
      <Terms xmlns="http://schemas.microsoft.com/office/infopath/2007/PartnerControls"/>
    </lcf76f155ced4ddcb4097134ff3c332f>
    <TaxCatchAll xmlns="e8b49669-161f-497b-a043-61bebb713f0c" xsi:nil="true"/>
  </documentManagement>
</p:properties>
</file>

<file path=customXml/itemProps1.xml><?xml version="1.0" encoding="utf-8"?>
<ds:datastoreItem xmlns:ds="http://schemas.openxmlformats.org/officeDocument/2006/customXml" ds:itemID="{74A02498-CE71-4A5A-B0E3-7E090B67ADBA}">
  <ds:schemaRefs>
    <ds:schemaRef ds:uri="0712bc8c-6bf8-4b4b-aee6-7fc1abe6e487"/>
    <ds:schemaRef ds:uri="e8b49669-161f-497b-a043-61bebb713f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53E5E7F-7190-4168-A2A6-1D375A4F42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D67D39-33F0-4FAF-AA1D-A3CBEA154C8D}">
  <ds:schemaRefs>
    <ds:schemaRef ds:uri="0712bc8c-6bf8-4b4b-aee6-7fc1abe6e487"/>
    <ds:schemaRef ds:uri="e8b49669-161f-497b-a043-61bebb713f0c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Watermark</vt:lpstr>
      <vt:lpstr>The Special Needs Childcare Subsidy, Inclusivity Training, and Caregiver Satisfaction with Childcare Services in Alabama Mackenzie Steger Wilson, OTS; K. Megan Carpenter, OTD, OTR/L Department of Occupational Therapy  |  University of Alabama at Birmingham Samantha Davidson |  United Cerebra Palsy of Mobile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subject>The University of Alabama at Birmingham</dc:subject>
  <dc:creator>UAB Public Relations &amp; Marketing</dc:creator>
  <cp:revision>1</cp:revision>
  <dcterms:created xsi:type="dcterms:W3CDTF">2012-03-16T13:05:22Z</dcterms:created>
  <dcterms:modified xsi:type="dcterms:W3CDTF">2023-11-19T07:04:57Z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0x01010061012CAF3121AC4DA27703A606FA2B3E</vt:lpwstr>
  </property>
  <property fmtid="{D5CDD505-2E9C-101B-9397-08002B2CF9AE}" pid="3" name="MediaServiceImageTags">
    <vt:lpwstr/>
  </property>
</Properties>
</file>